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9" r:id="rId3"/>
    <p:sldId id="260" r:id="rId4"/>
    <p:sldId id="257" r:id="rId5"/>
    <p:sldId id="267" r:id="rId6"/>
    <p:sldId id="268" r:id="rId7"/>
    <p:sldId id="258" r:id="rId8"/>
    <p:sldId id="270" r:id="rId9"/>
    <p:sldId id="262" r:id="rId10"/>
    <p:sldId id="269" r:id="rId11"/>
    <p:sldId id="263" r:id="rId12"/>
    <p:sldId id="266" r:id="rId13"/>
    <p:sldId id="264" r:id="rId14"/>
    <p:sldId id="261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7B4F6-F5F3-4E0C-A4D1-D65D77179D15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8F0DC3-58DB-46F9-86FF-192C30DE54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8F0DC3-58DB-46F9-86FF-192C30DE546A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8F0DC3-58DB-46F9-86FF-192C30DE546A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8F0DC3-58DB-46F9-86FF-192C30DE546A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8F0DC3-58DB-46F9-86FF-192C30DE546A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4668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83237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62863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20534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45812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0632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9229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20066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89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31473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31168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BF2114-17B9-4F78-9667-3D93835EB8B0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CBDD2-26E5-4BEB-92B2-810CB9E252F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71255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5/CongressVienn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b/Viena_kongres_1814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Vídeňský kongres</a:t>
            </a:r>
            <a:endParaRPr lang="cs-CZ" b="1" u="sng" dirty="0"/>
          </a:p>
        </p:txBody>
      </p:sp>
    </p:spTree>
    <p:extLst>
      <p:ext uri="{BB962C8B-B14F-4D97-AF65-F5344CB8AC3E}">
        <p14:creationId xmlns="" xmlns:p14="http://schemas.microsoft.com/office/powerpoint/2010/main" val="331118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642918"/>
          <a:ext cx="6929486" cy="5643603"/>
        </p:xfrm>
        <a:graphic>
          <a:graphicData uri="http://schemas.openxmlformats.org/drawingml/2006/table">
            <a:tbl>
              <a:tblPr/>
              <a:tblGrid>
                <a:gridCol w="1447259"/>
                <a:gridCol w="5482227"/>
              </a:tblGrid>
              <a:tr h="144583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79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30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4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a společnost –  Vídeňský kongres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7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VY_32_INOVACE_4C_D8_08_</a:t>
                      </a:r>
                      <a:r>
                        <a:rPr lang="cs-CZ" sz="1000" baseline="0" dirty="0" smtClean="0">
                          <a:latin typeface="+mn-lt"/>
                          <a:ea typeface="Calibri"/>
                          <a:cs typeface="Times New Roman"/>
                        </a:rPr>
                        <a:t>Vídeňský kongres</a:t>
                      </a: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55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65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65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9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u="none" dirty="0" smtClean="0">
                          <a:latin typeface="Calibri"/>
                          <a:ea typeface="Calibri"/>
                          <a:cs typeface="Times New Roman"/>
                        </a:rPr>
                        <a:t>Vídeňský kongres, Napoleon, Metternich, Svatá aliance.</a:t>
                      </a: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65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11. 2012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39285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785794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5286388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určena pro žáky 8. tříd základní školy, pro vzdělávací obor            Člověk a společnost – dějepis.</a:t>
            </a:r>
          </a:p>
          <a:p>
            <a:r>
              <a:rPr lang="cs-CZ" dirty="0" smtClean="0"/>
              <a:t>Žáci se seznámí s novým uspořádáním Evropy po Vídeňském kongresu.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Vídeňský kongres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Koncem září 1814 se sešel ve Vídni </a:t>
            </a:r>
            <a:r>
              <a:rPr lang="cs-CZ" b="1" u="sng" dirty="0" smtClean="0"/>
              <a:t>mezinárodní kongres</a:t>
            </a:r>
            <a:r>
              <a:rPr lang="cs-CZ" dirty="0" smtClean="0"/>
              <a:t>, který </a:t>
            </a:r>
            <a:r>
              <a:rPr lang="cs-CZ" b="1" u="sng" dirty="0" smtClean="0"/>
              <a:t>projednával poválečné uspořádání Evropy.</a:t>
            </a:r>
          </a:p>
          <a:p>
            <a:r>
              <a:rPr lang="cs-CZ" dirty="0" smtClean="0"/>
              <a:t>Vítězové nad Napoleonem – </a:t>
            </a:r>
            <a:r>
              <a:rPr lang="cs-CZ" b="1" u="sng" dirty="0" smtClean="0"/>
              <a:t>Rusko, Prusko, Rakousko a velká Británie, </a:t>
            </a:r>
            <a:r>
              <a:rPr lang="cs-CZ" dirty="0" smtClean="0"/>
              <a:t>se snažili posílit vlastní moc ziskem nových území.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52505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Zasedání Vídeňského kongresu</a:t>
            </a:r>
            <a:endParaRPr lang="cs-CZ" b="1" u="sng" dirty="0"/>
          </a:p>
        </p:txBody>
      </p:sp>
      <p:pic>
        <p:nvPicPr>
          <p:cNvPr id="1026" name="Picture 2" descr="Soubor:CongressVienna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2285992"/>
            <a:ext cx="6000792" cy="392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Účastníci Vídeňského kongresu</a:t>
            </a:r>
            <a:endParaRPr lang="cs-CZ" b="1" u="sng" dirty="0"/>
          </a:p>
        </p:txBody>
      </p:sp>
      <p:pic>
        <p:nvPicPr>
          <p:cNvPr id="25602" name="Picture 2" descr="Soubor:Viena kongres 1814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1714488"/>
            <a:ext cx="7620000" cy="4667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Kníže Metternich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Duší Vídeňského kongresu byl </a:t>
            </a:r>
            <a:r>
              <a:rPr lang="cs-CZ" b="1" u="sng" dirty="0" smtClean="0"/>
              <a:t>rakouský kancléř kníže Metternich.</a:t>
            </a:r>
          </a:p>
          <a:p>
            <a:r>
              <a:rPr lang="cs-CZ" dirty="0" smtClean="0"/>
              <a:t>Vídeňský kongres </a:t>
            </a:r>
            <a:r>
              <a:rPr lang="cs-CZ" b="1" u="sng" dirty="0" smtClean="0"/>
              <a:t>určil nové hranice států </a:t>
            </a:r>
            <a:r>
              <a:rPr lang="cs-CZ" dirty="0" smtClean="0"/>
              <a:t>            </a:t>
            </a:r>
            <a:r>
              <a:rPr lang="cs-CZ" b="1" u="sng" dirty="0" smtClean="0"/>
              <a:t>v Evropě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Jednání začalo na  </a:t>
            </a:r>
            <a:r>
              <a:rPr lang="cs-CZ" b="1" u="sng" dirty="0" smtClean="0"/>
              <a:t>jaře 1815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Jednání </a:t>
            </a:r>
            <a:r>
              <a:rPr lang="cs-CZ" b="1" u="sng" dirty="0" smtClean="0"/>
              <a:t>přerušil nečekaný návrat Napoleona </a:t>
            </a:r>
            <a:r>
              <a:rPr lang="cs-CZ" dirty="0" smtClean="0"/>
              <a:t>      z ostrova Elba do Paříže.</a:t>
            </a:r>
          </a:p>
          <a:p>
            <a:r>
              <a:rPr lang="cs-CZ" dirty="0" smtClean="0"/>
              <a:t>Takzvané </a:t>
            </a:r>
            <a:r>
              <a:rPr lang="cs-CZ" b="1" u="sng" dirty="0" smtClean="0"/>
              <a:t>stodenní Napoleonovo císařství </a:t>
            </a:r>
            <a:r>
              <a:rPr lang="cs-CZ" dirty="0" smtClean="0"/>
              <a:t>skončilo v rozhodující bitvě u Waterloo – 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b="1" u="sng" dirty="0" smtClean="0"/>
              <a:t>18. června 1815.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612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Klemens Wenzel Metternich</a:t>
            </a:r>
            <a:endParaRPr lang="cs-CZ" b="1" u="sng" dirty="0"/>
          </a:p>
        </p:txBody>
      </p:sp>
      <p:pic>
        <p:nvPicPr>
          <p:cNvPr id="29698" name="Picture 2" descr="Hrabě Klemens Wenzel Metternich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2000240"/>
            <a:ext cx="4214842" cy="4357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Nové uspořádání Evropy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u="sng" dirty="0" smtClean="0"/>
              <a:t>Rusko</a:t>
            </a:r>
            <a:r>
              <a:rPr lang="cs-CZ" dirty="0" smtClean="0"/>
              <a:t> se stalo významnou evropskou velmocí, získalo většinu bývalého Polska a definitivně také Finsko.</a:t>
            </a:r>
          </a:p>
          <a:p>
            <a:r>
              <a:rPr lang="cs-CZ" b="1" u="sng" dirty="0" smtClean="0"/>
              <a:t>Habsburská monarchie </a:t>
            </a:r>
            <a:r>
              <a:rPr lang="cs-CZ" dirty="0" smtClean="0"/>
              <a:t>obdržela severní Itálii</a:t>
            </a:r>
            <a:r>
              <a:rPr lang="cs-CZ" dirty="0" smtClean="0"/>
              <a:t>,                </a:t>
            </a:r>
            <a:r>
              <a:rPr lang="cs-CZ" dirty="0" smtClean="0"/>
              <a:t>ale musela se vzdát jižního Nizozemí, které připadlo nizozemskému království.</a:t>
            </a:r>
          </a:p>
          <a:p>
            <a:r>
              <a:rPr lang="cs-CZ" b="1" u="sng" dirty="0" smtClean="0"/>
              <a:t>Prusko</a:t>
            </a:r>
            <a:r>
              <a:rPr lang="cs-CZ" dirty="0" smtClean="0"/>
              <a:t> bylo odškodněno na úkor Saska a Švédska, získalo také lidnatá a hospodářsky rozvinutá území        v Porýní a Vestfálsku.</a:t>
            </a:r>
          </a:p>
          <a:p>
            <a:r>
              <a:rPr lang="cs-CZ" b="1" u="sng" dirty="0" smtClean="0"/>
              <a:t>Švédsko</a:t>
            </a:r>
            <a:r>
              <a:rPr lang="cs-CZ" dirty="0" smtClean="0"/>
              <a:t>, které se včas připojilo k protinapoleonské koalici, získalo Norsko. To bylo odebráno Dánsku, </a:t>
            </a:r>
            <a:r>
              <a:rPr lang="cs-CZ" dirty="0" smtClean="0"/>
              <a:t>      které </a:t>
            </a:r>
            <a:r>
              <a:rPr lang="cs-CZ" dirty="0" smtClean="0"/>
              <a:t>setrvalo do poslední chvíle na straně Napoleona.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Evropa po Vídeňském kongresu</a:t>
            </a:r>
            <a:endParaRPr lang="cs-CZ" b="1" u="sng" dirty="0"/>
          </a:p>
        </p:txBody>
      </p:sp>
      <p:pic>
        <p:nvPicPr>
          <p:cNvPr id="28674" name="Picture 2" descr="Evropa v letech 1815 - 191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500174"/>
            <a:ext cx="6858048" cy="47625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Svatá aliance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Ruský car Alexandr I., pruský král Fridrich Vilém III. a rakouský císař František I.</a:t>
            </a:r>
            <a:r>
              <a:rPr lang="cs-CZ" dirty="0" smtClean="0"/>
              <a:t> </a:t>
            </a:r>
            <a:r>
              <a:rPr lang="cs-CZ" dirty="0" smtClean="0"/>
              <a:t>            se </a:t>
            </a:r>
            <a:r>
              <a:rPr lang="cs-CZ" dirty="0" smtClean="0"/>
              <a:t>dohodli, že si budou v rámci monarchistické </a:t>
            </a:r>
            <a:r>
              <a:rPr lang="cs-CZ" dirty="0" smtClean="0"/>
              <a:t>   a </a:t>
            </a:r>
            <a:r>
              <a:rPr lang="cs-CZ" dirty="0" smtClean="0"/>
              <a:t>křesťanské solidarity </a:t>
            </a:r>
            <a:r>
              <a:rPr lang="cs-CZ" b="1" u="sng" dirty="0" smtClean="0"/>
              <a:t>vzájemně pomáhat </a:t>
            </a:r>
            <a:r>
              <a:rPr lang="cs-CZ" b="1" u="sng" dirty="0" smtClean="0"/>
              <a:t>,</a:t>
            </a:r>
            <a:r>
              <a:rPr lang="cs-CZ" dirty="0" smtClean="0"/>
              <a:t>       a </a:t>
            </a:r>
            <a:r>
              <a:rPr lang="cs-CZ" dirty="0" smtClean="0"/>
              <a:t>že budou společně </a:t>
            </a:r>
            <a:r>
              <a:rPr lang="cs-CZ" b="1" u="sng" dirty="0" smtClean="0"/>
              <a:t>dohlížet na udržení </a:t>
            </a:r>
            <a:r>
              <a:rPr lang="cs-CZ" dirty="0" smtClean="0"/>
              <a:t>nového státního pořádku v Evropě. Tato dohoda dostala název </a:t>
            </a:r>
            <a:r>
              <a:rPr lang="cs-CZ" b="1" u="sng" dirty="0" smtClean="0"/>
              <a:t>SVATÁ ALIANCE.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Pojmy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Kongres</a:t>
            </a:r>
            <a:r>
              <a:rPr lang="cs-CZ" dirty="0" smtClean="0"/>
              <a:t> – shromáždění zástupců států </a:t>
            </a:r>
            <a:r>
              <a:rPr lang="cs-CZ" dirty="0" smtClean="0"/>
              <a:t>           za </a:t>
            </a:r>
            <a:r>
              <a:rPr lang="cs-CZ" dirty="0" smtClean="0"/>
              <a:t>účelem řešení důležitých otázek.</a:t>
            </a:r>
          </a:p>
          <a:p>
            <a:r>
              <a:rPr lang="cs-CZ" b="1" u="sng" dirty="0" smtClean="0"/>
              <a:t>Solidarita</a:t>
            </a:r>
            <a:r>
              <a:rPr lang="cs-CZ" dirty="0" smtClean="0"/>
              <a:t> – vzájemná podpora, soudržnost.</a:t>
            </a:r>
          </a:p>
          <a:p>
            <a:r>
              <a:rPr lang="cs-CZ" b="1" u="sng" dirty="0" smtClean="0"/>
              <a:t>Konzervativní</a:t>
            </a:r>
            <a:r>
              <a:rPr lang="cs-CZ" dirty="0" smtClean="0"/>
              <a:t> – lpící na starém pořádku </a:t>
            </a:r>
            <a:r>
              <a:rPr lang="cs-CZ" dirty="0" smtClean="0"/>
              <a:t>          a </a:t>
            </a:r>
            <a:r>
              <a:rPr lang="cs-CZ" dirty="0" smtClean="0"/>
              <a:t>prověřených hodnotách.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Opakovací otázky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O čem jednal Vídeňský kongres?</a:t>
            </a:r>
          </a:p>
          <a:p>
            <a:r>
              <a:rPr lang="cs-CZ" dirty="0" smtClean="0"/>
              <a:t>2. jaká událost přerušila jednání Vídeňského kongresu?</a:t>
            </a:r>
          </a:p>
          <a:p>
            <a:r>
              <a:rPr lang="cs-CZ" dirty="0" smtClean="0"/>
              <a:t>3. jaké bylo nové uspořádání Evropy po Vídeňském kongresu?</a:t>
            </a:r>
          </a:p>
          <a:p>
            <a:r>
              <a:rPr lang="cs-CZ" dirty="0" smtClean="0"/>
              <a:t>4. co je to Svatá aliance?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Novověk – Doc. PhDr. Milan Hlavička, CSc.- učebnice dějepisu pro 8.ročník základní školy a 3. ročník osmiletého gymnázia, 1. vydání 2002, SNP – pedagogické nakladatelství, akciová společnost, Bělehradská 47, Praha 2, 120 00, ISBN – 7235 – 053 – 6 – text.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k obrázkům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č. 1 </a:t>
            </a:r>
            <a:r>
              <a:rPr lang="nl-NL" sz="2000" dirty="0" smtClean="0"/>
              <a:t>NEUVEDEN, Neuveden. </a:t>
            </a:r>
            <a:r>
              <a:rPr lang="nl-NL" sz="2000" i="1" dirty="0" smtClean="0"/>
              <a:t>cs.wikipedia.org</a:t>
            </a:r>
            <a:r>
              <a:rPr lang="nl-NL" sz="2000" dirty="0" smtClean="0"/>
              <a:t> [online]. [cit. 7.11.2012]. Dostupný na WWW: http://cs.wikipedia.org/wiki/Soubor:CongressVienna.jpg </a:t>
            </a:r>
            <a:endParaRPr lang="cs-CZ" sz="2000" dirty="0" smtClean="0"/>
          </a:p>
          <a:p>
            <a:r>
              <a:rPr lang="cs-CZ" sz="2000" dirty="0" smtClean="0"/>
              <a:t>Obr.č. 2 KLECANDA, Jan. </a:t>
            </a:r>
            <a:r>
              <a:rPr lang="cs-CZ" sz="2000" i="1" dirty="0" smtClean="0"/>
              <a:t>cs.wikipedia.org</a:t>
            </a:r>
            <a:r>
              <a:rPr lang="cs-CZ" sz="2000" dirty="0" smtClean="0"/>
              <a:t> [online]. [cit. 7.11.2012]. Dostupný na WWW: http://cs.wikipedia.org/wiki/Soubor:Viena_kongres_1814.jpg </a:t>
            </a:r>
          </a:p>
          <a:p>
            <a:r>
              <a:rPr lang="cs-CZ" sz="2000" dirty="0" smtClean="0"/>
              <a:t>Obr.č. 3 NEUVEDEN, Neuveden. </a:t>
            </a:r>
            <a:r>
              <a:rPr lang="cs-CZ" sz="2000" i="1" dirty="0" smtClean="0"/>
              <a:t>zstrebivlice.blog.cz</a:t>
            </a:r>
            <a:r>
              <a:rPr lang="cs-CZ" sz="2000" dirty="0" smtClean="0"/>
              <a:t> [online]. [cit. 7.11.2012]. Dostupný na WWW: http://zstrebivlice.blog.cz/0602/referat-8-trida-evropa-po-videnskem-kongresu </a:t>
            </a:r>
          </a:p>
          <a:p>
            <a:r>
              <a:rPr lang="cs-CZ" sz="2000" dirty="0" smtClean="0"/>
              <a:t>Obr.č. 4 NEUVEDEN, Neuveden. </a:t>
            </a:r>
            <a:r>
              <a:rPr lang="cs-CZ" sz="2000" i="1" dirty="0" smtClean="0"/>
              <a:t>simonak.eu</a:t>
            </a:r>
            <a:r>
              <a:rPr lang="cs-CZ" sz="2000" dirty="0" smtClean="0"/>
              <a:t> [online]. [cit. 7.11.2012]. Dostupný na WWW: http://simonak.eu/index.php?stranka=pages/h_k/10_8.htm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572</Words>
  <Application>Microsoft Office PowerPoint</Application>
  <PresentationFormat>Předvádění na obrazovce (4:3)</PresentationFormat>
  <Paragraphs>76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Vídeňský kongres</vt:lpstr>
      <vt:lpstr>Snímek 2</vt:lpstr>
      <vt:lpstr>Anotace</vt:lpstr>
      <vt:lpstr>Vídeňský kongres</vt:lpstr>
      <vt:lpstr>Zasedání Vídeňského kongresu</vt:lpstr>
      <vt:lpstr>Účastníci Vídeňského kongresu</vt:lpstr>
      <vt:lpstr>Kníže Metternich</vt:lpstr>
      <vt:lpstr>Klemens Wenzel Metternich</vt:lpstr>
      <vt:lpstr>Nové uspořádání Evropy</vt:lpstr>
      <vt:lpstr>Evropa po Vídeňském kongresu</vt:lpstr>
      <vt:lpstr>Svatá aliance</vt:lpstr>
      <vt:lpstr>Pojmy</vt:lpstr>
      <vt:lpstr>Opakovací otázky</vt:lpstr>
      <vt:lpstr>Zdroje</vt:lpstr>
      <vt:lpstr>Zdroje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Vídeňský kongres</dc:title>
  <dc:creator>Jakubcová Alena</dc:creator>
  <cp:lastModifiedBy>Alena</cp:lastModifiedBy>
  <cp:revision>11</cp:revision>
  <dcterms:created xsi:type="dcterms:W3CDTF">2012-11-07T07:41:34Z</dcterms:created>
  <dcterms:modified xsi:type="dcterms:W3CDTF">2012-11-07T19:01:07Z</dcterms:modified>
</cp:coreProperties>
</file>