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51"/>
  </p:notesMasterIdLst>
  <p:sldIdLst>
    <p:sldId id="315" r:id="rId2"/>
    <p:sldId id="316" r:id="rId3"/>
    <p:sldId id="31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309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310" r:id="rId42"/>
    <p:sldId id="292" r:id="rId43"/>
    <p:sldId id="293" r:id="rId44"/>
    <p:sldId id="294" r:id="rId45"/>
    <p:sldId id="295" r:id="rId46"/>
    <p:sldId id="296" r:id="rId47"/>
    <p:sldId id="311" r:id="rId48"/>
    <p:sldId id="312" r:id="rId49"/>
    <p:sldId id="313" r:id="rId5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97964" autoAdjust="0"/>
  </p:normalViewPr>
  <p:slideViewPr>
    <p:cSldViewPr>
      <p:cViewPr>
        <p:scale>
          <a:sx n="100" d="100"/>
          <a:sy n="100" d="100"/>
        </p:scale>
        <p:origin x="-1680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441FFB-5919-4EB9-AA33-016A32BE0C9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D24D2-D378-4AE3-9CB6-2671468C1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194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28A47-73D1-4B3E-9D90-F46F4D2CC22A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1765588-04AF-4A1F-86A4-9B383642E16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EA0FC00-7434-45FF-9896-822C132E747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slide" Target="slide15.xml"/><Relationship Id="rId18" Type="http://schemas.openxmlformats.org/officeDocument/2006/relationships/slide" Target="slide20.xml"/><Relationship Id="rId26" Type="http://schemas.openxmlformats.org/officeDocument/2006/relationships/slide" Target="slide28.xml"/><Relationship Id="rId39" Type="http://schemas.openxmlformats.org/officeDocument/2006/relationships/slide" Target="slide41.xml"/><Relationship Id="rId21" Type="http://schemas.openxmlformats.org/officeDocument/2006/relationships/slide" Target="slide23.xml"/><Relationship Id="rId34" Type="http://schemas.openxmlformats.org/officeDocument/2006/relationships/slide" Target="slide36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5" Type="http://schemas.openxmlformats.org/officeDocument/2006/relationships/slide" Target="slide27.xml"/><Relationship Id="rId33" Type="http://schemas.openxmlformats.org/officeDocument/2006/relationships/slide" Target="slide35.xml"/><Relationship Id="rId38" Type="http://schemas.openxmlformats.org/officeDocument/2006/relationships/slide" Target="slide40.xml"/><Relationship Id="rId2" Type="http://schemas.openxmlformats.org/officeDocument/2006/relationships/image" Target="../media/image4.png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29" Type="http://schemas.openxmlformats.org/officeDocument/2006/relationships/slide" Target="slide31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24" Type="http://schemas.openxmlformats.org/officeDocument/2006/relationships/slide" Target="slide26.xml"/><Relationship Id="rId32" Type="http://schemas.openxmlformats.org/officeDocument/2006/relationships/slide" Target="slide34.xml"/><Relationship Id="rId37" Type="http://schemas.openxmlformats.org/officeDocument/2006/relationships/slide" Target="slide39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23" Type="http://schemas.openxmlformats.org/officeDocument/2006/relationships/slide" Target="slide25.xml"/><Relationship Id="rId28" Type="http://schemas.openxmlformats.org/officeDocument/2006/relationships/slide" Target="slide30.xml"/><Relationship Id="rId36" Type="http://schemas.openxmlformats.org/officeDocument/2006/relationships/slide" Target="slide38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31" Type="http://schemas.openxmlformats.org/officeDocument/2006/relationships/slide" Target="slide33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Relationship Id="rId22" Type="http://schemas.openxmlformats.org/officeDocument/2006/relationships/slide" Target="slide24.xml"/><Relationship Id="rId27" Type="http://schemas.openxmlformats.org/officeDocument/2006/relationships/slide" Target="slide29.xml"/><Relationship Id="rId30" Type="http://schemas.openxmlformats.org/officeDocument/2006/relationships/slide" Target="slide32.xml"/><Relationship Id="rId35" Type="http://schemas.openxmlformats.org/officeDocument/2006/relationships/slide" Target="slide37.xml"/><Relationship Id="rId8" Type="http://schemas.openxmlformats.org/officeDocument/2006/relationships/slide" Target="slide10.xml"/><Relationship Id="rId3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slide" Target="slide48.xml"/><Relationship Id="rId3" Type="http://schemas.openxmlformats.org/officeDocument/2006/relationships/slide" Target="slide43.xml"/><Relationship Id="rId7" Type="http://schemas.openxmlformats.org/officeDocument/2006/relationships/slide" Target="slide47.xml"/><Relationship Id="rId2" Type="http://schemas.openxmlformats.org/officeDocument/2006/relationships/slide" Target="slide4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6.xml"/><Relationship Id="rId5" Type="http://schemas.openxmlformats.org/officeDocument/2006/relationships/slide" Target="slide45.xml"/><Relationship Id="rId10" Type="http://schemas.microsoft.com/office/2007/relationships/hdphoto" Target="../media/hdphoto1.wdp"/><Relationship Id="rId4" Type="http://schemas.openxmlformats.org/officeDocument/2006/relationships/slide" Target="slide44.xml"/><Relationship Id="rId9" Type="http://schemas.openxmlformats.org/officeDocument/2006/relationships/image" Target="../media/image6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990656" cy="252027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 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4296" y="1844824"/>
            <a:ext cx="6264696" cy="2304256"/>
          </a:xfrm>
        </p:spPr>
        <p:txBody>
          <a:bodyPr>
            <a:noAutofit/>
          </a:bodyPr>
          <a:lstStyle/>
          <a:p>
            <a:r>
              <a:rPr lang="cs-CZ" dirty="0" smtClean="0"/>
              <a:t>Název školy:</a:t>
            </a:r>
            <a:br>
              <a:rPr lang="cs-CZ" dirty="0" smtClean="0"/>
            </a:br>
            <a:r>
              <a:rPr lang="cs-CZ" dirty="0" smtClean="0"/>
              <a:t>Střední škola dopravy, obchodu a služeb </a:t>
            </a:r>
            <a:br>
              <a:rPr lang="cs-CZ" dirty="0" smtClean="0"/>
            </a:br>
            <a:r>
              <a:rPr lang="cs-CZ" dirty="0" smtClean="0"/>
              <a:t>Klášterní nám. 127 </a:t>
            </a:r>
            <a:br>
              <a:rPr lang="cs-CZ" dirty="0" smtClean="0"/>
            </a:br>
            <a:r>
              <a:rPr lang="cs-CZ" dirty="0" smtClean="0"/>
              <a:t>Moravský Krumlov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Bc. Luisa Milková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projektu: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Zlepšení podmínek výuky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Číslo projektu: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CZ.1.07/1.5.00/34.0661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Název tematické oblasti: Gastronomie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učebního materiálu VY – 52- MF -03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rgbClr val="FF0000"/>
                </a:solidFill>
              </a:rPr>
              <a:t>Kuchařský kvíz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Datum vytvoření: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rgbClr val="FF0000"/>
                </a:solidFill>
              </a:rPr>
              <a:t>17. 9. 2012</a:t>
            </a:r>
          </a:p>
          <a:p>
            <a:r>
              <a:rPr lang="cs-CZ" sz="1600" dirty="0" smtClean="0">
                <a:solidFill>
                  <a:srgbClr val="FF0000"/>
                </a:solidFill>
              </a:rPr>
              <a:t>Datum ověření: </a:t>
            </a:r>
          </a:p>
          <a:p>
            <a:r>
              <a:rPr lang="cs-CZ" sz="1600" dirty="0" smtClean="0">
                <a:solidFill>
                  <a:srgbClr val="FF0000"/>
                </a:solidFill>
              </a:rPr>
              <a:t>17. 10. 2012</a:t>
            </a:r>
            <a:endParaRPr lang="cs-CZ" sz="1600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260350"/>
            <a:ext cx="6408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550677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09120"/>
            <a:ext cx="7467600" cy="1964832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489654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Učební materiál je určen pro žáky 3. ročníků oborů Kuchař – číšník a Stravovací a ubytovací služby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Jde o motivační učební pomůcku, která je vytvořena na principu televizní hry AZ kvíz. Žáci si zde formou hry ověří a zopakují dosud nabyté znalosti z Technologie.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Pomůcky: Dataprojektor, psací potřeby, papír nebo interaktivní tabule.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200" dirty="0" smtClean="0">
                <a:solidFill>
                  <a:srgbClr val="FF0000"/>
                </a:solidFill>
              </a:rPr>
              <a:t/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 </a:t>
            </a:r>
            <a:endParaRPr lang="cs-CZ" sz="2200" dirty="0">
              <a:solidFill>
                <a:srgbClr val="FF0000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827584" y="4653137"/>
            <a:ext cx="7344815" cy="18722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95919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 rotWithShape="1">
          <a:blip r:embed="rId2" cstate="print"/>
          <a:srcRect t="11351" b="13977"/>
          <a:stretch/>
        </p:blipFill>
        <p:spPr>
          <a:xfrm>
            <a:off x="827584" y="4762500"/>
            <a:ext cx="7344815" cy="190686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09120"/>
            <a:ext cx="7467600" cy="1964832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4896544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Metodický pokyn: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Soutěží 2 skupiny po 3 žácích (červení a zelení). Každá skupina si určí svého zástupce. 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Cílem je propojit 3 strany trojúhelníku.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Kliknutím na číslo v šestiúhelníku se zobrazí otázka.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Na otázku odpovídá zástupce skupiny.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 případě správné odpovědi se pro kontrolu klikne na otázku a zobrazí správná odpověď.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Je-li odpověď chybná, učitel vyzve zástupce druhé skupiny k odpovědi. </a:t>
            </a: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Po kliknutím na otázku se objeví správná odpověď.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Modrým </a:t>
            </a:r>
            <a:r>
              <a:rPr lang="cs-CZ" sz="2000" dirty="0">
                <a:solidFill>
                  <a:schemeClr val="tx1"/>
                </a:solidFill>
              </a:rPr>
              <a:t>t</a:t>
            </a:r>
            <a:r>
              <a:rPr lang="cs-CZ" sz="2000" dirty="0" smtClean="0">
                <a:solidFill>
                  <a:schemeClr val="tx1"/>
                </a:solidFill>
              </a:rPr>
              <a:t>lačítkem se učitel vrací zpět do základní obrazovky s pyramidou.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Klikáním na spodní roh vybraného šestiúhelníku změní jeho barvu: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        - červená je správná odpověď 1. týmu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        - zelená je správná odpověď 2. týmu.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        - šedá </a:t>
            </a:r>
            <a:r>
              <a:rPr lang="cs-CZ" sz="2000" dirty="0">
                <a:solidFill>
                  <a:schemeClr val="tx1"/>
                </a:solidFill>
              </a:rPr>
              <a:t>barva znamená špatná odpověď</a:t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Tlačítko náhradní otázky přesměruje na stránku s náhradními otázkami.</a:t>
            </a:r>
            <a:r>
              <a:rPr lang="cs-CZ" sz="2200" dirty="0" smtClean="0">
                <a:solidFill>
                  <a:schemeClr val="tx1"/>
                </a:solidFill>
              </a:rPr>
              <a:t/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 </a:t>
            </a:r>
            <a:endParaRPr lang="cs-CZ" sz="2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23352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22000">
              <a:srgbClr val="D4DEFF"/>
            </a:gs>
            <a:gs pos="94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keta 7"/>
          <p:cNvSpPr/>
          <p:nvPr/>
        </p:nvSpPr>
        <p:spPr>
          <a:xfrm>
            <a:off x="734668" y="0"/>
            <a:ext cx="7560840" cy="68580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02" r="1768"/>
          <a:stretch/>
        </p:blipFill>
        <p:spPr>
          <a:xfrm>
            <a:off x="5241598" y="1469780"/>
            <a:ext cx="2875761" cy="419146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</p:pic>
      <p:sp>
        <p:nvSpPr>
          <p:cNvPr id="184" name="Obdélník 183"/>
          <p:cNvSpPr/>
          <p:nvPr/>
        </p:nvSpPr>
        <p:spPr>
          <a:xfrm>
            <a:off x="1937896" y="332656"/>
            <a:ext cx="515438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Kuchařský kvíz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Šestiúhelník 5"/>
          <p:cNvSpPr/>
          <p:nvPr/>
        </p:nvSpPr>
        <p:spPr>
          <a:xfrm>
            <a:off x="1985078" y="433399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Šestiúhelník 187"/>
          <p:cNvSpPr/>
          <p:nvPr/>
        </p:nvSpPr>
        <p:spPr>
          <a:xfrm>
            <a:off x="2237106" y="4766042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Šestiúhelník 188"/>
          <p:cNvSpPr/>
          <p:nvPr/>
        </p:nvSpPr>
        <p:spPr>
          <a:xfrm>
            <a:off x="2489134" y="433399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Šestiúhelník 189"/>
          <p:cNvSpPr/>
          <p:nvPr/>
        </p:nvSpPr>
        <p:spPr>
          <a:xfrm>
            <a:off x="2741162" y="4766042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Šestiúhelník 190"/>
          <p:cNvSpPr/>
          <p:nvPr/>
        </p:nvSpPr>
        <p:spPr>
          <a:xfrm>
            <a:off x="2993190" y="433399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Šestiúhelník 191"/>
          <p:cNvSpPr/>
          <p:nvPr/>
        </p:nvSpPr>
        <p:spPr>
          <a:xfrm>
            <a:off x="3245218" y="4766042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Šestiúhelník 192"/>
          <p:cNvSpPr/>
          <p:nvPr/>
        </p:nvSpPr>
        <p:spPr>
          <a:xfrm>
            <a:off x="3497246" y="433399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Šestiúhelník 193"/>
          <p:cNvSpPr/>
          <p:nvPr/>
        </p:nvSpPr>
        <p:spPr>
          <a:xfrm>
            <a:off x="3749274" y="476579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Šestiúhelník 194"/>
          <p:cNvSpPr/>
          <p:nvPr/>
        </p:nvSpPr>
        <p:spPr>
          <a:xfrm>
            <a:off x="4001302" y="433399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Šestiúhelník 195"/>
          <p:cNvSpPr/>
          <p:nvPr/>
        </p:nvSpPr>
        <p:spPr>
          <a:xfrm>
            <a:off x="4253330" y="476579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Šestiúhelník 196"/>
          <p:cNvSpPr/>
          <p:nvPr/>
        </p:nvSpPr>
        <p:spPr>
          <a:xfrm>
            <a:off x="4504490" y="4333746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Šestiúhelník 197"/>
          <p:cNvSpPr/>
          <p:nvPr/>
        </p:nvSpPr>
        <p:spPr>
          <a:xfrm>
            <a:off x="4757386" y="476579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Šestiúhelník 198"/>
          <p:cNvSpPr/>
          <p:nvPr/>
        </p:nvSpPr>
        <p:spPr>
          <a:xfrm>
            <a:off x="5009414" y="433399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Šestiúhelník 199"/>
          <p:cNvSpPr/>
          <p:nvPr/>
        </p:nvSpPr>
        <p:spPr>
          <a:xfrm>
            <a:off x="5261442" y="476579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Šestiúhelník 200"/>
          <p:cNvSpPr/>
          <p:nvPr/>
        </p:nvSpPr>
        <p:spPr>
          <a:xfrm>
            <a:off x="1733050" y="476579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Šestiúhelník 201"/>
          <p:cNvSpPr/>
          <p:nvPr/>
        </p:nvSpPr>
        <p:spPr>
          <a:xfrm>
            <a:off x="2237106" y="3901946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Šestiúhelník 202"/>
          <p:cNvSpPr/>
          <p:nvPr/>
        </p:nvSpPr>
        <p:spPr>
          <a:xfrm>
            <a:off x="2741162" y="3901698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Šestiúhelník 203"/>
          <p:cNvSpPr/>
          <p:nvPr/>
        </p:nvSpPr>
        <p:spPr>
          <a:xfrm>
            <a:off x="3245218" y="3901698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Šestiúhelník 204"/>
          <p:cNvSpPr/>
          <p:nvPr/>
        </p:nvSpPr>
        <p:spPr>
          <a:xfrm>
            <a:off x="3749274" y="3901698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Šestiúhelník 205"/>
          <p:cNvSpPr/>
          <p:nvPr/>
        </p:nvSpPr>
        <p:spPr>
          <a:xfrm>
            <a:off x="4253330" y="3901946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Šestiúhelník 206"/>
          <p:cNvSpPr/>
          <p:nvPr/>
        </p:nvSpPr>
        <p:spPr>
          <a:xfrm>
            <a:off x="4756518" y="3901698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Šestiúhelník 207"/>
          <p:cNvSpPr/>
          <p:nvPr/>
        </p:nvSpPr>
        <p:spPr>
          <a:xfrm>
            <a:off x="2489134" y="3469898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Šestiúhelník 208"/>
          <p:cNvSpPr/>
          <p:nvPr/>
        </p:nvSpPr>
        <p:spPr>
          <a:xfrm>
            <a:off x="2993190" y="3469898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Šestiúhelník 209"/>
          <p:cNvSpPr/>
          <p:nvPr/>
        </p:nvSpPr>
        <p:spPr>
          <a:xfrm>
            <a:off x="3497246" y="3469898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Šestiúhelník 210"/>
          <p:cNvSpPr/>
          <p:nvPr/>
        </p:nvSpPr>
        <p:spPr>
          <a:xfrm>
            <a:off x="4000434" y="3469650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Šestiúhelník 211"/>
          <p:cNvSpPr/>
          <p:nvPr/>
        </p:nvSpPr>
        <p:spPr>
          <a:xfrm>
            <a:off x="4505358" y="3469650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Šestiúhelník 212"/>
          <p:cNvSpPr/>
          <p:nvPr/>
        </p:nvSpPr>
        <p:spPr>
          <a:xfrm>
            <a:off x="2741162" y="3037850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Šestiúhelník 213"/>
          <p:cNvSpPr/>
          <p:nvPr/>
        </p:nvSpPr>
        <p:spPr>
          <a:xfrm>
            <a:off x="3245218" y="3037850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5" name="Šestiúhelník 214"/>
          <p:cNvSpPr/>
          <p:nvPr/>
        </p:nvSpPr>
        <p:spPr>
          <a:xfrm>
            <a:off x="3749274" y="3037850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Šestiúhelník 215"/>
          <p:cNvSpPr/>
          <p:nvPr/>
        </p:nvSpPr>
        <p:spPr>
          <a:xfrm>
            <a:off x="4253330" y="3037602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7" name="Šestiúhelník 216"/>
          <p:cNvSpPr/>
          <p:nvPr/>
        </p:nvSpPr>
        <p:spPr>
          <a:xfrm>
            <a:off x="2993190" y="260555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Šestiúhelník 217"/>
          <p:cNvSpPr/>
          <p:nvPr/>
        </p:nvSpPr>
        <p:spPr>
          <a:xfrm>
            <a:off x="3496378" y="260555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9" name="Šestiúhelník 218"/>
          <p:cNvSpPr/>
          <p:nvPr/>
        </p:nvSpPr>
        <p:spPr>
          <a:xfrm>
            <a:off x="4001302" y="2605802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0" name="Šestiúhelník 219"/>
          <p:cNvSpPr/>
          <p:nvPr/>
        </p:nvSpPr>
        <p:spPr>
          <a:xfrm>
            <a:off x="3244350" y="2173506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1" name="Šestiúhelník 220"/>
          <p:cNvSpPr/>
          <p:nvPr/>
        </p:nvSpPr>
        <p:spPr>
          <a:xfrm>
            <a:off x="3749274" y="2173754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2" name="Šestiúhelník 221"/>
          <p:cNvSpPr/>
          <p:nvPr/>
        </p:nvSpPr>
        <p:spPr>
          <a:xfrm>
            <a:off x="3497246" y="1741706"/>
            <a:ext cx="504056" cy="432048"/>
          </a:xfrm>
          <a:prstGeom prst="hexag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97563" y="17742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1</a:t>
            </a:r>
            <a:endParaRPr lang="cs-CZ" dirty="0"/>
          </a:p>
        </p:txBody>
      </p:sp>
      <p:sp>
        <p:nvSpPr>
          <p:cNvPr id="18" name="TextovéPole 17">
            <a:hlinkClick r:id="rId4" action="ppaction://hlinksldjump"/>
          </p:cNvPr>
          <p:cNvSpPr txBox="1"/>
          <p:nvPr/>
        </p:nvSpPr>
        <p:spPr>
          <a:xfrm>
            <a:off x="3346403" y="22051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50459" y="22048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93507" y="2637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6" action="ppaction://hlinksldjump"/>
              </a:rPr>
              <a:t>4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98431" y="26369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7" action="ppaction://hlinksldjump"/>
              </a:rPr>
              <a:t>5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01619" y="2637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6</a:t>
            </a:r>
            <a:endParaRPr lang="cs-CZ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2842347" y="30692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9" action="ppaction://hlinksldjump"/>
              </a:rPr>
              <a:t>7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46403" y="30692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0" action="ppaction://hlinksldjump"/>
              </a:rPr>
              <a:t>8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50459" y="30692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1" action="ppaction://hlinksldjump"/>
              </a:rPr>
              <a:t>9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95138" y="306896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2" action="ppaction://hlinksldjump"/>
              </a:rPr>
              <a:t>10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31810" y="350125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3" action="ppaction://hlinksldjump"/>
              </a:rPr>
              <a:t>11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035866" y="35010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4" action="ppaction://hlinksldjump"/>
              </a:rPr>
              <a:t>12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539054" y="35010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5" action="ppaction://hlinksldjump"/>
              </a:rPr>
              <a:t>13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043978" y="350125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6" action="ppaction://hlinksldjump"/>
              </a:rPr>
              <a:t>14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548034" y="350125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7" action="ppaction://hlinksldjump"/>
              </a:rPr>
              <a:t>15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279782" y="39333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8" action="ppaction://hlinksldjump"/>
              </a:rPr>
              <a:t>16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783838" y="393305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9" action="ppaction://hlinksldjump"/>
              </a:rPr>
              <a:t>17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287026" y="39333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0" action="ppaction://hlinksldjump"/>
              </a:rPr>
              <a:t>18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791950" y="39333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1" action="ppaction://hlinksldjump"/>
              </a:rPr>
              <a:t>19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95138" y="393305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2" action="ppaction://hlinksldjump"/>
              </a:rPr>
              <a:t>20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799194" y="39333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3" action="ppaction://hlinksldjump"/>
              </a:rPr>
              <a:t>21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027754" y="43651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4" action="ppaction://hlinksldjump"/>
              </a:rPr>
              <a:t>22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531810" y="43651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5" action="ppaction://hlinksldjump"/>
              </a:rPr>
              <a:t>23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034998" y="436535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6" action="ppaction://hlinksldjump"/>
              </a:rPr>
              <a:t>24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539054" y="436535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7" action="ppaction://hlinksldjump"/>
              </a:rPr>
              <a:t>25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043978" y="436535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8" action="ppaction://hlinksldjump"/>
              </a:rPr>
              <a:t>26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548034" y="43651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9" action="ppaction://hlinksldjump"/>
              </a:rPr>
              <a:t>27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051222" y="43651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0" action="ppaction://hlinksldjump"/>
              </a:rPr>
              <a:t>28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775353" y="479761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1" action="ppaction://hlinksldjump"/>
              </a:rPr>
              <a:t>29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279782" y="479761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2" action="ppaction://hlinksldjump"/>
              </a:rPr>
              <a:t>30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783838" y="47974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3" action="ppaction://hlinksldjump"/>
              </a:rPr>
              <a:t>31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287894" y="479761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4" action="ppaction://hlinksldjump"/>
              </a:rPr>
              <a:t>32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791950" y="47974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5" action="ppaction://hlinksldjump"/>
              </a:rPr>
              <a:t>33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295138" y="479715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6" action="ppaction://hlinksldjump"/>
              </a:rPr>
              <a:t>34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799194" y="47974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7" action="ppaction://hlinksldjump"/>
              </a:rPr>
              <a:t>35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304118" y="479715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8" action="ppaction://hlinksldjump"/>
              </a:rPr>
              <a:t>36</a:t>
            </a:r>
            <a:endParaRPr lang="cs-CZ" dirty="0"/>
          </a:p>
        </p:txBody>
      </p:sp>
      <p:sp>
        <p:nvSpPr>
          <p:cNvPr id="2" name="Obdélník 1">
            <a:hlinkClick r:id="rId39" action="ppaction://hlinksldjump"/>
          </p:cNvPr>
          <p:cNvSpPr/>
          <p:nvPr/>
        </p:nvSpPr>
        <p:spPr>
          <a:xfrm>
            <a:off x="3753069" y="6353769"/>
            <a:ext cx="1980934" cy="28803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Náhradní otázky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200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43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9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1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8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109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6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3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0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139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5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46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2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153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154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0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161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7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68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2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183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9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90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1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6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197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198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4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205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206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7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1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12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3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8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219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6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227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3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4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5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6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0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241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3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244" restart="whenNotActive" fill="hold" evtFilter="cancelBubble" nodeType="interactiveSeq">
                <p:stCondLst>
                  <p:cond evt="onClick" delay="0">
                    <p:tgtEl>
                      <p:spTgt spid="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5" fill="hold">
                      <p:stCondLst>
                        <p:cond delay="0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8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249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250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1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5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56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7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8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2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263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264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8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271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7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4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285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9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2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2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293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9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00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1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6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307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308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0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4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315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316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1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22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3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8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329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330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1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2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6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337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9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0" fill="hold">
                      <p:stCondLst>
                        <p:cond delay="indefinite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3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44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0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351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3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2"/>
                  </p:tgtEl>
                </p:cond>
              </p:nextCondLst>
            </p:seq>
            <p:seq concurrent="1" nextAc="seek">
              <p:cTn id="354" restart="whenNotActive" fill="hold" evtFilter="cancelBubble" nodeType="interactiveSeq">
                <p:stCondLst>
                  <p:cond evt="onClick" delay="0">
                    <p:tgtEl>
                      <p:spTgt spid="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5" fill="hold">
                      <p:stCondLst>
                        <p:cond delay="0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8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359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360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1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2" fill="hold">
                      <p:stCondLst>
                        <p:cond delay="indefinite"/>
                      </p:stCondLst>
                      <p:childTnLst>
                        <p:par>
                          <p:cTn id="363" fill="hold">
                            <p:stCondLst>
                              <p:cond delay="0"/>
                            </p:stCondLst>
                            <p:childTnLst>
                              <p:par>
                                <p:cTn id="364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5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66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7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8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9" fill="hold">
                      <p:stCondLst>
                        <p:cond delay="indefinite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2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373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374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5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3"/>
                  </p:tgtEl>
                </p:cond>
              </p:nextCondLst>
            </p:seq>
            <p:seq concurrent="1" nextAc="seek">
              <p:cTn id="376" restart="whenNotActive" fill="hold" evtFilter="cancelBubble" nodeType="interactiveSeq">
                <p:stCondLst>
                  <p:cond evt="onClick" delay="0">
                    <p:tgtEl>
                      <p:spTgt spid="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7" fill="hold">
                      <p:stCondLst>
                        <p:cond delay="0"/>
                      </p:stCondLst>
                      <p:childTnLst>
                        <p:par>
                          <p:cTn id="378" fill="hold">
                            <p:stCondLst>
                              <p:cond delay="0"/>
                            </p:stCondLst>
                            <p:childTnLst>
                              <p:par>
                                <p:cTn id="37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0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381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382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4" fill="hold">
                      <p:stCondLst>
                        <p:cond delay="indefinite"/>
                      </p:stCondLst>
                      <p:childTnLst>
                        <p:par>
                          <p:cTn id="385" fill="hold">
                            <p:stCondLst>
                              <p:cond delay="0"/>
                            </p:stCondLst>
                            <p:childTnLst>
                              <p:par>
                                <p:cTn id="386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7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88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4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395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396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2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2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403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5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6" fill="hold">
                      <p:stCondLst>
                        <p:cond delay="indefinite"/>
                      </p:stCondLst>
                      <p:childTnLst>
                        <p:par>
                          <p:cTn id="407" fill="hold">
                            <p:stCondLst>
                              <p:cond delay="0"/>
                            </p:stCondLst>
                            <p:childTnLst>
                              <p:par>
                                <p:cTn id="408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9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10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1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2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3" fill="hold">
                      <p:stCondLst>
                        <p:cond delay="indefinite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6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417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418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9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"/>
                  </p:tgtEl>
                </p:cond>
              </p:nextCondLst>
            </p:seq>
            <p:seq concurrent="1" nextAc="seek">
              <p:cTn id="420" restart="whenNotActive" fill="hold" evtFilter="cancelBubble" nodeType="interactiveSeq">
                <p:stCondLst>
                  <p:cond evt="onClick" delay="0">
                    <p:tgtEl>
                      <p:spTgt spid="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1" fill="hold">
                      <p:stCondLst>
                        <p:cond delay="0"/>
                      </p:stCondLst>
                      <p:childTnLst>
                        <p:par>
                          <p:cTn id="422" fill="hold">
                            <p:stCondLst>
                              <p:cond delay="0"/>
                            </p:stCondLst>
                            <p:childTnLst>
                              <p:par>
                                <p:cTn id="4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4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425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426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7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8" fill="hold">
                      <p:stCondLst>
                        <p:cond delay="indefinite"/>
                      </p:stCondLst>
                      <p:childTnLst>
                        <p:par>
                          <p:cTn id="429" fill="hold">
                            <p:stCondLst>
                              <p:cond delay="0"/>
                            </p:stCondLst>
                            <p:childTnLst>
                              <p:par>
                                <p:cTn id="430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1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32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3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4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8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439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440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1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"/>
                  </p:tgtEl>
                </p:cond>
              </p:nextCondLst>
            </p:seq>
            <p:seq concurrent="1" nextAc="seek">
              <p:cTn id="442" restart="whenNotActive" fill="hold" evtFilter="cancelBubble" nodeType="interactiveSeq">
                <p:stCondLst>
                  <p:cond evt="onClick" delay="0">
                    <p:tgtEl>
                      <p:spTgt spid="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3" fill="hold">
                      <p:stCondLst>
                        <p:cond delay="0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6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447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448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0" fill="hold">
                      <p:stCondLst>
                        <p:cond delay="indefinite"/>
                      </p:stCondLst>
                      <p:childTnLst>
                        <p:par>
                          <p:cTn id="451" fill="hold">
                            <p:stCondLst>
                              <p:cond delay="0"/>
                            </p:stCondLst>
                            <p:childTnLst>
                              <p:par>
                                <p:cTn id="452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3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54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7" fill="hold">
                      <p:stCondLst>
                        <p:cond delay="indefinite"/>
                      </p:stCondLst>
                      <p:childTnLst>
                        <p:par>
                          <p:cTn id="458" fill="hold">
                            <p:stCondLst>
                              <p:cond delay="0"/>
                            </p:stCondLst>
                            <p:childTnLst>
                              <p:par>
                                <p:cTn id="459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0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461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3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2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8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469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470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1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2" fill="hold">
                      <p:stCondLst>
                        <p:cond delay="indefinite"/>
                      </p:stCondLst>
                      <p:childTnLst>
                        <p:par>
                          <p:cTn id="473" fill="hold">
                            <p:stCondLst>
                              <p:cond delay="0"/>
                            </p:stCondLst>
                            <p:childTnLst>
                              <p:par>
                                <p:cTn id="474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5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76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7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8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9" fill="hold">
                      <p:stCondLst>
                        <p:cond delay="indefinite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2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483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484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5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"/>
                  </p:tgtEl>
                </p:cond>
              </p:nextCondLst>
            </p:seq>
            <p:seq concurrent="1" nextAc="seek">
              <p:cTn id="486" restart="whenNotActive" fill="hold" evtFilter="cancelBubble" nodeType="interactiveSeq">
                <p:stCondLst>
                  <p:cond evt="onClick" delay="0">
                    <p:tgtEl>
                      <p:spTgt spid="2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7" fill="hold">
                      <p:stCondLst>
                        <p:cond delay="0"/>
                      </p:stCondLst>
                      <p:childTnLst>
                        <p:par>
                          <p:cTn id="488" fill="hold">
                            <p:stCondLst>
                              <p:cond delay="0"/>
                            </p:stCondLst>
                            <p:childTnLst>
                              <p:par>
                                <p:cTn id="4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0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491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492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3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4" fill="hold">
                      <p:stCondLst>
                        <p:cond delay="indefinite"/>
                      </p:stCondLst>
                      <p:childTnLst>
                        <p:par>
                          <p:cTn id="495" fill="hold">
                            <p:stCondLst>
                              <p:cond delay="0"/>
                            </p:stCondLst>
                            <p:childTnLst>
                              <p:par>
                                <p:cTn id="496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7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98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9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0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1" fill="hold">
                      <p:stCondLst>
                        <p:cond delay="indefinite"/>
                      </p:stCondLst>
                      <p:childTnLst>
                        <p:par>
                          <p:cTn id="502" fill="hold">
                            <p:stCondLst>
                              <p:cond delay="0"/>
                            </p:stCondLst>
                            <p:childTnLst>
                              <p:par>
                                <p:cTn id="503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4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505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506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"/>
                  </p:tgtEl>
                </p:cond>
              </p:nextCondLst>
            </p:seq>
            <p:seq concurrent="1" nextAc="seek">
              <p:cTn id="508" restart="whenNotActive" fill="hold" evtFilter="cancelBubble" nodeType="interactiveSeq">
                <p:stCondLst>
                  <p:cond evt="onClick" delay="0">
                    <p:tgtEl>
                      <p:spTgt spid="2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9" fill="hold">
                      <p:stCondLst>
                        <p:cond delay="0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2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513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5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6" fill="hold">
                      <p:stCondLst>
                        <p:cond delay="indefinite"/>
                      </p:stCondLst>
                      <p:childTnLst>
                        <p:par>
                          <p:cTn id="517" fill="hold">
                            <p:stCondLst>
                              <p:cond delay="0"/>
                            </p:stCondLst>
                            <p:childTnLst>
                              <p:par>
                                <p:cTn id="518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9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20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21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2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3" fill="hold">
                      <p:stCondLst>
                        <p:cond delay="indefinite"/>
                      </p:stCondLst>
                      <p:childTnLst>
                        <p:par>
                          <p:cTn id="524" fill="hold">
                            <p:stCondLst>
                              <p:cond delay="0"/>
                            </p:stCondLst>
                            <p:childTnLst>
                              <p:par>
                                <p:cTn id="525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6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527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528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9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0"/>
                  </p:tgtEl>
                </p:cond>
              </p:nextCondLst>
            </p:seq>
            <p:seq concurrent="1" nextAc="seek">
              <p:cTn id="530" restart="whenNotActive" fill="hold" evtFilter="cancelBubble" nodeType="interactiveSeq">
                <p:stCondLst>
                  <p:cond evt="onClick" delay="0">
                    <p:tgtEl>
                      <p:spTgt spid="2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1" fill="hold">
                      <p:stCondLst>
                        <p:cond delay="0"/>
                      </p:stCondLst>
                      <p:childTnLst>
                        <p:par>
                          <p:cTn id="532" fill="hold">
                            <p:stCondLst>
                              <p:cond delay="0"/>
                            </p:stCondLst>
                            <p:childTnLst>
                              <p:par>
                                <p:cTn id="5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4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535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536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7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8" fill="hold">
                      <p:stCondLst>
                        <p:cond delay="indefinite"/>
                      </p:stCondLst>
                      <p:childTnLst>
                        <p:par>
                          <p:cTn id="539" fill="hold">
                            <p:stCondLst>
                              <p:cond delay="0"/>
                            </p:stCondLst>
                            <p:childTnLst>
                              <p:par>
                                <p:cTn id="540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1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42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3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4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5" fill="hold">
                      <p:stCondLst>
                        <p:cond delay="indefinite"/>
                      </p:stCondLst>
                      <p:childTnLst>
                        <p:par>
                          <p:cTn id="546" fill="hold">
                            <p:stCondLst>
                              <p:cond delay="0"/>
                            </p:stCondLst>
                            <p:childTnLst>
                              <p:par>
                                <p:cTn id="547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8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549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550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1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1"/>
                  </p:tgtEl>
                </p:cond>
              </p:nextCondLst>
            </p:seq>
            <p:seq concurrent="1" nextAc="seek">
              <p:cTn id="552" restart="whenNotActive" fill="hold" evtFilter="cancelBubble" nodeType="interactiveSeq">
                <p:stCondLst>
                  <p:cond evt="onClick" delay="0">
                    <p:tgtEl>
                      <p:spTgt spid="2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3" fill="hold">
                      <p:stCondLst>
                        <p:cond delay="0"/>
                      </p:stCondLst>
                      <p:childTnLst>
                        <p:par>
                          <p:cTn id="554" fill="hold">
                            <p:stCondLst>
                              <p:cond delay="0"/>
                            </p:stCondLst>
                            <p:childTnLst>
                              <p:par>
                                <p:cTn id="55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6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557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558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9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0" fill="hold">
                      <p:stCondLst>
                        <p:cond delay="indefinite"/>
                      </p:stCondLst>
                      <p:childTnLst>
                        <p:par>
                          <p:cTn id="561" fill="hold">
                            <p:stCondLst>
                              <p:cond delay="0"/>
                            </p:stCondLst>
                            <p:childTnLst>
                              <p:par>
                                <p:cTn id="562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3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64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6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7" fill="hold">
                      <p:stCondLst>
                        <p:cond delay="indefinite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0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571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3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2"/>
                  </p:tgtEl>
                </p:cond>
              </p:nextCondLst>
            </p:seq>
            <p:seq concurrent="1" nextAc="seek">
              <p:cTn id="574" restart="whenNotActive" fill="hold" evtFilter="cancelBubble" nodeType="interactiveSeq">
                <p:stCondLst>
                  <p:cond evt="onClick" delay="0">
                    <p:tgtEl>
                      <p:spTgt spid="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5" fill="hold">
                      <p:stCondLst>
                        <p:cond delay="0"/>
                      </p:stCondLst>
                      <p:childTnLst>
                        <p:par>
                          <p:cTn id="576" fill="hold">
                            <p:stCondLst>
                              <p:cond delay="0"/>
                            </p:stCondLst>
                            <p:childTnLst>
                              <p:par>
                                <p:cTn id="5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8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579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580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1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2" fill="hold">
                      <p:stCondLst>
                        <p:cond delay="indefinite"/>
                      </p:stCondLst>
                      <p:childTnLst>
                        <p:par>
                          <p:cTn id="583" fill="hold">
                            <p:stCondLst>
                              <p:cond delay="0"/>
                            </p:stCondLst>
                            <p:childTnLst>
                              <p:par>
                                <p:cTn id="584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5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86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7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8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9" fill="hold">
                      <p:stCondLst>
                        <p:cond delay="indefinite"/>
                      </p:stCondLst>
                      <p:childTnLst>
                        <p:par>
                          <p:cTn id="590" fill="hold">
                            <p:stCondLst>
                              <p:cond delay="0"/>
                            </p:stCondLst>
                            <p:childTnLst>
                              <p:par>
                                <p:cTn id="591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2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593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594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5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3"/>
                  </p:tgtEl>
                </p:cond>
              </p:nextCondLst>
            </p:seq>
            <p:seq concurrent="1" nextAc="seek">
              <p:cTn id="596" restart="whenNotActive" fill="hold" evtFilter="cancelBubble" nodeType="interactiveSeq">
                <p:stCondLst>
                  <p:cond evt="onClick" delay="0">
                    <p:tgtEl>
                      <p:spTgt spid="2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7" fill="hold">
                      <p:stCondLst>
                        <p:cond delay="0"/>
                      </p:stCondLst>
                      <p:childTnLst>
                        <p:par>
                          <p:cTn id="598" fill="hold">
                            <p:stCondLst>
                              <p:cond delay="0"/>
                            </p:stCondLst>
                            <p:childTnLst>
                              <p:par>
                                <p:cTn id="59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0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601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602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3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4" fill="hold">
                      <p:stCondLst>
                        <p:cond delay="indefinite"/>
                      </p:stCondLst>
                      <p:childTnLst>
                        <p:par>
                          <p:cTn id="605" fill="hold">
                            <p:stCondLst>
                              <p:cond delay="0"/>
                            </p:stCondLst>
                            <p:childTnLst>
                              <p:par>
                                <p:cTn id="606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7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08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9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0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1" fill="hold">
                      <p:stCondLst>
                        <p:cond delay="indefinite"/>
                      </p:stCondLst>
                      <p:childTnLst>
                        <p:par>
                          <p:cTn id="612" fill="hold">
                            <p:stCondLst>
                              <p:cond delay="0"/>
                            </p:stCondLst>
                            <p:childTnLst>
                              <p:par>
                                <p:cTn id="613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4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615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616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7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4"/>
                  </p:tgtEl>
                </p:cond>
              </p:nextCondLst>
            </p:seq>
            <p:seq concurrent="1" nextAc="seek">
              <p:cTn id="618" restart="whenNotActive" fill="hold" evtFilter="cancelBubble" nodeType="interactiveSeq">
                <p:stCondLst>
                  <p:cond evt="onClick" delay="0">
                    <p:tgtEl>
                      <p:spTgt spid="2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9" fill="hold">
                      <p:stCondLst>
                        <p:cond delay="0"/>
                      </p:stCondLst>
                      <p:childTnLst>
                        <p:par>
                          <p:cTn id="620" fill="hold">
                            <p:stCondLst>
                              <p:cond delay="0"/>
                            </p:stCondLst>
                            <p:childTnLst>
                              <p:par>
                                <p:cTn id="6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2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623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624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5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6" fill="hold">
                      <p:stCondLst>
                        <p:cond delay="indefinite"/>
                      </p:stCondLst>
                      <p:childTnLst>
                        <p:par>
                          <p:cTn id="627" fill="hold">
                            <p:stCondLst>
                              <p:cond delay="0"/>
                            </p:stCondLst>
                            <p:childTnLst>
                              <p:par>
                                <p:cTn id="628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9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30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1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2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3" fill="hold">
                      <p:stCondLst>
                        <p:cond delay="indefinite"/>
                      </p:stCondLst>
                      <p:childTnLst>
                        <p:par>
                          <p:cTn id="634" fill="hold">
                            <p:stCondLst>
                              <p:cond delay="0"/>
                            </p:stCondLst>
                            <p:childTnLst>
                              <p:par>
                                <p:cTn id="635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6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637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638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9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5"/>
                  </p:tgtEl>
                </p:cond>
              </p:nextCondLst>
            </p:seq>
            <p:seq concurrent="1" nextAc="seek">
              <p:cTn id="640" restart="whenNotActive" fill="hold" evtFilter="cancelBubble" nodeType="interactiveSeq">
                <p:stCondLst>
                  <p:cond evt="onClick" delay="0">
                    <p:tgtEl>
                      <p:spTgt spid="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1" fill="hold">
                      <p:stCondLst>
                        <p:cond delay="0"/>
                      </p:stCondLst>
                      <p:childTnLst>
                        <p:par>
                          <p:cTn id="642" fill="hold">
                            <p:stCondLst>
                              <p:cond delay="0"/>
                            </p:stCondLst>
                            <p:childTnLst>
                              <p:par>
                                <p:cTn id="64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4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645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646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7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8" fill="hold">
                      <p:stCondLst>
                        <p:cond delay="indefinite"/>
                      </p:stCondLst>
                      <p:childTnLst>
                        <p:par>
                          <p:cTn id="649" fill="hold">
                            <p:stCondLst>
                              <p:cond delay="0"/>
                            </p:stCondLst>
                            <p:childTnLst>
                              <p:par>
                                <p:cTn id="650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1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52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3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4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5" fill="hold">
                      <p:stCondLst>
                        <p:cond delay="indefinite"/>
                      </p:stCondLst>
                      <p:childTnLst>
                        <p:par>
                          <p:cTn id="656" fill="hold">
                            <p:stCondLst>
                              <p:cond delay="0"/>
                            </p:stCondLst>
                            <p:childTnLst>
                              <p:par>
                                <p:cTn id="657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8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659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660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1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6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>
                      <p:stCondLst>
                        <p:cond delay="0"/>
                      </p:stCondLst>
                      <p:childTnLst>
                        <p:par>
                          <p:cTn id="664" fill="hold">
                            <p:stCondLst>
                              <p:cond delay="0"/>
                            </p:stCondLst>
                            <p:childTnLst>
                              <p:par>
                                <p:cTn id="6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6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667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668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9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0" fill="hold">
                      <p:stCondLst>
                        <p:cond delay="indefinite"/>
                      </p:stCondLst>
                      <p:childTnLst>
                        <p:par>
                          <p:cTn id="671" fill="hold">
                            <p:stCondLst>
                              <p:cond delay="0"/>
                            </p:stCondLst>
                            <p:childTnLst>
                              <p:par>
                                <p:cTn id="672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3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74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5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6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7" fill="hold">
                      <p:stCondLst>
                        <p:cond delay="indefinite"/>
                      </p:stCondLst>
                      <p:childTnLst>
                        <p:par>
                          <p:cTn id="678" fill="hold">
                            <p:stCondLst>
                              <p:cond delay="0"/>
                            </p:stCondLst>
                            <p:childTnLst>
                              <p:par>
                                <p:cTn id="679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0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681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682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3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7"/>
                  </p:tgtEl>
                </p:cond>
              </p:nextCondLst>
            </p:seq>
            <p:seq concurrent="1" nextAc="seek">
              <p:cTn id="684" restart="whenNotActive" fill="hold" evtFilter="cancelBubble" nodeType="interactiveSeq">
                <p:stCondLst>
                  <p:cond evt="onClick" delay="0">
                    <p:tgtEl>
                      <p:spTgt spid="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5" fill="hold">
                      <p:stCondLst>
                        <p:cond delay="0"/>
                      </p:stCondLst>
                      <p:childTnLst>
                        <p:par>
                          <p:cTn id="686" fill="hold">
                            <p:stCondLst>
                              <p:cond delay="0"/>
                            </p:stCondLst>
                            <p:childTnLst>
                              <p:par>
                                <p:cTn id="68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8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689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690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1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2" fill="hold">
                      <p:stCondLst>
                        <p:cond delay="indefinite"/>
                      </p:stCondLst>
                      <p:childTnLst>
                        <p:par>
                          <p:cTn id="693" fill="hold">
                            <p:stCondLst>
                              <p:cond delay="0"/>
                            </p:stCondLst>
                            <p:childTnLst>
                              <p:par>
                                <p:cTn id="694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5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96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7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8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9" fill="hold">
                      <p:stCondLst>
                        <p:cond delay="indefinite"/>
                      </p:stCondLst>
                      <p:childTnLst>
                        <p:par>
                          <p:cTn id="700" fill="hold">
                            <p:stCondLst>
                              <p:cond delay="0"/>
                            </p:stCondLst>
                            <p:childTnLst>
                              <p:par>
                                <p:cTn id="701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2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703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704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5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8"/>
                  </p:tgtEl>
                </p:cond>
              </p:nextCondLst>
            </p:seq>
            <p:seq concurrent="1" nextAc="seek">
              <p:cTn id="706" restart="whenNotActive" fill="hold" evtFilter="cancelBubble" nodeType="interactiveSeq">
                <p:stCondLst>
                  <p:cond evt="onClick" delay="0">
                    <p:tgtEl>
                      <p:spTgt spid="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7" fill="hold">
                      <p:stCondLst>
                        <p:cond delay="0"/>
                      </p:stCondLst>
                      <p:childTnLst>
                        <p:par>
                          <p:cTn id="708" fill="hold">
                            <p:stCondLst>
                              <p:cond delay="0"/>
                            </p:stCondLst>
                            <p:childTnLst>
                              <p:par>
                                <p:cTn id="7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0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711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712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3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4" fill="hold">
                      <p:stCondLst>
                        <p:cond delay="indefinite"/>
                      </p:stCondLst>
                      <p:childTnLst>
                        <p:par>
                          <p:cTn id="715" fill="hold">
                            <p:stCondLst>
                              <p:cond delay="0"/>
                            </p:stCondLst>
                            <p:childTnLst>
                              <p:par>
                                <p:cTn id="716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7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18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9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0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1" fill="hold">
                      <p:stCondLst>
                        <p:cond delay="indefinite"/>
                      </p:stCondLst>
                      <p:childTnLst>
                        <p:par>
                          <p:cTn id="722" fill="hold">
                            <p:stCondLst>
                              <p:cond delay="0"/>
                            </p:stCondLst>
                            <p:childTnLst>
                              <p:par>
                                <p:cTn id="723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4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725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726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7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9"/>
                  </p:tgtEl>
                </p:cond>
              </p:nextCondLst>
            </p:seq>
            <p:seq concurrent="1" nextAc="seek">
              <p:cTn id="728" restart="whenNotActive" fill="hold" evtFilter="cancelBubble" nodeType="interactiveSeq">
                <p:stCondLst>
                  <p:cond evt="onClick" delay="0">
                    <p:tgtEl>
                      <p:spTgt spid="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9" fill="hold">
                      <p:stCondLst>
                        <p:cond delay="0"/>
                      </p:stCondLst>
                      <p:childTnLst>
                        <p:par>
                          <p:cTn id="730" fill="hold">
                            <p:stCondLst>
                              <p:cond delay="0"/>
                            </p:stCondLst>
                            <p:childTnLst>
                              <p:par>
                                <p:cTn id="73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2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733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734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5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6" fill="hold">
                      <p:stCondLst>
                        <p:cond delay="indefinite"/>
                      </p:stCondLst>
                      <p:childTnLst>
                        <p:par>
                          <p:cTn id="737" fill="hold">
                            <p:stCondLst>
                              <p:cond delay="0"/>
                            </p:stCondLst>
                            <p:childTnLst>
                              <p:par>
                                <p:cTn id="738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9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40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1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2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3" fill="hold">
                      <p:stCondLst>
                        <p:cond delay="indefinite"/>
                      </p:stCondLst>
                      <p:childTnLst>
                        <p:par>
                          <p:cTn id="744" fill="hold">
                            <p:stCondLst>
                              <p:cond delay="0"/>
                            </p:stCondLst>
                            <p:childTnLst>
                              <p:par>
                                <p:cTn id="745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6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747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748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9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"/>
                  </p:tgtEl>
                </p:cond>
              </p:nextCondLst>
            </p:seq>
            <p:seq concurrent="1" nextAc="seek">
              <p:cTn id="750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1" fill="hold">
                      <p:stCondLst>
                        <p:cond delay="0"/>
                      </p:stCondLst>
                      <p:childTnLst>
                        <p:par>
                          <p:cTn id="752" fill="hold">
                            <p:stCondLst>
                              <p:cond delay="0"/>
                            </p:stCondLst>
                            <p:childTnLst>
                              <p:par>
                                <p:cTn id="7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54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755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756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7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8" fill="hold">
                      <p:stCondLst>
                        <p:cond delay="indefinite"/>
                      </p:stCondLst>
                      <p:childTnLst>
                        <p:par>
                          <p:cTn id="759" fill="hold">
                            <p:stCondLst>
                              <p:cond delay="0"/>
                            </p:stCondLst>
                            <p:childTnLst>
                              <p:par>
                                <p:cTn id="760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1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62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63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4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5" fill="hold">
                      <p:stCondLst>
                        <p:cond delay="indefinite"/>
                      </p:stCondLst>
                      <p:childTnLst>
                        <p:par>
                          <p:cTn id="766" fill="hold">
                            <p:stCondLst>
                              <p:cond delay="0"/>
                            </p:stCondLst>
                            <p:childTnLst>
                              <p:par>
                                <p:cTn id="767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8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769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770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1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772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3" fill="hold">
                      <p:stCondLst>
                        <p:cond delay="0"/>
                      </p:stCondLst>
                      <p:childTnLst>
                        <p:par>
                          <p:cTn id="774" fill="hold">
                            <p:stCondLst>
                              <p:cond delay="0"/>
                            </p:stCondLst>
                            <p:childTnLst>
                              <p:par>
                                <p:cTn id="77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6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animClr clrSpc="rgb" dir="cw">
                                      <p:cBhvr>
                                        <p:cTn id="777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09090"/>
                                      </p:to>
                                    </p:animClr>
                                    <p:set>
                                      <p:cBhvr>
                                        <p:cTn id="778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9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0" fill="hold">
                      <p:stCondLst>
                        <p:cond delay="indefinite"/>
                      </p:stCondLst>
                      <p:childTnLst>
                        <p:par>
                          <p:cTn id="781" fill="hold">
                            <p:stCondLst>
                              <p:cond delay="0"/>
                            </p:stCondLst>
                            <p:childTnLst>
                              <p:par>
                                <p:cTn id="782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3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84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5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6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7" fill="hold">
                      <p:stCondLst>
                        <p:cond delay="indefinite"/>
                      </p:stCondLst>
                      <p:childTnLst>
                        <p:par>
                          <p:cTn id="788" fill="hold">
                            <p:stCondLst>
                              <p:cond delay="0"/>
                            </p:stCondLst>
                            <p:childTnLst>
                              <p:par>
                                <p:cTn id="789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90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animClr clrSpc="rgb" dir="cw">
                                      <p:cBhvr>
                                        <p:cTn id="791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792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3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188" grpId="0" animBg="1"/>
      <p:bldP spid="188" grpId="1" animBg="1"/>
      <p:bldP spid="188" grpId="2" animBg="1"/>
      <p:bldP spid="189" grpId="0" animBg="1"/>
      <p:bldP spid="189" grpId="1" animBg="1"/>
      <p:bldP spid="189" grpId="2" animBg="1"/>
      <p:bldP spid="190" grpId="0" animBg="1"/>
      <p:bldP spid="190" grpId="1" animBg="1"/>
      <p:bldP spid="190" grpId="2" animBg="1"/>
      <p:bldP spid="191" grpId="0" animBg="1"/>
      <p:bldP spid="191" grpId="1" animBg="1"/>
      <p:bldP spid="191" grpId="2" animBg="1"/>
      <p:bldP spid="192" grpId="0" animBg="1"/>
      <p:bldP spid="192" grpId="1" animBg="1"/>
      <p:bldP spid="192" grpId="2" animBg="1"/>
      <p:bldP spid="193" grpId="0" animBg="1"/>
      <p:bldP spid="193" grpId="1" animBg="1"/>
      <p:bldP spid="193" grpId="2" animBg="1"/>
      <p:bldP spid="194" grpId="0" animBg="1"/>
      <p:bldP spid="194" grpId="1" animBg="1"/>
      <p:bldP spid="194" grpId="2" animBg="1"/>
      <p:bldP spid="195" grpId="0" animBg="1"/>
      <p:bldP spid="195" grpId="1" animBg="1"/>
      <p:bldP spid="195" grpId="2" animBg="1"/>
      <p:bldP spid="196" grpId="0" animBg="1"/>
      <p:bldP spid="196" grpId="1" animBg="1"/>
      <p:bldP spid="196" grpId="2" animBg="1"/>
      <p:bldP spid="197" grpId="0" animBg="1"/>
      <p:bldP spid="197" grpId="1" animBg="1"/>
      <p:bldP spid="197" grpId="2" animBg="1"/>
      <p:bldP spid="198" grpId="0" animBg="1"/>
      <p:bldP spid="198" grpId="1" animBg="1"/>
      <p:bldP spid="198" grpId="2" animBg="1"/>
      <p:bldP spid="199" grpId="0" animBg="1"/>
      <p:bldP spid="199" grpId="1" animBg="1"/>
      <p:bldP spid="199" grpId="2" animBg="1"/>
      <p:bldP spid="200" grpId="0" animBg="1"/>
      <p:bldP spid="200" grpId="1" animBg="1"/>
      <p:bldP spid="200" grpId="2" animBg="1"/>
      <p:bldP spid="201" grpId="0" animBg="1"/>
      <p:bldP spid="201" grpId="1" animBg="1"/>
      <p:bldP spid="201" grpId="2" animBg="1"/>
      <p:bldP spid="202" grpId="0" animBg="1"/>
      <p:bldP spid="202" grpId="1" animBg="1"/>
      <p:bldP spid="202" grpId="2" animBg="1"/>
      <p:bldP spid="203" grpId="0" animBg="1"/>
      <p:bldP spid="203" grpId="1" animBg="1"/>
      <p:bldP spid="203" grpId="2" animBg="1"/>
      <p:bldP spid="204" grpId="0" animBg="1"/>
      <p:bldP spid="204" grpId="1" animBg="1"/>
      <p:bldP spid="204" grpId="2" animBg="1"/>
      <p:bldP spid="205" grpId="0" animBg="1"/>
      <p:bldP spid="205" grpId="1" animBg="1"/>
      <p:bldP spid="205" grpId="2" animBg="1"/>
      <p:bldP spid="206" grpId="0" animBg="1"/>
      <p:bldP spid="206" grpId="1" animBg="1"/>
      <p:bldP spid="206" grpId="2" animBg="1"/>
      <p:bldP spid="207" grpId="0" animBg="1"/>
      <p:bldP spid="207" grpId="1" animBg="1"/>
      <p:bldP spid="207" grpId="2" animBg="1"/>
      <p:bldP spid="208" grpId="0" animBg="1"/>
      <p:bldP spid="208" grpId="1" animBg="1"/>
      <p:bldP spid="208" grpId="2" animBg="1"/>
      <p:bldP spid="209" grpId="0" animBg="1"/>
      <p:bldP spid="209" grpId="1" animBg="1"/>
      <p:bldP spid="209" grpId="2" animBg="1"/>
      <p:bldP spid="210" grpId="0" animBg="1"/>
      <p:bldP spid="210" grpId="1" animBg="1"/>
      <p:bldP spid="210" grpId="2" animBg="1"/>
      <p:bldP spid="211" grpId="0" animBg="1"/>
      <p:bldP spid="211" grpId="1" animBg="1"/>
      <p:bldP spid="211" grpId="2" animBg="1"/>
      <p:bldP spid="212" grpId="0" animBg="1"/>
      <p:bldP spid="212" grpId="1" animBg="1"/>
      <p:bldP spid="212" grpId="2" animBg="1"/>
      <p:bldP spid="213" grpId="0" animBg="1"/>
      <p:bldP spid="213" grpId="1" animBg="1"/>
      <p:bldP spid="213" grpId="2" animBg="1"/>
      <p:bldP spid="214" grpId="0" animBg="1"/>
      <p:bldP spid="214" grpId="1" animBg="1"/>
      <p:bldP spid="214" grpId="2" animBg="1"/>
      <p:bldP spid="215" grpId="0" animBg="1"/>
      <p:bldP spid="215" grpId="1" animBg="1"/>
      <p:bldP spid="215" grpId="2" animBg="1"/>
      <p:bldP spid="216" grpId="0" animBg="1"/>
      <p:bldP spid="216" grpId="1" animBg="1"/>
      <p:bldP spid="216" grpId="2" animBg="1"/>
      <p:bldP spid="217" grpId="0" animBg="1"/>
      <p:bldP spid="217" grpId="1" animBg="1"/>
      <p:bldP spid="217" grpId="2" animBg="1"/>
      <p:bldP spid="218" grpId="0" animBg="1"/>
      <p:bldP spid="218" grpId="1" animBg="1"/>
      <p:bldP spid="218" grpId="2" animBg="1"/>
      <p:bldP spid="219" grpId="0" animBg="1"/>
      <p:bldP spid="219" grpId="1" animBg="1"/>
      <p:bldP spid="219" grpId="2" animBg="1"/>
      <p:bldP spid="220" grpId="0" animBg="1"/>
      <p:bldP spid="220" grpId="1" animBg="1"/>
      <p:bldP spid="220" grpId="2" animBg="1"/>
      <p:bldP spid="221" grpId="0" animBg="1"/>
      <p:bldP spid="221" grpId="1" animBg="1"/>
      <p:bldP spid="221" grpId="2" animBg="1"/>
      <p:bldP spid="222" grpId="0" animBg="1"/>
      <p:bldP spid="222" grpId="1" animBg="1"/>
      <p:bldP spid="222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30" b="7459"/>
          <a:stretch/>
        </p:blipFill>
        <p:spPr bwMode="auto">
          <a:xfrm>
            <a:off x="1276724" y="2639566"/>
            <a:ext cx="6607644" cy="3741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62880" y="2060848"/>
            <a:ext cx="8229600" cy="57606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sz="3200" dirty="0">
                <a:solidFill>
                  <a:schemeClr val="tx1"/>
                </a:solidFill>
              </a:rPr>
              <a:t>Z kterých kostí se připravuje vývar A 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732133" y="57332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hovězích kostí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88967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30" b="9801"/>
          <a:stretch/>
        </p:blipFill>
        <p:spPr bwMode="auto">
          <a:xfrm>
            <a:off x="1273349" y="2579712"/>
            <a:ext cx="669674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8229600" cy="57606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sz="3200" dirty="0">
                <a:solidFill>
                  <a:schemeClr val="tx1"/>
                </a:solidFill>
              </a:rPr>
              <a:t>Kolik minut se provařuje jíška?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69036" y="537321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 minut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45990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30" b="12162"/>
          <a:stretch/>
        </p:blipFill>
        <p:spPr bwMode="auto">
          <a:xfrm>
            <a:off x="1276724" y="2578571"/>
            <a:ext cx="6444716" cy="351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518864" y="2060848"/>
            <a:ext cx="8229600" cy="79208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sz="3200" dirty="0">
                <a:solidFill>
                  <a:schemeClr val="tx1"/>
                </a:solidFill>
              </a:rPr>
              <a:t>Jakou surovinou čistíme zakalené </a:t>
            </a:r>
            <a:r>
              <a:rPr lang="cs-CZ" sz="3200" dirty="0" smtClean="0">
                <a:solidFill>
                  <a:schemeClr val="tx1"/>
                </a:solidFill>
              </a:rPr>
              <a:t>vývary 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Syrovými bílky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0040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30" b="7459"/>
          <a:stretch/>
        </p:blipFill>
        <p:spPr bwMode="auto">
          <a:xfrm>
            <a:off x="1043608" y="2567558"/>
            <a:ext cx="6677832" cy="3741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518864" y="2060849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sz="3200" dirty="0">
                <a:solidFill>
                  <a:schemeClr val="tx1"/>
                </a:solidFill>
              </a:rPr>
              <a:t>Mezi které polévky řadíme zelnou?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69036" y="537321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Bílé polévky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3661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29" b="5652"/>
          <a:stretch/>
        </p:blipFill>
        <p:spPr bwMode="auto">
          <a:xfrm>
            <a:off x="1276724" y="2552278"/>
            <a:ext cx="6444716" cy="382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518864" y="1988841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sz="3200" dirty="0">
                <a:solidFill>
                  <a:schemeClr val="tx1"/>
                </a:solidFill>
              </a:rPr>
              <a:t>Čím zahušťujeme bílé polévky?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69036" y="537321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íškou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289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45" b="9202"/>
          <a:stretch/>
        </p:blipFill>
        <p:spPr bwMode="auto">
          <a:xfrm>
            <a:off x="1276724" y="2594570"/>
            <a:ext cx="6444716" cy="371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2124145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Charakterizujte studené předkrmy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69036" y="5373216"/>
            <a:ext cx="2835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Pikantní malé pokrmy, které povzbudí chuť k jídlu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1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40" b="10780"/>
          <a:stretch/>
        </p:blipFill>
        <p:spPr bwMode="auto">
          <a:xfrm>
            <a:off x="1276724" y="2545804"/>
            <a:ext cx="6444716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5576" y="1559694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Vyjmenujte základní výrobky studené  kuchyně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Majonéza a aspik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6042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31" b="11965"/>
          <a:stretch/>
        </p:blipFill>
        <p:spPr bwMode="auto">
          <a:xfrm>
            <a:off x="1276724" y="2559521"/>
            <a:ext cx="6444716" cy="353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843808" y="2027177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jsou </a:t>
            </a:r>
            <a:r>
              <a:rPr lang="cs-CZ" sz="3200" dirty="0" err="1" smtClean="0"/>
              <a:t>kanapky</a:t>
            </a:r>
            <a:r>
              <a:rPr lang="cs-CZ" sz="3200" dirty="0" smtClean="0"/>
              <a:t>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Menší obložené chlebíčky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8884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40" b="7459"/>
          <a:stretch/>
        </p:blipFill>
        <p:spPr bwMode="auto">
          <a:xfrm>
            <a:off x="1280006" y="2564904"/>
            <a:ext cx="6444716" cy="377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866900" y="1631702"/>
            <a:ext cx="58326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Jaký salát se používá k výrobě ruského vejce ?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Vlašský salát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522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40" b="5650"/>
          <a:stretch/>
        </p:blipFill>
        <p:spPr bwMode="auto">
          <a:xfrm>
            <a:off x="1276724" y="2586187"/>
            <a:ext cx="6444716" cy="386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259632" y="1631702"/>
            <a:ext cx="69847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Které drůbež se používá k přípravě </a:t>
            </a:r>
            <a:r>
              <a:rPr lang="cs-CZ" sz="3200" dirty="0" err="1" smtClean="0"/>
              <a:t>galantíny</a:t>
            </a:r>
            <a:r>
              <a:rPr lang="cs-CZ" sz="3200" dirty="0" smtClean="0"/>
              <a:t>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3195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Vykostěné kuře nebo kachna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398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46856" y="2489994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51" b="10385"/>
          <a:stretch/>
        </p:blipFill>
        <p:spPr bwMode="auto">
          <a:xfrm>
            <a:off x="1276724" y="2560662"/>
            <a:ext cx="6444716" cy="367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63688" y="1559694"/>
            <a:ext cx="60486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Která mouka se používá na přípravu palačinek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Polohrubá mouka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774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27" b="9202"/>
          <a:stretch/>
        </p:blipFill>
        <p:spPr bwMode="auto">
          <a:xfrm>
            <a:off x="1187624" y="2636912"/>
            <a:ext cx="6444716" cy="3648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75656" y="2052137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 jakých surovin lze připravit kvásek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31952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Droždí, vlažné mléko, cukr, mouka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396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52" b="3729"/>
          <a:stretch/>
        </p:blipFill>
        <p:spPr bwMode="auto">
          <a:xfrm>
            <a:off x="1403648" y="2599370"/>
            <a:ext cx="6444716" cy="399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520230" y="2124145"/>
            <a:ext cx="6652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 jakého těsta lze připravit lívance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Lité kynuté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9230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37" b="9202"/>
          <a:stretch/>
        </p:blipFill>
        <p:spPr bwMode="auto">
          <a:xfrm>
            <a:off x="1276724" y="2623145"/>
            <a:ext cx="6444716" cy="368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63688" y="163170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Kde a čím zdobíme bavorské vdolečky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Nahoře – povidla, strouhaný tvaroh, šlehačka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3148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39" b="10386"/>
          <a:stretch/>
        </p:blipFill>
        <p:spPr bwMode="auto">
          <a:xfrm>
            <a:off x="1276724" y="2593801"/>
            <a:ext cx="6444716" cy="363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87624" y="1559694"/>
            <a:ext cx="7200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Pojmenujte smažený moučník z kynutého těsta, který má náplň uvnitř ?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Koblihy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356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39" b="11970"/>
          <a:stretch/>
        </p:blipFill>
        <p:spPr bwMode="auto">
          <a:xfrm>
            <a:off x="1276724" y="2531199"/>
            <a:ext cx="6444716" cy="3562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91876" y="1559694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 jakých surovin se připraví odpalované těsto ?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5373216"/>
            <a:ext cx="2835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Voda, olej, sůl, hladká mouka, vejce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6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2492896"/>
            <a:ext cx="8229600" cy="792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mtClean="0"/>
              <a:t> Kolik minut se provařují bílé polévky?</a:t>
            </a:r>
            <a:endParaRPr lang="cs-CZ" dirty="0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75" b="13937"/>
          <a:stretch/>
        </p:blipFill>
        <p:spPr bwMode="auto">
          <a:xfrm>
            <a:off x="1439652" y="2492896"/>
            <a:ext cx="6444716" cy="3431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02884" y="1484784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Z</a:t>
            </a:r>
            <a:r>
              <a:rPr lang="cs-CZ" sz="3200" dirty="0" smtClean="0"/>
              <a:t> kterých surovin se připraví linecké těsto?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Hladká mouka, máslo, cukr moučka, žloutky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450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2492896"/>
            <a:ext cx="8229600" cy="792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mtClean="0"/>
              <a:t> Kolik minut se provařují bílé polévky?</a:t>
            </a:r>
            <a:endParaRPr lang="cs-CZ" dirty="0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11" b="10441"/>
          <a:stretch/>
        </p:blipFill>
        <p:spPr bwMode="auto">
          <a:xfrm>
            <a:off x="1439652" y="2619375"/>
            <a:ext cx="6444716" cy="361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07704" y="163170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 kterých surovin připravíme tažené těsto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3267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Hladká mouka, vejce, sůl, voda, olej, ocet případně rum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4667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2492896"/>
            <a:ext cx="8229600" cy="792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 Kolik minut se provařují bílé polévky</a:t>
            </a:r>
            <a:endParaRPr lang="cs-CZ" dirty="0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52" b="3729"/>
          <a:stretch/>
        </p:blipFill>
        <p:spPr bwMode="auto">
          <a:xfrm>
            <a:off x="1276724" y="2527362"/>
            <a:ext cx="6444716" cy="399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259632" y="1700808"/>
            <a:ext cx="7056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Do jaké vody vkládáme těstoviny před vařením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vroucí osolené vody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021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38" b="10977"/>
          <a:stretch/>
        </p:blipFill>
        <p:spPr bwMode="auto">
          <a:xfrm>
            <a:off x="1307928" y="2564854"/>
            <a:ext cx="6444716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1559694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 jakého těsta připravujeme krupicové noky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odpalovaného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0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93" b="11933"/>
          <a:stretch/>
        </p:blipFill>
        <p:spPr bwMode="auto">
          <a:xfrm>
            <a:off x="1276724" y="2714625"/>
            <a:ext cx="6444716" cy="3522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19672" y="1703710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Která příloha se podává k mexickému guláši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Hrášková rýže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9668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38" b="11372"/>
          <a:stretch/>
        </p:blipFill>
        <p:spPr bwMode="auto">
          <a:xfrm>
            <a:off x="1276724" y="2583904"/>
            <a:ext cx="6444716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163170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 kterou přílohou se podává karlovarský guláš ?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Máslové noky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488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38" b="11767"/>
          <a:stretch/>
        </p:blipFill>
        <p:spPr bwMode="auto">
          <a:xfrm>
            <a:off x="1276724" y="2602954"/>
            <a:ext cx="6444716" cy="356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03648" y="1631702"/>
            <a:ext cx="67687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Jakým způsobem připravujeme šťávy k pečeným a dušeným masům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Restováním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18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38" b="10188"/>
          <a:stretch/>
        </p:blipFill>
        <p:spPr bwMode="auto">
          <a:xfrm>
            <a:off x="1276724" y="2598762"/>
            <a:ext cx="6444716" cy="363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07704" y="1631702"/>
            <a:ext cx="59147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Zdůvodněte, proč se u plátků nasekávají okrajové blány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5368498"/>
            <a:ext cx="2835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Aby se maso při tepelné úpravě nekroutilo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050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51" b="10780"/>
          <a:stretch/>
        </p:blipFill>
        <p:spPr bwMode="auto">
          <a:xfrm>
            <a:off x="1276724" y="2564904"/>
            <a:ext cx="644471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163170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Kterou surovinou protýkáme frankfurtskou hovězí pečeni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806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48" b="11964"/>
          <a:stretch/>
        </p:blipFill>
        <p:spPr bwMode="auto">
          <a:xfrm>
            <a:off x="1276724" y="2574379"/>
            <a:ext cx="6444716" cy="359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163170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jakém základu připravujeme hovězí pečeni znojemskou 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cibulovém základu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3347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32" b="7458"/>
          <a:stretch/>
        </p:blipFill>
        <p:spPr bwMode="auto">
          <a:xfrm>
            <a:off x="1276724" y="2630041"/>
            <a:ext cx="6444716" cy="3751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155679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Čím se ochucuje telecí maso před pečením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92864" y="5396428"/>
            <a:ext cx="1417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olí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5976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32"/>
          <a:stretch/>
        </p:blipFill>
        <p:spPr bwMode="auto">
          <a:xfrm>
            <a:off x="1307164" y="2558034"/>
            <a:ext cx="6444716" cy="411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69544" y="1484784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Jaké maso se použije na přípravu moravského vrabce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Vepřová plec a bůček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19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29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48" b="14017"/>
          <a:stretch/>
        </p:blipFill>
        <p:spPr bwMode="auto">
          <a:xfrm>
            <a:off x="1475656" y="2708920"/>
            <a:ext cx="6444716" cy="342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03648" y="1196752"/>
            <a:ext cx="70567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Pojmenujte úpravu z vepřové plece pečené na cibulovém základu s česnekem a rajčatovým protlakem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5445224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Vepřový vrabec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7873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24"/>
          <a:stretch/>
        </p:blipFill>
        <p:spPr bwMode="auto">
          <a:xfrm>
            <a:off x="1276724" y="2586608"/>
            <a:ext cx="6444716" cy="4082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63688" y="155679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Která kořenová zelenina je typická pro přípravu boršče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Červená řepa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4931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31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19"/>
          <a:stretch/>
        </p:blipFill>
        <p:spPr bwMode="auto">
          <a:xfrm>
            <a:off x="1276724" y="2562225"/>
            <a:ext cx="6444716" cy="4107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63688" y="155679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Kterou ingrediencí zdobíme porci námořnického masa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3267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Plátky natvrdo uvařeného vejce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5882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40"/>
          <a:stretch/>
        </p:blipFill>
        <p:spPr bwMode="auto">
          <a:xfrm>
            <a:off x="1276724" y="2529458"/>
            <a:ext cx="6444716" cy="4139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163170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Č</a:t>
            </a:r>
            <a:r>
              <a:rPr lang="cs-CZ" sz="3200" dirty="0" smtClean="0"/>
              <a:t>ím protýkáme úpravu kuře na způsob bažanta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Slaninou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6791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33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53"/>
          <a:stretch/>
        </p:blipFill>
        <p:spPr bwMode="auto">
          <a:xfrm>
            <a:off x="1245842" y="2476500"/>
            <a:ext cx="6444716" cy="4100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35696" y="1484784"/>
            <a:ext cx="65527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Z</a:t>
            </a:r>
            <a:r>
              <a:rPr lang="cs-CZ" sz="3200" dirty="0" smtClean="0"/>
              <a:t> jakého masa se připraví smažený soukenický řízek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vepřového bůčku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1324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34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27"/>
          <a:stretch/>
        </p:blipFill>
        <p:spPr bwMode="auto">
          <a:xfrm>
            <a:off x="1276724" y="2564904"/>
            <a:ext cx="6444716" cy="409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155679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Které koření patří do omáčky smetanový křen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1827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Muškátový květ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455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38" b="10583"/>
          <a:stretch/>
        </p:blipFill>
        <p:spPr bwMode="auto">
          <a:xfrm>
            <a:off x="1276724" y="2466976"/>
            <a:ext cx="6444716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35696" y="155679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Jaké použití v kuchyni má smažený hrášek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9036" y="5373216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Vložka do hovězí polévky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316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35"/>
          <a:stretch/>
        </p:blipFill>
        <p:spPr bwMode="auto">
          <a:xfrm>
            <a:off x="1276724" y="2620516"/>
            <a:ext cx="6444716" cy="412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63688" y="163170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 jakého těsta se připraví vaječný svítek a kde se používá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5368498"/>
            <a:ext cx="28352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piškotového těsta použití jako vložka do hnědé polévky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4143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1590358"/>
            <a:ext cx="2952328" cy="4953664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 wrap="square" lIns="91440" tIns="45720" rIns="91440" bIns="45720">
            <a:spAutoFit/>
            <a:scene3d>
              <a:camera prst="isometricOffAxis2Left"/>
              <a:lightRig rig="threePt" dir="t"/>
            </a:scene3d>
          </a:bodyPr>
          <a:lstStyle/>
          <a:p>
            <a:pPr algn="ctr"/>
            <a:r>
              <a:rPr lang="cs-CZ" sz="357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2" action="ppaction://hlinksldjump"/>
              </a:rPr>
              <a:t>Otázka 1</a:t>
            </a:r>
            <a:endParaRPr lang="cs-CZ" sz="3570" b="1" cap="none" spc="0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endParaRPr lang="cs-CZ" sz="1100" b="1" cap="none" spc="0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357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3" action="ppaction://hlinksldjump"/>
              </a:rPr>
              <a:t>Otázka 2</a:t>
            </a:r>
            <a:endParaRPr lang="cs-CZ" sz="3570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endParaRPr lang="cs-CZ" sz="1100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357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4" action="ppaction://hlinksldjump"/>
              </a:rPr>
              <a:t>Otázka 3</a:t>
            </a:r>
            <a:endParaRPr lang="cs-CZ" sz="3570" b="1" cap="none" spc="0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endParaRPr lang="cs-CZ" sz="1100" b="1" cap="none" spc="0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357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5" action="ppaction://hlinksldjump"/>
              </a:rPr>
              <a:t>Otázka 4</a:t>
            </a:r>
            <a:endParaRPr lang="cs-CZ" sz="3570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endParaRPr lang="cs-CZ" sz="1100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357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6" action="ppaction://hlinksldjump"/>
              </a:rPr>
              <a:t>Otázka 5</a:t>
            </a:r>
            <a:endParaRPr lang="cs-CZ" sz="3570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endParaRPr lang="cs-CZ" sz="1100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357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7" action="ppaction://hlinksldjump"/>
              </a:rPr>
              <a:t>Otázka 6</a:t>
            </a:r>
            <a:endParaRPr lang="cs-CZ" sz="3570" b="1" cap="none" spc="0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endParaRPr lang="cs-CZ" sz="1100" b="1" cap="none" spc="0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357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hlinkClick r:id="rId8" action="ppaction://hlinksldjump"/>
              </a:rPr>
              <a:t>Otázka 7</a:t>
            </a:r>
            <a:endParaRPr lang="cs-CZ" sz="357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4450" y="1556792"/>
            <a:ext cx="4099998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571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35" b="10780"/>
          <a:stretch/>
        </p:blipFill>
        <p:spPr bwMode="auto">
          <a:xfrm>
            <a:off x="1276724" y="2708920"/>
            <a:ext cx="6444716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71600" y="1631702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Uveďte hlavní suroviny, které se použijí při přípravě segedínského guláše speciál ?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5368498"/>
            <a:ext cx="28352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Vepřová plec, slanina, paprika mletá, zelí kysané, smetana kyselá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514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38" b="10977"/>
          <a:stretch/>
        </p:blipFill>
        <p:spPr bwMode="auto">
          <a:xfrm>
            <a:off x="1276724" y="2852886"/>
            <a:ext cx="6444716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63688" y="1775718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Jaká platí zásada pro podávání pokrmů ze skopového masa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536849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Horký pokrm na předehřátý talíř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8656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46856" y="2495342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48" b="10583"/>
          <a:stretch/>
        </p:blipFill>
        <p:spPr bwMode="auto">
          <a:xfrm>
            <a:off x="1276724" y="2579712"/>
            <a:ext cx="644471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331640" y="2052137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Kdy solíme pokrmy z jater a ledvinek?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5368498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tepelné úpravě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4824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79208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Kolik minut se provařují bílé polévky?</a:t>
            </a:r>
            <a:endParaRPr lang="cs-CZ" dirty="0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24" b="11696"/>
          <a:stretch/>
        </p:blipFill>
        <p:spPr bwMode="auto">
          <a:xfrm>
            <a:off x="1307928" y="2560300"/>
            <a:ext cx="6444716" cy="360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3568" y="2052137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Jak upravíme vepřový jazyk před smažením ?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5368498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Uvaříme v osolené vodě, vychladíme, oloupeme a nakrájíme  na plátky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8962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7" t="16321" r="687" b="10386"/>
          <a:stretch/>
        </p:blipFill>
        <p:spPr bwMode="auto">
          <a:xfrm>
            <a:off x="1276724" y="2771234"/>
            <a:ext cx="6444716" cy="3538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63688" y="1775718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Které koření použijeme k ochucení kachny před pečením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5368498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Kmín a sůl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696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32" b="10977"/>
          <a:stretch/>
        </p:blipFill>
        <p:spPr bwMode="auto">
          <a:xfrm>
            <a:off x="1276724" y="2583904"/>
            <a:ext cx="6444716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63688" y="163170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Do jaké skupiny polévek patří hráškový krém ?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5368498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Bílá smetanová polévka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8501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460432" y="6237312"/>
            <a:ext cx="43204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C:\Users\Jirik\Desktop\imagesCABB5Q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43" b="11372"/>
          <a:stretch/>
        </p:blipFill>
        <p:spPr bwMode="auto">
          <a:xfrm>
            <a:off x="1276724" y="2564854"/>
            <a:ext cx="6444716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63688" y="1631702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Které koření použijeme k ochucení kachny před pečením ?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5368498"/>
            <a:ext cx="283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Kmín a sůl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7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268760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132856"/>
            <a:ext cx="720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Archiv 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RUNŠTUK, Jaroslav a kol. </a:t>
            </a:r>
            <a:r>
              <a:rPr lang="cs-CZ" i="1" dirty="0"/>
              <a:t>Receptury teplých pokrmů</a:t>
            </a:r>
            <a:r>
              <a:rPr lang="cs-CZ" dirty="0"/>
              <a:t>. Český Těšín: IQ 147, 1995, ISBN 978-80-904093-0-9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l-PL" i="1" dirty="0"/>
              <a:t>iStockphoto</a:t>
            </a:r>
            <a:r>
              <a:rPr lang="pl-PL" dirty="0"/>
              <a:t> [online]. [cit. 28.10.2012]. Dostupný na WWW: &lt;http://www.istockphoto.com/stock-illustration-4342984-waiter-with-platter.php&gt;.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4695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ppt/theme/themeOverride2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ppt/theme/themeOverride3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ppt/theme/themeOverride4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ppt/theme/themeOverride5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878</TotalTime>
  <Words>904</Words>
  <Application>Microsoft Office PowerPoint</Application>
  <PresentationFormat>Předvádění na obrazovce (4:3)</PresentationFormat>
  <Paragraphs>217</Paragraphs>
  <Slides>49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49</vt:i4>
      </vt:variant>
    </vt:vector>
  </HeadingPairs>
  <TitlesOfParts>
    <vt:vector size="50" baseType="lpstr">
      <vt:lpstr>Vlnění</vt:lpstr>
      <vt:lpstr>       </vt:lpstr>
      <vt:lpstr>Učební materiál je určen pro žáky 3. ročníků oborů Kuchař – číšník a Stravovací a ubytovací služby   Jde o motivační učební pomůcku, která je vytvořena na principu televizní hry AZ kvíz. Žáci si zde formou hry ověří a zopakují dosud nabyté znalosti z Technologie.    Pomůcky: Dataprojektor, psací potřeby, papír nebo interaktivní tabule.   </vt:lpstr>
      <vt:lpstr>Metodický pokyn: Soutěží 2 skupiny po 3 žácích (červení a zelení). Každá skupina si určí svého zástupce.   Cílem je propojit 3 strany trojúhelníku. Kliknutím na číslo v šestiúhelníku se zobrazí otázka.  Na otázku odpovídá zástupce skupiny. V případě správné odpovědi se pro kontrolu klikne na otázku a zobrazí správná odpověď. Je-li odpověď chybná, učitel vyzve zástupce druhé skupiny k odpovědi.  Po kliknutím na otázku se objeví správná odpověď.  Modrým tlačítkem se učitel vrací zpět do základní obrazovky s pyramidou.  Klikáním na spodní roh vybraného šestiúhelníku změní jeho barvu:          - červená je správná odpověď 1. týmu         - zelená je správná odpověď 2. týmu.          - šedá barva znamená špatná odpověď Tlačítko náhradní otázky přesměruje na stránku s náhradními otázkami.  </vt:lpstr>
      <vt:lpstr>Prezentace aplikace PowerPoint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29</vt:lpstr>
      <vt:lpstr>30</vt:lpstr>
      <vt:lpstr>31</vt:lpstr>
      <vt:lpstr>32</vt:lpstr>
      <vt:lpstr>33</vt:lpstr>
      <vt:lpstr>34</vt:lpstr>
      <vt:lpstr>35</vt:lpstr>
      <vt:lpstr>36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Jirik</dc:creator>
  <cp:lastModifiedBy>Jirik</cp:lastModifiedBy>
  <cp:revision>90</cp:revision>
  <dcterms:created xsi:type="dcterms:W3CDTF">2012-10-06T18:00:29Z</dcterms:created>
  <dcterms:modified xsi:type="dcterms:W3CDTF">2012-11-06T20:02:56Z</dcterms:modified>
</cp:coreProperties>
</file>