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7" r:id="rId3"/>
    <p:sldId id="278" r:id="rId4"/>
    <p:sldId id="279" r:id="rId5"/>
    <p:sldId id="258" r:id="rId6"/>
    <p:sldId id="256" r:id="rId7"/>
    <p:sldId id="260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57" r:id="rId23"/>
    <p:sldId id="275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51A788B6-79A0-4BC2-9446-660932D15D96}">
          <p14:sldIdLst>
            <p14:sldId id="277"/>
            <p14:sldId id="278"/>
            <p14:sldId id="279"/>
            <p14:sldId id="258"/>
            <p14:sldId id="256"/>
            <p14:sldId id="260"/>
            <p14:sldId id="259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  <p14:section name="Oddíl bez názvu" id="{E765DFC7-782D-466E-97AA-3818178BEA0F}">
          <p14:sldIdLst>
            <p14:sldId id="257"/>
            <p14:sldId id="27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DA2AF-0164-4750-939C-707B760878B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A4918-D358-4CDB-85BA-152F840E5C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449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28A47-73D1-4B3E-9D90-F46F4D2CC22A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80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0888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0450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005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3641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393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3508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973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0470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9320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2814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059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13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584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703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0253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654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03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031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478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462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212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979F1-732D-47AF-A0C5-64199CA4D9E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ED137-7D66-406A-83BB-EEEA9C20AC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8531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65588-04AF-4A1F-86A4-9B383642E16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0FC00-7434-45FF-9896-822C132E747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9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image" Target="../media/image3.jpeg"/><Relationship Id="rId16" Type="http://schemas.openxmlformats.org/officeDocument/2006/relationships/slide" Target="slide18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19" Type="http://schemas.openxmlformats.org/officeDocument/2006/relationships/image" Target="../media/image4.png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benabytek.cz/kuchynska-linka-110005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990656" cy="252027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 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1556792"/>
            <a:ext cx="6840760" cy="2016224"/>
          </a:xfrm>
        </p:spPr>
        <p:txBody>
          <a:bodyPr>
            <a:noAutofit/>
          </a:bodyPr>
          <a:lstStyle/>
          <a:p>
            <a:r>
              <a:rPr lang="cs-CZ" dirty="0" smtClean="0"/>
              <a:t>Název školy:</a:t>
            </a:r>
            <a:br>
              <a:rPr lang="cs-CZ" dirty="0" smtClean="0"/>
            </a:br>
            <a:r>
              <a:rPr lang="cs-CZ" dirty="0" smtClean="0"/>
              <a:t>Střední škola dopravy, obchodu a služeb </a:t>
            </a:r>
            <a:br>
              <a:rPr lang="cs-CZ" dirty="0" smtClean="0"/>
            </a:br>
            <a:r>
              <a:rPr lang="cs-CZ" dirty="0" smtClean="0"/>
              <a:t>Klášterní nám. 127 </a:t>
            </a:r>
            <a:br>
              <a:rPr lang="cs-CZ" dirty="0" smtClean="0"/>
            </a:br>
            <a:r>
              <a:rPr lang="cs-CZ" dirty="0" smtClean="0"/>
              <a:t>Moravský Krumlov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Bc. Luisa Milková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Název projektu: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Zlepšení podmínek výuky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Číslo projektu: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CZ.1.07/1.5.00/34.0661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Název tematické oblasti: Gastronomie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Název učebního materiálu VY – 52- MF -01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rgbClr val="FF0000"/>
                </a:solidFill>
              </a:rPr>
              <a:t>Chcete být šéfkuchařem</a:t>
            </a:r>
            <a:r>
              <a:rPr lang="cs-CZ" sz="1600" dirty="0" smtClean="0">
                <a:solidFill>
                  <a:schemeClr val="tx1"/>
                </a:solidFill>
              </a:rPr>
              <a:t/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Datum vytvoření: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rgbClr val="FF0000"/>
                </a:solidFill>
              </a:rPr>
              <a:t>3.9.2012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Datum ověření:</a:t>
            </a:r>
          </a:p>
          <a:p>
            <a:r>
              <a:rPr lang="cs-CZ" sz="1600" dirty="0" smtClean="0">
                <a:solidFill>
                  <a:srgbClr val="FF0000"/>
                </a:solidFill>
              </a:rPr>
              <a:t>3. 10. 2012</a:t>
            </a:r>
            <a:endParaRPr lang="cs-CZ" sz="16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464" y="188640"/>
            <a:ext cx="6408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5958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489654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Učební materiál je určen pro žáky 3. ročníků oborů Kuchař – číšník a Stravovací a ubytovací služby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/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Jde o motivační učební pomůcku, která je vytvořena na principu televizní hry Chcete být milionářem. Žáci si zde formou hry ověří a zopakují dosud nabyté znalosti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z </a:t>
            </a:r>
            <a:r>
              <a:rPr lang="cs-CZ" sz="2000" dirty="0" smtClean="0">
                <a:solidFill>
                  <a:schemeClr val="tx1"/>
                </a:solidFill>
              </a:rPr>
              <a:t>Technologie.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Pomůcky: Dataprojektor, psací potřeby, papír nebo interaktivní tabule.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200" dirty="0" smtClean="0">
                <a:solidFill>
                  <a:srgbClr val="FF0000"/>
                </a:solidFill>
              </a:rPr>
              <a:t/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 </a:t>
            </a:r>
            <a:endParaRPr lang="cs-CZ" sz="2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09120"/>
            <a:ext cx="7467600" cy="1964832"/>
          </a:xfrm>
        </p:spPr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27584" y="4653137"/>
            <a:ext cx="7344815" cy="18722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40597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4320480"/>
          </a:xfrm>
        </p:spPr>
        <p:txBody>
          <a:bodyPr>
            <a:normAutofit/>
          </a:bodyPr>
          <a:lstStyle/>
          <a:p>
            <a:pPr algn="l"/>
            <a:r>
              <a:rPr lang="cs-CZ" sz="2200" dirty="0" smtClean="0">
                <a:solidFill>
                  <a:srgbClr val="FF0000"/>
                </a:solidFill>
              </a:rPr>
              <a:t>Metodický pokyn: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Ze skupiny se vybere 1 žák, který bude soutěžit a druhý, který bude tzv. přítel na telefonu. Zbytek bude dělat publikum. 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Kliknutím do oválu se zobrazí otázka.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Soutěžící může buď hned označit správnou odpověď nebo použít následující nápovědy: - přítel na telefonu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>
                <a:solidFill>
                  <a:srgbClr val="FF0000"/>
                </a:solidFill>
              </a:rPr>
              <a:t> </a:t>
            </a:r>
            <a:r>
              <a:rPr lang="cs-CZ" sz="2200" dirty="0" smtClean="0">
                <a:solidFill>
                  <a:srgbClr val="FF0000"/>
                </a:solidFill>
              </a:rPr>
              <a:t>                   - publikum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                    - 50 : 50 (jedna špatná odpověď pouze zešedne)  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Vybráním správné odpovědí se vrátí na výchozí obrazovku a pokračuje </a:t>
            </a:r>
            <a:r>
              <a:rPr lang="cs-CZ" sz="2200" dirty="0" smtClean="0">
                <a:solidFill>
                  <a:srgbClr val="FF0000"/>
                </a:solidFill>
              </a:rPr>
              <a:t>                        v </a:t>
            </a:r>
            <a:r>
              <a:rPr lang="cs-CZ" sz="2200" dirty="0" smtClean="0">
                <a:solidFill>
                  <a:srgbClr val="FF0000"/>
                </a:solidFill>
              </a:rPr>
              <a:t>soutěži. 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Vybráním špatné odpovědi celá hra končí. </a:t>
            </a:r>
            <a:br>
              <a:rPr lang="cs-CZ" sz="2200" dirty="0" smtClean="0">
                <a:solidFill>
                  <a:srgbClr val="FF0000"/>
                </a:solidFill>
              </a:rPr>
            </a:br>
            <a:r>
              <a:rPr lang="cs-CZ" sz="2200" dirty="0" smtClean="0">
                <a:solidFill>
                  <a:srgbClr val="FF0000"/>
                </a:solidFill>
              </a:rPr>
              <a:t> </a:t>
            </a:r>
            <a:endParaRPr lang="cs-CZ" sz="2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509120"/>
            <a:ext cx="7467600" cy="1964832"/>
          </a:xfrm>
        </p:spPr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27584" y="4149081"/>
            <a:ext cx="7344815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052977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Chcete být ŠÉFKUCHAŘEM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Svislý svitek 4"/>
          <p:cNvSpPr/>
          <p:nvPr/>
        </p:nvSpPr>
        <p:spPr>
          <a:xfrm>
            <a:off x="4679504" y="1076576"/>
            <a:ext cx="4464496" cy="5328592"/>
          </a:xfrm>
          <a:prstGeom prst="verticalScrol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5508104" y="5891116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1.                         1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Ovál 6">
            <a:hlinkClick r:id="rId4" action="ppaction://hlinksldjump"/>
          </p:cNvPr>
          <p:cNvSpPr/>
          <p:nvPr/>
        </p:nvSpPr>
        <p:spPr>
          <a:xfrm>
            <a:off x="5508103" y="5631272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2.                         2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Ovál 7">
            <a:hlinkClick r:id="rId5" action="ppaction://hlinksldjump"/>
          </p:cNvPr>
          <p:cNvSpPr/>
          <p:nvPr/>
        </p:nvSpPr>
        <p:spPr>
          <a:xfrm>
            <a:off x="5508105" y="5373100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3.                         5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Ovál 8">
            <a:hlinkClick r:id="rId6" action="ppaction://hlinksldjump"/>
          </p:cNvPr>
          <p:cNvSpPr/>
          <p:nvPr/>
        </p:nvSpPr>
        <p:spPr>
          <a:xfrm>
            <a:off x="5508104" y="5105506"/>
            <a:ext cx="2952328" cy="25817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4.                       10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Ovál 9">
            <a:hlinkClick r:id="rId7" action="ppaction://hlinksldjump"/>
          </p:cNvPr>
          <p:cNvSpPr/>
          <p:nvPr/>
        </p:nvSpPr>
        <p:spPr>
          <a:xfrm>
            <a:off x="5508103" y="4847334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5.                       20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Ovál 10">
            <a:hlinkClick r:id="rId8" action="ppaction://hlinksldjump"/>
          </p:cNvPr>
          <p:cNvSpPr/>
          <p:nvPr/>
        </p:nvSpPr>
        <p:spPr>
          <a:xfrm>
            <a:off x="5508102" y="4587490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6.                       40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Ovál 11">
            <a:hlinkClick r:id="rId9" action="ppaction://hlinksldjump"/>
          </p:cNvPr>
          <p:cNvSpPr/>
          <p:nvPr/>
        </p:nvSpPr>
        <p:spPr>
          <a:xfrm>
            <a:off x="5508104" y="4329318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7.                       60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Ovál 12">
            <a:hlinkClick r:id="rId10" action="ppaction://hlinksldjump"/>
          </p:cNvPr>
          <p:cNvSpPr/>
          <p:nvPr/>
        </p:nvSpPr>
        <p:spPr>
          <a:xfrm>
            <a:off x="5508103" y="4061724"/>
            <a:ext cx="2952328" cy="25817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8.                       80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Ovál 13">
            <a:hlinkClick r:id="rId11" action="ppaction://hlinksldjump"/>
          </p:cNvPr>
          <p:cNvSpPr/>
          <p:nvPr/>
        </p:nvSpPr>
        <p:spPr>
          <a:xfrm>
            <a:off x="5508102" y="3803552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9.                     100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Ovál 14">
            <a:hlinkClick r:id="rId12" action="ppaction://hlinksldjump"/>
          </p:cNvPr>
          <p:cNvSpPr/>
          <p:nvPr/>
        </p:nvSpPr>
        <p:spPr>
          <a:xfrm>
            <a:off x="5508101" y="3543708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10.                     200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Ovál 15">
            <a:hlinkClick r:id="rId13" action="ppaction://hlinksldjump"/>
          </p:cNvPr>
          <p:cNvSpPr/>
          <p:nvPr/>
        </p:nvSpPr>
        <p:spPr>
          <a:xfrm>
            <a:off x="5508103" y="3285536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11.                     500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Ovál 16">
            <a:hlinkClick r:id="rId14" action="ppaction://hlinksldjump"/>
          </p:cNvPr>
          <p:cNvSpPr/>
          <p:nvPr/>
        </p:nvSpPr>
        <p:spPr>
          <a:xfrm>
            <a:off x="5508102" y="3017942"/>
            <a:ext cx="2952328" cy="25817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12.                  1000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Ovál 17">
            <a:hlinkClick r:id="rId15" action="ppaction://hlinksldjump"/>
          </p:cNvPr>
          <p:cNvSpPr/>
          <p:nvPr/>
        </p:nvSpPr>
        <p:spPr>
          <a:xfrm>
            <a:off x="5508101" y="2759770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13.                  2000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Ovál 18">
            <a:hlinkClick r:id="rId16" action="ppaction://hlinksldjump"/>
          </p:cNvPr>
          <p:cNvSpPr/>
          <p:nvPr/>
        </p:nvSpPr>
        <p:spPr>
          <a:xfrm>
            <a:off x="5508100" y="2492176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14.                  3000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Ovál 19">
            <a:hlinkClick r:id="rId17" action="ppaction://hlinksldjump"/>
          </p:cNvPr>
          <p:cNvSpPr/>
          <p:nvPr/>
        </p:nvSpPr>
        <p:spPr>
          <a:xfrm>
            <a:off x="5508100" y="2234004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15.                  5000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1" name="Ovál 20">
            <a:hlinkClick r:id="rId18" action="ppaction://hlinksldjump"/>
          </p:cNvPr>
          <p:cNvSpPr/>
          <p:nvPr/>
        </p:nvSpPr>
        <p:spPr>
          <a:xfrm>
            <a:off x="5508099" y="1966410"/>
            <a:ext cx="2952328" cy="258172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16.               10 000 g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rightnessContrast bright="1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5" y="1332132"/>
            <a:ext cx="3888432" cy="5036763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584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00372" y="44624"/>
            <a:ext cx="7772400" cy="72007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475656" y="2852936"/>
            <a:ext cx="5634274" cy="1368152"/>
          </a:xfrm>
          <a:prstGeom prst="roundRect">
            <a:avLst>
              <a:gd name="adj" fmla="val 14293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Vídeňská roštěná se doplňuje:</a:t>
            </a:r>
            <a:endParaRPr lang="cs-CZ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996803" y="5301208"/>
            <a:ext cx="2063030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SMAŽENOU CIBULÍ</a:t>
            </a:r>
            <a:endParaRPr lang="cs-CZ" dirty="0"/>
          </a:p>
        </p:txBody>
      </p:sp>
      <p:sp>
        <p:nvSpPr>
          <p:cNvPr id="10" name="Zaoblený obdélník 9">
            <a:hlinkClick r:id="" action="ppaction://hlinkshowjump?jump=lastslide"/>
          </p:cNvPr>
          <p:cNvSpPr/>
          <p:nvPr/>
        </p:nvSpPr>
        <p:spPr>
          <a:xfrm>
            <a:off x="3303476" y="5301208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ČESNEKEM</a:t>
            </a:r>
            <a:endParaRPr lang="cs-CZ" dirty="0"/>
          </a:p>
        </p:txBody>
      </p:sp>
      <p:sp>
        <p:nvSpPr>
          <p:cNvPr id="11" name="Zaoblený obdélník 10">
            <a:hlinkClick r:id="rId4" action="ppaction://hlinksldjump"/>
          </p:cNvPr>
          <p:cNvSpPr/>
          <p:nvPr/>
        </p:nvSpPr>
        <p:spPr>
          <a:xfrm>
            <a:off x="6084168" y="5272186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VEJCEM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9808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72007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493306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Blanšírování je:</a:t>
            </a:r>
            <a:endParaRPr lang="cs-CZ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POMALÝ VAR</a:t>
            </a:r>
            <a:endParaRPr lang="cs-CZ" dirty="0"/>
          </a:p>
        </p:txBody>
      </p:sp>
      <p:sp>
        <p:nvSpPr>
          <p:cNvPr id="10" name="Zaoblený obdélník 9">
            <a:hlinkClick r:id="rId4" action="ppaction://hlinksldjump"/>
          </p:cNvPr>
          <p:cNvSpPr/>
          <p:nvPr/>
        </p:nvSpPr>
        <p:spPr>
          <a:xfrm>
            <a:off x="3419872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SPAŘOVÁNÍ</a:t>
            </a:r>
            <a:endParaRPr lang="cs-CZ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993806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ÚPRAVA MASA </a:t>
            </a:r>
            <a:r>
              <a:rPr lang="cs-CZ" dirty="0" smtClean="0"/>
              <a:t>                DO </a:t>
            </a:r>
            <a:r>
              <a:rPr lang="cs-CZ" dirty="0" smtClean="0"/>
              <a:t>TVARU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4811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1477704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Gratinování je:</a:t>
            </a:r>
            <a:endParaRPr lang="cs-CZ" dirty="0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ZAPÉKÁNÍ SHORA </a:t>
            </a:r>
            <a:r>
              <a:rPr lang="cs-CZ" dirty="0" smtClean="0"/>
              <a:t>                   I </a:t>
            </a:r>
            <a:r>
              <a:rPr lang="cs-CZ" dirty="0" smtClean="0"/>
              <a:t>ZDOLA</a:t>
            </a:r>
            <a:endParaRPr lang="cs-CZ" dirty="0"/>
          </a:p>
        </p:txBody>
      </p:sp>
      <p:sp>
        <p:nvSpPr>
          <p:cNvPr id="11" name="Zaoblený obdélník 10">
            <a:hlinkClick r:id="rId4" action="ppaction://hlinksldjump"/>
          </p:cNvPr>
          <p:cNvSpPr/>
          <p:nvPr/>
        </p:nvSpPr>
        <p:spPr>
          <a:xfrm>
            <a:off x="334786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ZAPÉKÁNÍ SHORA</a:t>
            </a:r>
            <a:endParaRPr lang="cs-CZ" dirty="0"/>
          </a:p>
        </p:txBody>
      </p:sp>
      <p:sp>
        <p:nvSpPr>
          <p:cNvPr id="13" name="Zaoblený obdélník 12">
            <a:hlinkClick r:id="rId3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ZAPÉKÁNÍ  ZDOLA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76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493306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Zelenina krájená na JULIEN je: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MALÉ KOSTIČKY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20384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TENKÉ NUDLIČKY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553572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JEMNÁ KOLEČKA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157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/>
              <a:t>5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1493306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 na porce krájíme: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 VLÁKNĚ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34786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PŘES VLÁKNO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PROTI VLÁKNU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972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3497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Marinování masa znamená: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OPEČENÍ NA TUKU</a:t>
            </a:r>
            <a:endParaRPr lang="cs-CZ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303476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OPEČENÍ NA SUCHO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13997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NAKLÁDÁNÍ DO OLEJE A KOŘENÍ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968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93306" y="2811388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Minutka je pokrm připravený do: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0 MINUT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419872" y="5243264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5 MINUT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 MINUT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627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91793" y="2815580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hovězího masa používáme na minutky: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SVÍČKOVOU A NÍZKÝ ROŠTĚNEC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35359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SVÍČKOVOU A VYSOKÝ ROŠTĚNEC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SVÍČKOVOU A KÝTU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94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93306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Stupeň propečení MEDIUM znamená: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 OPEČENÉ </a:t>
            </a:r>
            <a:r>
              <a:rPr lang="cs-CZ" dirty="0" smtClean="0"/>
              <a:t>              NA </a:t>
            </a:r>
            <a:r>
              <a:rPr lang="cs-CZ" dirty="0" smtClean="0"/>
              <a:t>POVRCHU</a:t>
            </a:r>
            <a:endParaRPr lang="cs-CZ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34786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 DOBŘE PROPEČENÉ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MASO POLOPROPEČENÉ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3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3522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telecího masa na přípravu minutek používáme: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KÝTU A KARÉ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34786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KÝTU A PLEC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14022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KÝTU A KRK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5740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93306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 masům upraveným na roštu připravujeme: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ŠTÁVU Z VÝPEKU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302521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MOUČNÉ MÁSLO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OCHUCENÁ MÁSLA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706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1660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Vídeňský způsob </a:t>
            </a:r>
            <a:r>
              <a:rPr lang="cs-CZ" smtClean="0"/>
              <a:t>obalování masa </a:t>
            </a:r>
            <a:r>
              <a:rPr lang="cs-CZ" dirty="0" smtClean="0"/>
              <a:t>je: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HLADKÁ MOUKA, VEJCE, STROUHANKA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347864" y="5232598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VEJCE, MOUKA, STROUHANKA, 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1216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MOUKA, MLÉKO, STROUHANKA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9917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1660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Pokrm v papilotě je upravený: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ALOBALU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275856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PERGAMENOVÉM PAPÍRU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601216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MIKROTENOVÉ FÓLII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93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152128"/>
          </a:xfrm>
        </p:spPr>
        <p:txBody>
          <a:bodyPr/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1660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Pravá svíčková se dělí: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PALEC A ŠPIČKA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347864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PALEC, STŘED </a:t>
            </a:r>
            <a:r>
              <a:rPr lang="cs-CZ" dirty="0" smtClean="0"/>
              <a:t>                     A </a:t>
            </a:r>
            <a:r>
              <a:rPr lang="cs-CZ" dirty="0" smtClean="0"/>
              <a:t>ŠPIČKA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6084168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NEDĚLÍ SE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578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511660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Porthaus</a:t>
            </a:r>
            <a:r>
              <a:rPr lang="cs-CZ" dirty="0" smtClean="0"/>
              <a:t> se upravuje: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ROŠTĚNCE </a:t>
            </a:r>
            <a:r>
              <a:rPr lang="cs-CZ" dirty="0" smtClean="0"/>
              <a:t>                        A </a:t>
            </a:r>
            <a:r>
              <a:rPr lang="cs-CZ" dirty="0" smtClean="0"/>
              <a:t>SVÍČKOVÉ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232795" y="5228406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KÝTY </a:t>
            </a:r>
            <a:endParaRPr lang="cs-CZ" dirty="0"/>
          </a:p>
        </p:txBody>
      </p:sp>
      <p:sp>
        <p:nvSpPr>
          <p:cNvPr id="8" name="Zaoblený obdélník 7">
            <a:hlinkClick r:id="rId4" action="ppaction://hlinksldjump"/>
          </p:cNvPr>
          <p:cNvSpPr/>
          <p:nvPr/>
        </p:nvSpPr>
        <p:spPr>
          <a:xfrm>
            <a:off x="601216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 PLECE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90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196" y="4462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489883" y="2852936"/>
            <a:ext cx="5616624" cy="144016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Medailonky krájíme:</a:t>
            </a:r>
            <a:endParaRPr lang="cs-CZ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9200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1</a:t>
            </a:r>
            <a:r>
              <a:rPr lang="cs-CZ" dirty="0" smtClean="0"/>
              <a:t> - 2 KOUSKY MASA</a:t>
            </a:r>
            <a:endParaRPr lang="cs-CZ" dirty="0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419872" y="5237931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3 - 5 KOUSKŮ MASA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5990383" y="5229200"/>
            <a:ext cx="2232248" cy="648072"/>
          </a:xfrm>
          <a:prstGeom prst="roundRect">
            <a:avLst/>
          </a:prstGeom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 KOUSKŮ MASA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028384" y="2204864"/>
            <a:ext cx="936104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50 : 50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98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0"/>
            <a:ext cx="7243820" cy="6858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60928" y="2596262"/>
            <a:ext cx="738664" cy="166547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cs-CZ" sz="3600" dirty="0" smtClean="0"/>
              <a:t>Špatná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143412" y="2596262"/>
            <a:ext cx="738664" cy="176884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3600" dirty="0" smtClean="0"/>
              <a:t>odpověď</a:t>
            </a:r>
          </a:p>
        </p:txBody>
      </p:sp>
    </p:spTree>
    <p:extLst>
      <p:ext uri="{BB962C8B-B14F-4D97-AF65-F5344CB8AC3E}">
        <p14:creationId xmlns:p14="http://schemas.microsoft.com/office/powerpoint/2010/main" xmlns="" val="341159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268760"/>
            <a:ext cx="1568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2132856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</a:rPr>
              <a:t>Archiv autora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</a:rPr>
              <a:t>RUNŠTUK, Jaroslav a kol. </a:t>
            </a:r>
            <a:r>
              <a:rPr lang="cs-CZ" i="1" dirty="0">
                <a:solidFill>
                  <a:prstClr val="black"/>
                </a:solidFill>
              </a:rPr>
              <a:t>Receptury teplých pokrmů</a:t>
            </a:r>
            <a:r>
              <a:rPr lang="cs-CZ" dirty="0">
                <a:solidFill>
                  <a:prstClr val="black"/>
                </a:solidFill>
              </a:rPr>
              <a:t>. Český Těšín: IQ 147, 1995, ISBN 978-80-904093-0-9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  <a:hlinkClick r:id="rId2"/>
              </a:rPr>
              <a:t>http://www.</a:t>
            </a:r>
            <a:r>
              <a:rPr lang="cs-CZ" dirty="0" err="1" smtClean="0">
                <a:solidFill>
                  <a:prstClr val="black"/>
                </a:solidFill>
                <a:hlinkClick r:id="rId2"/>
              </a:rPr>
              <a:t>nebenabytek.cz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prstClr val="black"/>
                </a:solidFill>
                <a:hlinkClick r:id="rId2"/>
              </a:rPr>
              <a:t>kuchynska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-linka-110005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/</a:t>
            </a:r>
            <a:endParaRPr lang="cs-CZ" dirty="0" smtClean="0">
              <a:solidFill>
                <a:prstClr val="black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359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421</Words>
  <Application>Microsoft Office PowerPoint</Application>
  <PresentationFormat>Předvádění na obrazovce (4:3)</PresentationFormat>
  <Paragraphs>130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systému Office</vt:lpstr>
      <vt:lpstr>1_Motiv systému Office</vt:lpstr>
      <vt:lpstr>       </vt:lpstr>
      <vt:lpstr>Učební materiál je určen pro žáky 3. ročníků oborů Kuchař – číšník a Stravovací a ubytovací služby   Jde o motivační učební pomůcku, která je vytvořena na principu televizní hry Chcete být milionářem. Žáci si zde formou hry ověří a zopakují dosud nabyté znalosti                       z Technologie.    Pomůcky: Dataprojektor, psací potřeby, papír nebo interaktivní tabule.   </vt:lpstr>
      <vt:lpstr>Metodický pokyn: Ze skupiny se vybere 1 žák, který bude soutěžit a druhý, který bude tzv. přítel na telefonu. Zbytek bude dělat publikum.  Kliknutím do oválu se zobrazí otázka. Soutěžící může buď hned označit správnou odpověď nebo použít následující nápovědy: - přítel na telefonu                     - publikum                     - 50 : 50 (jedna špatná odpověď pouze zešedne)   Vybráním správné odpovědí se vrátí na výchozí obrazovku a pokračuje                         v soutěži.  Vybráním špatné odpovědi celá hra končí.   </vt:lpstr>
      <vt:lpstr>Chcete být ŠÉFKUCHAŘEM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Snímek 21</vt:lpstr>
      <vt:lpstr>Snímek 22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Chcete být</dc:title>
  <dc:creator>Jirik</dc:creator>
  <cp:lastModifiedBy>Dum</cp:lastModifiedBy>
  <cp:revision>66</cp:revision>
  <dcterms:created xsi:type="dcterms:W3CDTF">2012-09-28T09:38:57Z</dcterms:created>
  <dcterms:modified xsi:type="dcterms:W3CDTF">2012-11-08T18:56:55Z</dcterms:modified>
</cp:coreProperties>
</file>