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5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997D48-CC5F-4287-A677-1FCF66E706F6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6A5C7-6E02-48BB-AE09-E10D38AE9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oleObject" Target="../embeddings/oleObject10.bin"/><Relationship Id="rId3" Type="http://schemas.openxmlformats.org/officeDocument/2006/relationships/image" Target="../media/image14.png"/><Relationship Id="rId7" Type="http://schemas.openxmlformats.org/officeDocument/2006/relationships/oleObject" Target="../embeddings/oleObject4.bin"/><Relationship Id="rId12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2.bin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1.bin"/><Relationship Id="rId9" Type="http://schemas.openxmlformats.org/officeDocument/2006/relationships/oleObject" Target="../embeddings/oleObject6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gif"/><Relationship Id="rId4" Type="http://schemas.openxmlformats.org/officeDocument/2006/relationships/image" Target="../media/image1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bla.cz/obsah/fyzika/stranky/img/kladka.jpg" TargetMode="External"/><Relationship Id="rId13" Type="http://schemas.openxmlformats.org/officeDocument/2006/relationships/hyperlink" Target="http://upload.wikimedia.org/wikipedia/commons/thumb/1/1f/Well,_Prague_Satalice.jpg/766px-Well,_Prague_Satalice.jpg" TargetMode="External"/><Relationship Id="rId3" Type="http://schemas.openxmlformats.org/officeDocument/2006/relationships/hyperlink" Target="http://www2.merriam-webster.com/mw/art/lever2.gif" TargetMode="External"/><Relationship Id="rId7" Type="http://schemas.openxmlformats.org/officeDocument/2006/relationships/hyperlink" Target="http://www.nabla.cz/obrazky/dve-kladky.png" TargetMode="External"/><Relationship Id="rId12" Type="http://schemas.openxmlformats.org/officeDocument/2006/relationships/hyperlink" Target="http://www.gypri.cz/zde/fyzika/vyuka/stred_f/obr/kruh7.gif" TargetMode="External"/><Relationship Id="rId17" Type="http://schemas.openxmlformats.org/officeDocument/2006/relationships/hyperlink" Target="http://www.citadellocks.com/images/SC_Lever.jpg" TargetMode="External"/><Relationship Id="rId2" Type="http://schemas.openxmlformats.org/officeDocument/2006/relationships/hyperlink" Target="http://www.sps-vitkovice.cz/vyuka/kladka/kladka.png" TargetMode="External"/><Relationship Id="rId16" Type="http://schemas.openxmlformats.org/officeDocument/2006/relationships/hyperlink" Target="http://www.professorbeaker.com/images/fishrod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oderek.cz/fyzika/fyzika6/f68_soubory/image002.jpg" TargetMode="External"/><Relationship Id="rId11" Type="http://schemas.openxmlformats.org/officeDocument/2006/relationships/hyperlink" Target="http://upload.wikimedia.org/wikipedia/commons/6/62/Polispasto2.jpg" TargetMode="External"/><Relationship Id="rId5" Type="http://schemas.openxmlformats.org/officeDocument/2006/relationships/hyperlink" Target="http://fyzweb.cz/materialy/sily/paka/kolec1.gif" TargetMode="External"/><Relationship Id="rId15" Type="http://schemas.openxmlformats.org/officeDocument/2006/relationships/hyperlink" Target="http://files.bezva-parta.webnode.cz/200000271-358cc3686e/p%C3%A1ka.gif" TargetMode="External"/><Relationship Id="rId10" Type="http://schemas.openxmlformats.org/officeDocument/2006/relationships/hyperlink" Target="http://upload.wikimedia.org/wikipedia/commons/c/c6/Polea-simple-movil2.jpg" TargetMode="External"/><Relationship Id="rId4" Type="http://schemas.openxmlformats.org/officeDocument/2006/relationships/hyperlink" Target="http://www.zslado.cz/vyuka_fyzika/e_kurz/8/pracevykon/pracevykl_soubory/kladkostroj.JPG" TargetMode="External"/><Relationship Id="rId9" Type="http://schemas.openxmlformats.org/officeDocument/2006/relationships/hyperlink" Target="http://pepinator.tym.cz/images/stroje/kladka-volna.png" TargetMode="External"/><Relationship Id="rId14" Type="http://schemas.openxmlformats.org/officeDocument/2006/relationships/hyperlink" Target="http://3zscheb.unas.cz/e-learning/fyzika%20web/paka/pakavy2.gi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latin typeface="Algerian" pitchFamily="82" charset="0"/>
                <a:cs typeface="Times New Roman" pitchFamily="18" charset="0"/>
              </a:rPr>
              <a:t>Jednoduché stroje</a:t>
            </a:r>
            <a:endParaRPr lang="cs-CZ" sz="8000" dirty="0">
              <a:latin typeface="Algerian" pitchFamily="82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414338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Eliška Nováková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ZŠ a MŠ </a:t>
            </a:r>
            <a:r>
              <a:rPr lang="cs-CZ" dirty="0" err="1" smtClean="0">
                <a:solidFill>
                  <a:schemeClr val="tx1"/>
                </a:solidFill>
              </a:rPr>
              <a:t>Nedašov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285728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VY_32_Inovace_07NE-8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52149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08720"/>
            <a:ext cx="88924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 slouží k zopakování si učiva 7. ročníku, které je součástí i ročníku 8.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Zároveň se žáci seznámí i s dalším jednoduchým strojem – kolo na hřídeli.        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Autor: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Mgr. Eliška Nováková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říjen 2012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Jazyk: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čeština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Očekávaný výstup: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 si zopakuje již známé učivo z předešlého ročníku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Speciální vzdělávací potřeby: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-žádné-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kladka, páka, kolo na hřídeli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učebního materiálu: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Cílová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Stupeň a typ vzdělávání: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základní vzdělávání – druhý stupeň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Celková velikost: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430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2.merriam-webster.com/mw/art/lever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000504"/>
            <a:ext cx="3133725" cy="2466975"/>
          </a:xfrm>
          <a:prstGeom prst="rect">
            <a:avLst/>
          </a:prstGeom>
          <a:noFill/>
        </p:spPr>
      </p:pic>
      <p:pic>
        <p:nvPicPr>
          <p:cNvPr id="1026" name="Picture 2" descr="undefin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857232"/>
            <a:ext cx="2928958" cy="2762249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428860" y="285728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4414" y="1357298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Jmenuj jednoduché stoje, které znáš.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71538" y="2285992"/>
            <a:ext cx="2857520" cy="1285884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PÁKA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29190" y="2357430"/>
            <a:ext cx="2857520" cy="1285884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KLADKA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57422" y="4071942"/>
            <a:ext cx="4214842" cy="128588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KLADKOSTROJ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undefined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3743324"/>
            <a:ext cx="1857388" cy="28289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8794" y="285728"/>
            <a:ext cx="6000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 - páka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214422"/>
            <a:ext cx="6429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tyč, otáčivá kolem vlastní osy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786058"/>
            <a:ext cx="5343551" cy="2218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857224" y="3857628"/>
          <a:ext cx="542088" cy="708885"/>
        </p:xfrm>
        <a:graphic>
          <a:graphicData uri="http://schemas.openxmlformats.org/presentationml/2006/ole">
            <p:oleObj spid="_x0000_s17412" name="Rovnice" r:id="rId4" imgW="164880" imgH="215640" progId="Equation.3">
              <p:embed/>
            </p:oleObj>
          </a:graphicData>
        </a:graphic>
      </p:graphicFrame>
      <p:graphicFrame>
        <p:nvGraphicFramePr>
          <p:cNvPr id="17413" name="Object 5"/>
          <p:cNvGraphicFramePr>
            <a:graphicFrameLocks noChangeAspect="1"/>
          </p:cNvGraphicFramePr>
          <p:nvPr/>
        </p:nvGraphicFramePr>
        <p:xfrm>
          <a:off x="4572000" y="4500570"/>
          <a:ext cx="582612" cy="709613"/>
        </p:xfrm>
        <a:graphic>
          <a:graphicData uri="http://schemas.openxmlformats.org/presentationml/2006/ole">
            <p:oleObj spid="_x0000_s17413" name="Rovnice" r:id="rId5" imgW="177480" imgH="2156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643042" y="1857364"/>
          <a:ext cx="433390" cy="679455"/>
        </p:xfrm>
        <a:graphic>
          <a:graphicData uri="http://schemas.openxmlformats.org/presentationml/2006/ole">
            <p:oleObj spid="_x0000_s17414" name="Rovnice" r:id="rId6" imgW="152280" imgH="215640" progId="Equation.3">
              <p:embed/>
            </p:oleObj>
          </a:graphicData>
        </a:graphic>
      </p:graphicFrame>
      <p:graphicFrame>
        <p:nvGraphicFramePr>
          <p:cNvPr id="17415" name="Object 7"/>
          <p:cNvGraphicFramePr>
            <a:graphicFrameLocks noChangeAspect="1"/>
          </p:cNvGraphicFramePr>
          <p:nvPr/>
        </p:nvGraphicFramePr>
        <p:xfrm>
          <a:off x="4071934" y="1857364"/>
          <a:ext cx="504825" cy="679450"/>
        </p:xfrm>
        <a:graphic>
          <a:graphicData uri="http://schemas.openxmlformats.org/presentationml/2006/ole">
            <p:oleObj spid="_x0000_s17415" name="Rovnice" r:id="rId7" imgW="177480" imgH="215640" progId="Equation.3">
              <p:embed/>
            </p:oleObj>
          </a:graphicData>
        </a:graphic>
      </p:graphicFrame>
      <p:sp>
        <p:nvSpPr>
          <p:cNvPr id="13" name="Levá složená závorka 12"/>
          <p:cNvSpPr/>
          <p:nvPr/>
        </p:nvSpPr>
        <p:spPr>
          <a:xfrm rot="5400000">
            <a:off x="1571604" y="1500174"/>
            <a:ext cx="428628" cy="2428892"/>
          </a:xfrm>
          <a:prstGeom prst="leftBrace">
            <a:avLst>
              <a:gd name="adj1" fmla="val 8333"/>
              <a:gd name="adj2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evá složená závorka 13"/>
          <p:cNvSpPr/>
          <p:nvPr/>
        </p:nvSpPr>
        <p:spPr>
          <a:xfrm rot="5400000">
            <a:off x="3964777" y="1535893"/>
            <a:ext cx="428628" cy="2357454"/>
          </a:xfrm>
          <a:prstGeom prst="leftBrace">
            <a:avLst>
              <a:gd name="adj1" fmla="val 8333"/>
              <a:gd name="adj2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7416" name="Object 8"/>
          <p:cNvGraphicFramePr>
            <a:graphicFrameLocks noChangeAspect="1"/>
          </p:cNvGraphicFramePr>
          <p:nvPr/>
        </p:nvGraphicFramePr>
        <p:xfrm>
          <a:off x="6072198" y="2000240"/>
          <a:ext cx="433387" cy="679450"/>
        </p:xfrm>
        <a:graphic>
          <a:graphicData uri="http://schemas.openxmlformats.org/presentationml/2006/ole">
            <p:oleObj spid="_x0000_s17416" name="Rovnice" r:id="rId8" imgW="152280" imgH="215640" progId="Equation.3">
              <p:embed/>
            </p:oleObj>
          </a:graphicData>
        </a:graphic>
      </p:graphicFrame>
      <p:graphicFrame>
        <p:nvGraphicFramePr>
          <p:cNvPr id="17417" name="Object 9"/>
          <p:cNvGraphicFramePr>
            <a:graphicFrameLocks noChangeAspect="1"/>
          </p:cNvGraphicFramePr>
          <p:nvPr/>
        </p:nvGraphicFramePr>
        <p:xfrm>
          <a:off x="6072198" y="2643182"/>
          <a:ext cx="504825" cy="679450"/>
        </p:xfrm>
        <a:graphic>
          <a:graphicData uri="http://schemas.openxmlformats.org/presentationml/2006/ole">
            <p:oleObj spid="_x0000_s17417" name="Rovnice" r:id="rId9" imgW="177480" imgH="215640" progId="Equation.3">
              <p:embed/>
            </p:oleObj>
          </a:graphicData>
        </a:graphic>
      </p:graphicFrame>
      <p:sp>
        <p:nvSpPr>
          <p:cNvPr id="17" name="Pravá složená závorka 16"/>
          <p:cNvSpPr/>
          <p:nvPr/>
        </p:nvSpPr>
        <p:spPr>
          <a:xfrm>
            <a:off x="6572264" y="2357430"/>
            <a:ext cx="214314" cy="714380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929454" y="2285992"/>
            <a:ext cx="178595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amena sil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[m]</a:t>
            </a:r>
          </a:p>
          <a:p>
            <a:pPr algn="ctr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7418" name="Object 10"/>
          <p:cNvGraphicFramePr>
            <a:graphicFrameLocks noChangeAspect="1"/>
          </p:cNvGraphicFramePr>
          <p:nvPr/>
        </p:nvGraphicFramePr>
        <p:xfrm>
          <a:off x="6143636" y="4000504"/>
          <a:ext cx="541338" cy="709613"/>
        </p:xfrm>
        <a:graphic>
          <a:graphicData uri="http://schemas.openxmlformats.org/presentationml/2006/ole">
            <p:oleObj spid="_x0000_s17418" name="Rovnice" r:id="rId10" imgW="164880" imgH="215640" progId="Equation.3">
              <p:embed/>
            </p:oleObj>
          </a:graphicData>
        </a:graphic>
      </p:graphicFrame>
      <p:graphicFrame>
        <p:nvGraphicFramePr>
          <p:cNvPr id="17419" name="Object 11"/>
          <p:cNvGraphicFramePr>
            <a:graphicFrameLocks noChangeAspect="1"/>
          </p:cNvGraphicFramePr>
          <p:nvPr/>
        </p:nvGraphicFramePr>
        <p:xfrm>
          <a:off x="6143636" y="4786322"/>
          <a:ext cx="582613" cy="709612"/>
        </p:xfrm>
        <a:graphic>
          <a:graphicData uri="http://schemas.openxmlformats.org/presentationml/2006/ole">
            <p:oleObj spid="_x0000_s17419" name="Rovnice" r:id="rId11" imgW="177480" imgH="215640" progId="Equation.3">
              <p:embed/>
            </p:oleObj>
          </a:graphicData>
        </a:graphic>
      </p:graphicFrame>
      <p:sp>
        <p:nvSpPr>
          <p:cNvPr id="22" name="Pravá složená závorka 21"/>
          <p:cNvSpPr/>
          <p:nvPr/>
        </p:nvSpPr>
        <p:spPr>
          <a:xfrm>
            <a:off x="6715140" y="4214818"/>
            <a:ext cx="214314" cy="1071570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7000892" y="4214818"/>
            <a:ext cx="214310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ůsobící síly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[N]</a:t>
            </a:r>
          </a:p>
          <a:p>
            <a:pPr algn="ctr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4282" y="4643446"/>
            <a:ext cx="371477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Rovnováha na páce:</a:t>
            </a:r>
            <a:endParaRPr lang="cs-CZ" sz="3200" b="1" i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500034" y="5214950"/>
          <a:ext cx="2899542" cy="714380"/>
        </p:xfrm>
        <a:graphic>
          <a:graphicData uri="http://schemas.openxmlformats.org/presentationml/2006/ole">
            <p:oleObj spid="_x0000_s17420" name="Rovnice" r:id="rId12" imgW="876240" imgH="215640" progId="Equation.3">
              <p:embed/>
            </p:oleObj>
          </a:graphicData>
        </a:graphic>
      </p:graphicFrame>
      <p:sp>
        <p:nvSpPr>
          <p:cNvPr id="26" name="Zaoblený obdélník 25"/>
          <p:cNvSpPr/>
          <p:nvPr/>
        </p:nvSpPr>
        <p:spPr>
          <a:xfrm>
            <a:off x="428596" y="5357826"/>
            <a:ext cx="300039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928662" y="3857628"/>
            <a:ext cx="500066" cy="642942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4572000" y="4643446"/>
            <a:ext cx="500066" cy="642942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1571604" y="1857364"/>
            <a:ext cx="500066" cy="64294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4000496" y="1857364"/>
            <a:ext cx="500066" cy="64294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6000760" y="2000240"/>
            <a:ext cx="500066" cy="142876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6143636" y="4000504"/>
            <a:ext cx="500066" cy="142876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714348" y="6143644"/>
            <a:ext cx="250033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Moment síly:</a:t>
            </a:r>
            <a:endParaRPr lang="cs-CZ" sz="3200" b="1" i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4" name="Objekt 33"/>
          <p:cNvGraphicFramePr>
            <a:graphicFrameLocks noChangeAspect="1"/>
          </p:cNvGraphicFramePr>
          <p:nvPr/>
        </p:nvGraphicFramePr>
        <p:xfrm>
          <a:off x="3714744" y="6143644"/>
          <a:ext cx="2000264" cy="571504"/>
        </p:xfrm>
        <a:graphic>
          <a:graphicData uri="http://schemas.openxmlformats.org/presentationml/2006/ole">
            <p:oleObj spid="_x0000_s17421" name="Rovnice" r:id="rId13" imgW="622080" imgH="177480" progId="Equation.3">
              <p:embed/>
            </p:oleObj>
          </a:graphicData>
        </a:graphic>
      </p:graphicFrame>
      <p:sp>
        <p:nvSpPr>
          <p:cNvPr id="35" name="Zaoblený obdélník 34"/>
          <p:cNvSpPr/>
          <p:nvPr/>
        </p:nvSpPr>
        <p:spPr>
          <a:xfrm>
            <a:off x="3714744" y="6000768"/>
            <a:ext cx="2000264" cy="857232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áček 35"/>
          <p:cNvSpPr/>
          <p:nvPr/>
        </p:nvSpPr>
        <p:spPr>
          <a:xfrm>
            <a:off x="3786150" y="2786058"/>
            <a:ext cx="5357850" cy="2357454"/>
          </a:xfrm>
          <a:prstGeom prst="cloudCallout">
            <a:avLst>
              <a:gd name="adj1" fmla="val -30498"/>
              <a:gd name="adj2" fmla="val 79209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Kdo z vás si vzpomene na jednotku momentu síly?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8794" y="285728"/>
            <a:ext cx="6000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 - páka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142984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Druhy páky: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28662" y="2071678"/>
            <a:ext cx="3286148" cy="92869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a) jednozvratná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72000" y="2071678"/>
            <a:ext cx="3214710" cy="928694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 dvojzvratná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3143248"/>
            <a:ext cx="34290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síly působí na jedné straně od osy otáčení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0562" y="3143248"/>
            <a:ext cx="39290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síly působí na opačných stranách od osy otáčení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 descr="http://fyzweb.cz/materialy/sily/paka/kolec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4214818"/>
            <a:ext cx="2847165" cy="2357454"/>
          </a:xfrm>
          <a:prstGeom prst="rect">
            <a:avLst/>
          </a:prstGeom>
          <a:noFill/>
        </p:spPr>
      </p:pic>
      <p:pic>
        <p:nvPicPr>
          <p:cNvPr id="23556" name="Picture 4" descr="undefin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4286256"/>
            <a:ext cx="3056118" cy="2214578"/>
          </a:xfrm>
          <a:prstGeom prst="rect">
            <a:avLst/>
          </a:prstGeom>
          <a:noFill/>
        </p:spPr>
      </p:pic>
      <p:pic>
        <p:nvPicPr>
          <p:cNvPr id="40962" name="Picture 2" descr="http://3zscheb.unas.cz/e-learning/fyzika%20web/paka/pakavy2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3000372"/>
            <a:ext cx="7215238" cy="3857628"/>
          </a:xfrm>
          <a:prstGeom prst="rect">
            <a:avLst/>
          </a:prstGeom>
          <a:noFill/>
        </p:spPr>
      </p:pic>
      <p:pic>
        <p:nvPicPr>
          <p:cNvPr id="40964" name="Picture 4" descr="http://files.bezva-parta.webnode.cz/200000271-358cc3686e/p%C3%A1ka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3000372"/>
            <a:ext cx="7286676" cy="3857628"/>
          </a:xfrm>
          <a:prstGeom prst="rect">
            <a:avLst/>
          </a:prstGeom>
          <a:noFill/>
        </p:spPr>
      </p:pic>
      <p:pic>
        <p:nvPicPr>
          <p:cNvPr id="40966" name="Picture 6" descr="http://www.professorbeaker.com/images/fishrod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00" y="3000372"/>
            <a:ext cx="9215502" cy="6215106"/>
          </a:xfrm>
          <a:prstGeom prst="rect">
            <a:avLst/>
          </a:prstGeom>
          <a:noFill/>
        </p:spPr>
      </p:pic>
      <p:pic>
        <p:nvPicPr>
          <p:cNvPr id="40968" name="Picture 8" descr="http://www.citadellocks.com/images/SC_Lever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57224" y="3000372"/>
            <a:ext cx="6929486" cy="3857628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http://www.nabla.cz/obsah/fyzika/stranky/img/klad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214554"/>
            <a:ext cx="2085975" cy="343852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714480" y="285728"/>
            <a:ext cx="6500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 - kladka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142984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Kladky dělíme na: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28794" y="1928802"/>
            <a:ext cx="3714776" cy="107157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a) pevná kladka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28794" y="3214686"/>
            <a:ext cx="3714776" cy="107157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) volná kladka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28794" y="4572008"/>
            <a:ext cx="3714776" cy="107157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) kladkostroj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 descr="undefin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3286124"/>
            <a:ext cx="2381250" cy="3276601"/>
          </a:xfrm>
          <a:prstGeom prst="rect">
            <a:avLst/>
          </a:prstGeom>
          <a:noFill/>
        </p:spPr>
      </p:pic>
      <p:pic>
        <p:nvPicPr>
          <p:cNvPr id="22534" name="Picture 6" descr="http://pepinator.tym.cz/images/stroje/kladka-volna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1071546"/>
            <a:ext cx="2691063" cy="2143140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285728"/>
            <a:ext cx="6500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 - kladka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86050" y="1071546"/>
            <a:ext cx="3714776" cy="107157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a) pevná kladka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8" name="Picture 4" descr="http://upload.wikimedia.org/wikipedia/commons/a/a3/Polea-simple-fij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95518"/>
            <a:ext cx="4385341" cy="4662482"/>
          </a:xfrm>
          <a:prstGeom prst="rect">
            <a:avLst/>
          </a:prstGeom>
          <a:noFill/>
        </p:spPr>
      </p:pic>
      <p:sp>
        <p:nvSpPr>
          <p:cNvPr id="6" name="Obláček 5"/>
          <p:cNvSpPr/>
          <p:nvPr/>
        </p:nvSpPr>
        <p:spPr>
          <a:xfrm>
            <a:off x="5143504" y="2143116"/>
            <a:ext cx="3786182" cy="2214578"/>
          </a:xfrm>
          <a:prstGeom prst="cloudCallout">
            <a:avLst>
              <a:gd name="adj1" fmla="val -67035"/>
              <a:gd name="adj2" fmla="val 46942"/>
            </a:avLst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všechno víte o pevné kladce?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43306" y="4643446"/>
            <a:ext cx="5500694" cy="171448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při použití pevné kladky vynaložíme stejně velkou sílu jako bez ní</a:t>
            </a:r>
          </a:p>
          <a:p>
            <a:pPr>
              <a:buFontTx/>
              <a:buChar char="-"/>
            </a:pP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měníme však výhodně směr této síly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285728"/>
            <a:ext cx="6500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 - kladka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86050" y="1142984"/>
            <a:ext cx="3714776" cy="107157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) volná kladka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Soubor:Polea-simple-movil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994776"/>
            <a:ext cx="2786050" cy="4863224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5000628" y="2214554"/>
            <a:ext cx="3786182" cy="2214578"/>
          </a:xfrm>
          <a:prstGeom prst="cloudCallout">
            <a:avLst>
              <a:gd name="adj1" fmla="val -75086"/>
              <a:gd name="adj2" fmla="val 40957"/>
            </a:avLst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všechno víte o volné kladce?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28926" y="4714884"/>
            <a:ext cx="6000760" cy="214311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při použití volné kladky ušetříme polovinu tahové síly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nevýhodou je silové působení svisle vzhůru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upload.wikimedia.org/wikipedia/commons/6/62/Polispast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1785926"/>
            <a:ext cx="3175338" cy="507207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714480" y="285728"/>
            <a:ext cx="6500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 - kladka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86050" y="1142984"/>
            <a:ext cx="3714776" cy="107157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) kladkostroj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143504" y="2357430"/>
            <a:ext cx="3786182" cy="2214578"/>
          </a:xfrm>
          <a:prstGeom prst="cloudCallout">
            <a:avLst>
              <a:gd name="adj1" fmla="val -76136"/>
              <a:gd name="adj2" fmla="val 48138"/>
            </a:avLst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všechno víte o kladkostroji?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28992" y="5214950"/>
            <a:ext cx="5715008" cy="164305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při použití kladkostroje složitější konstrukce, lze ušetřit tahovou sílu i několikanásobn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ě</a:t>
            </a: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8286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Jednoduché stroje – kolo na hřídeli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undefine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85860"/>
            <a:ext cx="3525161" cy="3143272"/>
          </a:xfrm>
          <a:prstGeom prst="rect">
            <a:avLst/>
          </a:prstGeom>
          <a:noFill/>
        </p:spPr>
      </p:pic>
      <p:pic>
        <p:nvPicPr>
          <p:cNvPr id="24580" name="Picture 4" descr="http://upload.wikimedia.org/wikipedia/commons/thumb/1/1f/Well%2C_Prague_Satalice.jpg/766px-Well%2C_Prague_Satali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285860"/>
            <a:ext cx="4012880" cy="314324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7224" y="4786322"/>
            <a:ext cx="7643866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Kolo na hřídeli snižuje potřebnou sílu tolikrát, kolikrát je větší poloměr kola než poloměr hřídele.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5000">
              <a:srgbClr val="FFC0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sps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vitkovice.cz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vyuka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/kladka/kladka.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png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http://www2.merriam-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webster.com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mw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art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/lever2.gif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zslado.cz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vyuka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_fyzika/e_kurz/8/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pracevykon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pracevykl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_soubory/kladkostroj.JPG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http://fyzweb.cz/materialy/sily/paka/kolec1.gif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voderek.cz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/fyzika/fyzika6/f68_soubory/image002.jpg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nabla.cz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obrazky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dve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-kladky.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png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nabla.cz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/obsah/fyzika/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stranky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/kladka.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http://pepinator.tym.cz/images/stroje/kladka-volna.png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http://upload.wikimedia.org/wikipedia/commons/a/a3/Polea-simple-fija.jpg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http://upload.wikimedia.org/wikipedia/commons/c/c6/Polea-simple-movil2.jpg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http://upload.wikimedia.org/wikipedia/commons/6/62/Polispasto2.jpg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gypri.cz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2"/>
              </a:rPr>
              <a:t>/zde/fyzika/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vyuka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stred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2"/>
              </a:rPr>
              <a:t>_f/obr/kruh7.gif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http://upload.wikimedia.org/wikipedia/commons/thumb/1/1f/Well%2C_Prague_Satalice.jpg/766px-Well%2C_Prague_Satalice.jpg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http://3zscheb.unas.cz/e-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learning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4"/>
              </a:rPr>
              <a:t>/fyzika%20web/paka/pakavy2.gif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http://files.bezva-parta.webnode.cz/200000271-358cc3686e/p%C3%A1ka.gif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professorbeaker.com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images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fishrod.gif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citadellocks.com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7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images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7"/>
              </a:rPr>
              <a:t>/SC_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Lever.jpg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rgbClr val="FFFF00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zaměřena spíše na opakování učiva předešlého ročníku, proto je důležité řadu informací slovně dodat.</a:t>
            </a:r>
          </a:p>
          <a:p>
            <a:r>
              <a:rPr lang="cs-CZ" dirty="0" smtClean="0"/>
              <a:t>Žáci už učivo znají, je nutné vést jich spíše ke konverzaci na dané téma.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435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Rovnice</vt:lpstr>
      <vt:lpstr>Jednoduché stroje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  <vt:lpstr>Metodika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Eliška</dc:creator>
  <cp:lastModifiedBy>Eliška</cp:lastModifiedBy>
  <cp:revision>56</cp:revision>
  <dcterms:created xsi:type="dcterms:W3CDTF">2012-10-26T07:17:23Z</dcterms:created>
  <dcterms:modified xsi:type="dcterms:W3CDTF">2012-10-26T14:05:23Z</dcterms:modified>
</cp:coreProperties>
</file>