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86" r:id="rId2"/>
    <p:sldId id="28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8" r:id="rId12"/>
    <p:sldId id="269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5" r:id="rId24"/>
    <p:sldId id="281" r:id="rId25"/>
    <p:sldId id="282" r:id="rId26"/>
    <p:sldId id="283" r:id="rId27"/>
    <p:sldId id="284" r:id="rId28"/>
    <p:sldId id="270" r:id="rId29"/>
    <p:sldId id="265" r:id="rId30"/>
    <p:sldId id="266" r:id="rId31"/>
    <p:sldId id="267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4316" autoAdjust="0"/>
    <p:restoredTop sz="94610" autoAdjust="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0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91DB7F-DF86-437D-AD24-6A9C8F3B7635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3542FD-BB2C-4A99-A562-EA0C808309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545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M%C3%ADza_(botanika)&amp;action=edit&amp;redlink=1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://cs.wikipedia.org/wiki/Severn%C3%AD_Amerika" TargetMode="External"/><Relationship Id="rId5" Type="http://schemas.openxmlformats.org/officeDocument/2006/relationships/hyperlink" Target="http://cs.wikipedia.org/w/index.php?title=Javor_%C4%8Dern%C3%BD&amp;action=edit&amp;redlink=1" TargetMode="External"/><Relationship Id="rId4" Type="http://schemas.openxmlformats.org/officeDocument/2006/relationships/hyperlink" Target="http://cs.wikipedia.org/wiki/Javor_cukrov%C3%BD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Větvička v oválu obsahuje hypertextový odkaz na</a:t>
            </a:r>
            <a:r>
              <a:rPr lang="cs-CZ" baseline="0" dirty="0" smtClean="0"/>
              <a:t> dub letní na botanika.wendys.cz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3542FD-BB2C-4A99-A562-EA0C8083097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2244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Větvička v oválu obsahuje hypertextový odkaz na</a:t>
            </a:r>
            <a:r>
              <a:rPr lang="cs-CZ" baseline="0" dirty="0" smtClean="0"/>
              <a:t> buk lesní na botanika.wendys.cz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3542FD-BB2C-4A99-A562-EA0C8083097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4020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Jehněda v oválu obsahuje hypertextový odkaz na olši</a:t>
            </a:r>
            <a:r>
              <a:rPr lang="cs-CZ" baseline="0" dirty="0" smtClean="0"/>
              <a:t> lepkavou na BOTANY.cz.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3542FD-BB2C-4A99-A562-EA0C8083097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9743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Fotografie</a:t>
            </a:r>
            <a:r>
              <a:rPr lang="cs-CZ" baseline="0" dirty="0" smtClean="0"/>
              <a:t> stromu obsahuje hypertextový odkaz na břízu bělokorou na BOTANY.cz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3542FD-BB2C-4A99-A562-EA0C8083097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6158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Javorový sirup se vyrábí z </a:t>
            </a:r>
            <a:r>
              <a:rPr lang="cs-CZ" dirty="0" smtClean="0">
                <a:hlinkClick r:id="rId3" action="ppaction://hlinkfile" tooltip="Míza (botanika) (stránka neexistuje)"/>
              </a:rPr>
              <a:t>mízy</a:t>
            </a:r>
            <a:r>
              <a:rPr lang="cs-CZ" dirty="0" smtClean="0"/>
              <a:t> </a:t>
            </a:r>
            <a:r>
              <a:rPr lang="cs-CZ" dirty="0" smtClean="0">
                <a:hlinkClick r:id="rId4" action="ppaction://hlinkfile" tooltip="Javor cukrový"/>
              </a:rPr>
              <a:t>javoru cukrového</a:t>
            </a:r>
            <a:r>
              <a:rPr lang="cs-CZ" dirty="0" smtClean="0"/>
              <a:t> nebo </a:t>
            </a:r>
            <a:r>
              <a:rPr lang="cs-CZ" dirty="0" smtClean="0">
                <a:hlinkClick r:id="rId5" action="ppaction://hlinkfile" tooltip="Javor černý (stránka neexistuje)"/>
              </a:rPr>
              <a:t>černého</a:t>
            </a:r>
            <a:r>
              <a:rPr lang="cs-CZ" dirty="0" smtClean="0"/>
              <a:t>. V zimě, kdy stromy spí, se do kmenů vyvrtají díry. Když poleví mrazy, sbírá se do věder míza prýštící z ran. Javorový sirup se produkuje v </a:t>
            </a:r>
            <a:r>
              <a:rPr lang="cs-CZ" dirty="0" smtClean="0">
                <a:hlinkClick r:id="rId6" action="ppaction://hlinkfile" tooltip="Severní Amerika"/>
              </a:rPr>
              <a:t>Severní Americe</a:t>
            </a:r>
            <a:r>
              <a:rPr lang="cs-CZ" dirty="0" smtClean="0"/>
              <a:t>. V oválu květ javoru klenu, vlevo dole květ javoru stříbrného. Květ v oválu obsahuje odkaz na javor mléč na BOTANY.cz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3542FD-BB2C-4A99-A562-EA0C8083097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0308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Ovál s květem</a:t>
            </a:r>
            <a:r>
              <a:rPr lang="cs-CZ" baseline="0" dirty="0" smtClean="0"/>
              <a:t> skrývá hypertextový odkaz na jírovec maďal na BOTANY.cz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3542FD-BB2C-4A99-A562-EA0C8083097D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22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Ovál s listy obsahuje</a:t>
            </a:r>
            <a:r>
              <a:rPr lang="cs-CZ" baseline="0" dirty="0" smtClean="0"/>
              <a:t> hypertextový odkaz na lípu srdčitou na BOTANY.cz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3542FD-BB2C-4A99-A562-EA0C8083097D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589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 kliknutí na strom se při špatné odpovědi</a:t>
            </a:r>
            <a:r>
              <a:rPr lang="cs-CZ" baseline="0" dirty="0" smtClean="0"/>
              <a:t> </a:t>
            </a:r>
            <a:r>
              <a:rPr lang="cs-CZ" dirty="0" smtClean="0"/>
              <a:t>objeví dýně </a:t>
            </a:r>
            <a:r>
              <a:rPr lang="cs-CZ" baseline="0" dirty="0" smtClean="0"/>
              <a:t>(po chvíli sama zmizí), při správné odpovědi jiný obrázek, který již nezmizí.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3542FD-BB2C-4A99-A562-EA0C8083097D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1690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 špatné odpovědi se zobrazí plačící dítě, které po chvíli zmizí.</a:t>
            </a:r>
            <a:r>
              <a:rPr lang="cs-CZ" baseline="0" dirty="0" smtClean="0"/>
              <a:t> P</a:t>
            </a:r>
            <a:r>
              <a:rPr lang="cs-CZ" dirty="0" smtClean="0"/>
              <a:t>ři správné</a:t>
            </a:r>
            <a:r>
              <a:rPr lang="cs-CZ" baseline="0" dirty="0" smtClean="0"/>
              <a:t> odpovědi se objeví dítě probíhající cílem se zvukovým doprovodem – aplaus.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3542FD-BB2C-4A99-A562-EA0C8083097D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483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 správné odpovědi se zobrazí nový obrázek se zvukovým</a:t>
            </a:r>
            <a:r>
              <a:rPr lang="cs-CZ" baseline="0" dirty="0" smtClean="0"/>
              <a:t> efektem. Při špatné odpovědi se zobrazí název určeného stromu, který se přesune na obrázek.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3542FD-BB2C-4A99-A562-EA0C8083097D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0181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Poslední úkol.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3542FD-BB2C-4A99-A562-EA0C8083097D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961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D460B-CECA-4F36-AF21-80B14DC37629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FE9F-88B0-4DCF-96F0-12A6C3067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189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D460B-CECA-4F36-AF21-80B14DC37629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FE9F-88B0-4DCF-96F0-12A6C3067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970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D460B-CECA-4F36-AF21-80B14DC37629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FE9F-88B0-4DCF-96F0-12A6C3067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817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D460B-CECA-4F36-AF21-80B14DC37629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FE9F-88B0-4DCF-96F0-12A6C3067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477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D460B-CECA-4F36-AF21-80B14DC37629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FE9F-88B0-4DCF-96F0-12A6C3067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023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D460B-CECA-4F36-AF21-80B14DC37629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FE9F-88B0-4DCF-96F0-12A6C3067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249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D460B-CECA-4F36-AF21-80B14DC37629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FE9F-88B0-4DCF-96F0-12A6C3067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377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D460B-CECA-4F36-AF21-80B14DC37629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FE9F-88B0-4DCF-96F0-12A6C3067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42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D460B-CECA-4F36-AF21-80B14DC37629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FE9F-88B0-4DCF-96F0-12A6C3067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66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D460B-CECA-4F36-AF21-80B14DC37629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FE9F-88B0-4DCF-96F0-12A6C3067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335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D460B-CECA-4F36-AF21-80B14DC37629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FE9F-88B0-4DCF-96F0-12A6C3067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2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AD460B-CECA-4F36-AF21-80B14DC37629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64FE9F-88B0-4DCF-96F0-12A6C3067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830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wmf"/><Relationship Id="rId5" Type="http://schemas.openxmlformats.org/officeDocument/2006/relationships/image" Target="../media/image2.png"/><Relationship Id="rId4" Type="http://schemas.openxmlformats.org/officeDocument/2006/relationships/hyperlink" Target="http://botanika.wendys.cz/kytky/K607.php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hyperlink" Target="http://botanika.wendys.cz/kytky/K693.php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7.png"/><Relationship Id="rId7" Type="http://schemas.openxmlformats.org/officeDocument/2006/relationships/hyperlink" Target="http://botany.cz/cs/alnus-glutinosa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wmf"/><Relationship Id="rId4" Type="http://schemas.openxmlformats.org/officeDocument/2006/relationships/image" Target="../media/image8.png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botany.cz/cs/betula-pendula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5.png"/><Relationship Id="rId7" Type="http://schemas.openxmlformats.org/officeDocument/2006/relationships/hyperlink" Target="http://botany.cz/cs/acer-platanoides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wmf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20.wmf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botany.cz/cs/aesculus-hippocastanum/" TargetMode="External"/><Relationship Id="rId5" Type="http://schemas.openxmlformats.org/officeDocument/2006/relationships/image" Target="../media/image22.pn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wmf"/><Relationship Id="rId5" Type="http://schemas.openxmlformats.org/officeDocument/2006/relationships/image" Target="../media/image26.png"/><Relationship Id="rId4" Type="http://schemas.openxmlformats.org/officeDocument/2006/relationships/hyperlink" Target="http://botany.cz/cs/tilia-cordata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30.png"/><Relationship Id="rId7" Type="http://schemas.openxmlformats.org/officeDocument/2006/relationships/image" Target="../media/image3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21.jpeg"/><Relationship Id="rId4" Type="http://schemas.openxmlformats.org/officeDocument/2006/relationships/image" Target="../media/image31.png"/><Relationship Id="rId9" Type="http://schemas.openxmlformats.org/officeDocument/2006/relationships/slide" Target="slide2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gif"/><Relationship Id="rId3" Type="http://schemas.openxmlformats.org/officeDocument/2006/relationships/audio" Target="../media/audio1.wav"/><Relationship Id="rId7" Type="http://schemas.openxmlformats.org/officeDocument/2006/relationships/image" Target="../media/image35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wmf"/><Relationship Id="rId11" Type="http://schemas.openxmlformats.org/officeDocument/2006/relationships/image" Target="../media/image39.wmf"/><Relationship Id="rId5" Type="http://schemas.openxmlformats.org/officeDocument/2006/relationships/image" Target="../media/image33.wmf"/><Relationship Id="rId10" Type="http://schemas.openxmlformats.org/officeDocument/2006/relationships/image" Target="../media/image38.wmf"/><Relationship Id="rId4" Type="http://schemas.openxmlformats.org/officeDocument/2006/relationships/audio" Target="../media/audio2.wav"/><Relationship Id="rId9" Type="http://schemas.openxmlformats.org/officeDocument/2006/relationships/image" Target="../media/image37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wmf"/><Relationship Id="rId3" Type="http://schemas.openxmlformats.org/officeDocument/2006/relationships/audio" Target="../media/audio3.wav"/><Relationship Id="rId7" Type="http://schemas.openxmlformats.org/officeDocument/2006/relationships/image" Target="../media/image38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wmf"/><Relationship Id="rId5" Type="http://schemas.openxmlformats.org/officeDocument/2006/relationships/image" Target="../media/image33.wmf"/><Relationship Id="rId10" Type="http://schemas.openxmlformats.org/officeDocument/2006/relationships/image" Target="../media/image35.wmf"/><Relationship Id="rId4" Type="http://schemas.openxmlformats.org/officeDocument/2006/relationships/image" Target="../media/image40.wmf"/><Relationship Id="rId9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wmf"/><Relationship Id="rId3" Type="http://schemas.openxmlformats.org/officeDocument/2006/relationships/audio" Target="../media/audio2.wav"/><Relationship Id="rId7" Type="http://schemas.openxmlformats.org/officeDocument/2006/relationships/image" Target="../media/image38.wmf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wmf"/><Relationship Id="rId5" Type="http://schemas.openxmlformats.org/officeDocument/2006/relationships/image" Target="../media/image33.wmf"/><Relationship Id="rId10" Type="http://schemas.openxmlformats.org/officeDocument/2006/relationships/image" Target="../media/image41.wmf"/><Relationship Id="rId4" Type="http://schemas.openxmlformats.org/officeDocument/2006/relationships/image" Target="../media/image16.png"/><Relationship Id="rId9" Type="http://schemas.openxmlformats.org/officeDocument/2006/relationships/image" Target="../media/image35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wmf"/><Relationship Id="rId3" Type="http://schemas.openxmlformats.org/officeDocument/2006/relationships/audio" Target="../media/audio5.wav"/><Relationship Id="rId7" Type="http://schemas.openxmlformats.org/officeDocument/2006/relationships/image" Target="../media/image39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wmf"/><Relationship Id="rId5" Type="http://schemas.openxmlformats.org/officeDocument/2006/relationships/image" Target="../media/image37.wmf"/><Relationship Id="rId10" Type="http://schemas.openxmlformats.org/officeDocument/2006/relationships/image" Target="../media/image35.wmf"/><Relationship Id="rId4" Type="http://schemas.openxmlformats.org/officeDocument/2006/relationships/image" Target="../media/image33.wmf"/><Relationship Id="rId9" Type="http://schemas.openxmlformats.org/officeDocument/2006/relationships/image" Target="../media/image14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audio" Target="../media/audio3.wav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wmf"/><Relationship Id="rId5" Type="http://schemas.openxmlformats.org/officeDocument/2006/relationships/image" Target="../media/image43.wmf"/><Relationship Id="rId4" Type="http://schemas.openxmlformats.org/officeDocument/2006/relationships/audio" Target="../media/audio6.wav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audio" Target="../media/audio6.wav"/><Relationship Id="rId7" Type="http://schemas.openxmlformats.org/officeDocument/2006/relationships/image" Target="../media/image26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wmf"/><Relationship Id="rId5" Type="http://schemas.openxmlformats.org/officeDocument/2006/relationships/image" Target="../media/image43.wmf"/><Relationship Id="rId4" Type="http://schemas.openxmlformats.org/officeDocument/2006/relationships/image" Target="../media/image45.png"/><Relationship Id="rId9" Type="http://schemas.openxmlformats.org/officeDocument/2006/relationships/image" Target="../media/image46.wm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audio" Target="../media/audio6.wav"/><Relationship Id="rId7" Type="http://schemas.openxmlformats.org/officeDocument/2006/relationships/image" Target="../media/image21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44.wmf"/><Relationship Id="rId4" Type="http://schemas.openxmlformats.org/officeDocument/2006/relationships/image" Target="../media/image43.wmf"/><Relationship Id="rId9" Type="http://schemas.openxmlformats.org/officeDocument/2006/relationships/image" Target="../media/image1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wmf"/><Relationship Id="rId3" Type="http://schemas.openxmlformats.org/officeDocument/2006/relationships/audio" Target="../media/audio6.wav"/><Relationship Id="rId7" Type="http://schemas.openxmlformats.org/officeDocument/2006/relationships/image" Target="../media/image18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wmf"/><Relationship Id="rId5" Type="http://schemas.openxmlformats.org/officeDocument/2006/relationships/image" Target="../media/image43.wmf"/><Relationship Id="rId4" Type="http://schemas.openxmlformats.org/officeDocument/2006/relationships/image" Target="../media/image16.png"/><Relationship Id="rId9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audio3.wav"/><Relationship Id="rId7" Type="http://schemas.openxmlformats.org/officeDocument/2006/relationships/image" Target="../media/image20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49.png"/><Relationship Id="rId4" Type="http://schemas.openxmlformats.org/officeDocument/2006/relationships/image" Target="../media/image48.wmf"/><Relationship Id="rId9" Type="http://schemas.openxmlformats.org/officeDocument/2006/relationships/image" Target="../media/image5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wmf"/><Relationship Id="rId7" Type="http://schemas.openxmlformats.org/officeDocument/2006/relationships/image" Target="../media/image14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wmf"/><Relationship Id="rId5" Type="http://schemas.openxmlformats.org/officeDocument/2006/relationships/image" Target="../media/image23.png"/><Relationship Id="rId4" Type="http://schemas.openxmlformats.org/officeDocument/2006/relationships/image" Target="../media/image34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52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26.png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3.png"/><Relationship Id="rId7" Type="http://schemas.openxmlformats.org/officeDocument/2006/relationships/image" Target="../media/image6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wmf"/><Relationship Id="rId5" Type="http://schemas.openxmlformats.org/officeDocument/2006/relationships/image" Target="../media/image55.png"/><Relationship Id="rId4" Type="http://schemas.openxmlformats.org/officeDocument/2006/relationships/image" Target="../media/image54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20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5" Type="http://schemas.openxmlformats.org/officeDocument/2006/relationships/image" Target="../media/image18.wmf"/><Relationship Id="rId4" Type="http://schemas.openxmlformats.org/officeDocument/2006/relationships/image" Target="../media/image1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wmf"/><Relationship Id="rId7" Type="http://schemas.openxmlformats.org/officeDocument/2006/relationships/image" Target="../media/image14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6.png"/><Relationship Id="rId4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wmf"/><Relationship Id="rId3" Type="http://schemas.openxmlformats.org/officeDocument/2006/relationships/audio" Target="../media/audio3.wav"/><Relationship Id="rId7" Type="http://schemas.openxmlformats.org/officeDocument/2006/relationships/image" Target="../media/image6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0.png"/><Relationship Id="rId5" Type="http://schemas.openxmlformats.org/officeDocument/2006/relationships/image" Target="../media/image23.png"/><Relationship Id="rId4" Type="http://schemas.openxmlformats.org/officeDocument/2006/relationships/image" Target="../media/image59.wmf"/><Relationship Id="rId9" Type="http://schemas.openxmlformats.org/officeDocument/2006/relationships/image" Target="../media/image11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30.png"/><Relationship Id="rId7" Type="http://schemas.openxmlformats.org/officeDocument/2006/relationships/image" Target="../media/image3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56.png"/><Relationship Id="rId4" Type="http://schemas.openxmlformats.org/officeDocument/2006/relationships/image" Target="../media/image31.png"/><Relationship Id="rId9" Type="http://schemas.openxmlformats.org/officeDocument/2006/relationships/slide" Target="slide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Buk_lesn%C3%AD&amp;oldid=9104707" TargetMode="External"/><Relationship Id="rId2" Type="http://schemas.openxmlformats.org/officeDocument/2006/relationships/hyperlink" Target="http://cs.wikipedia.org/w/index.php?title=Dub&amp;oldid=907765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B%C5%99%C3%ADza_b%C4%9Blokor%C3%A1&amp;oldid=8191293" TargetMode="External"/><Relationship Id="rId5" Type="http://schemas.openxmlformats.org/officeDocument/2006/relationships/hyperlink" Target="http://cs.wikipedia.org/w/index.php?title=Ol%C5%A1e_lepkav%C3%A1&amp;oldid=9063160" TargetMode="External"/><Relationship Id="rId4" Type="http://schemas.openxmlformats.org/officeDocument/2006/relationships/hyperlink" Target="http://cs.wikipedia.org/w/index.php?title=Buk_(rod)&amp;oldid=9071555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Javor_st%C5%99%C3%ADbrn%C3%BD&amp;oldid=9104705" TargetMode="External"/><Relationship Id="rId2" Type="http://schemas.openxmlformats.org/officeDocument/2006/relationships/hyperlink" Target="http://cs.wikipedia.org/w/index.php?title=Javor_jasanolist%C3%BD&amp;oldid=915509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L%C3%ADpa_malolist%C3%A1&amp;oldid=9188387" TargetMode="External"/><Relationship Id="rId5" Type="http://schemas.openxmlformats.org/officeDocument/2006/relationships/hyperlink" Target="http://cs.wikipedia.org/w/index.php?title=J%C3%ADrovec_ma%C4%8Fal&amp;oldid=8510729" TargetMode="External"/><Relationship Id="rId4" Type="http://schemas.openxmlformats.org/officeDocument/2006/relationships/hyperlink" Target="http://cs.wikipedia.org/w/index.php?title=Javor_klen&amp;oldid=9074630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555031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Listnaté stromy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11/2012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7.11.2012/2. </a:t>
                      </a:r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Listnaté stromy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4098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Materiál je určen k výkladu a procvičení učiva prvouky ve 2. ročníku. Jeho prostřednictvím si žáci osvojí znalosti z oblasti listnatých stromů a jejich plodů, listů či květů. Prezentace je interaktivní, obsahuje animace, hypertextové odkazy a poznámky.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6115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Listnaté stromy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536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Dub 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3372"/>
            <a:ext cx="3018315" cy="6139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40768"/>
            <a:ext cx="2425253" cy="303283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0" name="Picture 2" descr="C:\Users\reditelka\AppData\Local\Microsoft\Windows\Temporary Internet Files\Content.IE5\OMTJJLPX\MC9003513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4471">
            <a:off x="1013999" y="513312"/>
            <a:ext cx="2099358" cy="2411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043645" y="4657962"/>
            <a:ext cx="463408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Plod se nazývá </a:t>
            </a:r>
          </a:p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ŽALUD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06478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Buk </a:t>
            </a:r>
            <a:endParaRPr lang="cs-CZ" dirty="0"/>
          </a:p>
        </p:txBody>
      </p:sp>
      <p:pic>
        <p:nvPicPr>
          <p:cNvPr id="3074" name="Picture 2" descr="C:\Users\reditelka\AppData\Local\Microsoft\Windows\Temporary Internet Files\Content.IE5\KWH64O8Y\MC9000531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88640"/>
            <a:ext cx="1809598" cy="1736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308" y="1556792"/>
            <a:ext cx="3888432" cy="323800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71" r="42218"/>
          <a:stretch/>
        </p:blipFill>
        <p:spPr bwMode="auto">
          <a:xfrm>
            <a:off x="323528" y="348949"/>
            <a:ext cx="1970977" cy="6315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408513" y="4941168"/>
            <a:ext cx="463408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>
                  <a:solidFill>
                    <a:schemeClr val="tx2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Plod se nazývá </a:t>
            </a:r>
          </a:p>
          <a:p>
            <a:pPr algn="ctr"/>
            <a:r>
              <a:rPr lang="cs-CZ" sz="5400" b="1" cap="none" spc="50" dirty="0" smtClean="0">
                <a:ln w="11430">
                  <a:solidFill>
                    <a:schemeClr val="tx2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BUKVICE</a:t>
            </a:r>
            <a:endParaRPr lang="cs-CZ" sz="5400" b="1" cap="none" spc="50" dirty="0">
              <a:ln w="11430">
                <a:solidFill>
                  <a:schemeClr val="tx2"/>
                </a:solidFill>
              </a:ln>
              <a:solidFill>
                <a:schemeClr val="accent1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10202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Olše </a:t>
            </a:r>
            <a:endParaRPr lang="cs-CZ" dirty="0"/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88" y="3789040"/>
            <a:ext cx="2558367" cy="271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37595">
            <a:off x="-349226" y="662905"/>
            <a:ext cx="4242048" cy="30542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descr="C:\Users\reditelka\AppData\Local\Microsoft\Windows\Temporary Internet Files\Content.IE5\IPA59B3U\MC9001932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072" y="1199956"/>
            <a:ext cx="1872208" cy="1379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261" y="4174426"/>
            <a:ext cx="2339156" cy="23469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 descr="Soubor:Alnus glutinosa catkins bialowieza beentree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7774" y="3936628"/>
            <a:ext cx="1872208" cy="258235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917529"/>
            <a:ext cx="2592288" cy="19442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971356" y="3013298"/>
            <a:ext cx="56495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Plodem jsou šištice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0716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                     Bříza</a:t>
            </a:r>
            <a:endParaRPr lang="cs-CZ" dirty="0"/>
          </a:p>
        </p:txBody>
      </p:sp>
      <p:pic>
        <p:nvPicPr>
          <p:cNvPr id="7170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92696"/>
            <a:ext cx="3810000" cy="5715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C:\Users\reditelka\AppData\Local\Microsoft\Windows\Temporary Internet Files\Content.IE5\CR41BEJ1\MC9001233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48557">
            <a:off x="4756508" y="1524671"/>
            <a:ext cx="3780319" cy="3361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127694" y="5661248"/>
            <a:ext cx="476752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Její kůra hoří i mokrá.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3713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Javor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715" y="188640"/>
            <a:ext cx="2941513" cy="2662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44652"/>
          <a:stretch/>
        </p:blipFill>
        <p:spPr bwMode="auto">
          <a:xfrm rot="2119097">
            <a:off x="7005138" y="-147710"/>
            <a:ext cx="2177143" cy="188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37112"/>
            <a:ext cx="2657872" cy="1993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Admin\AppData\Local\Microsoft\Windows\Temporary Internet Files\Content.IE5\S7687CZ2\MC9001933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844824"/>
            <a:ext cx="4000598" cy="3541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17" y="1124744"/>
            <a:ext cx="3079229" cy="410563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572000" y="5347843"/>
            <a:ext cx="44092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 některých druhů </a:t>
            </a:r>
          </a:p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se vyrábí sirup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34369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Jírovec </a:t>
            </a:r>
            <a:endParaRPr lang="cs-CZ" dirty="0"/>
          </a:p>
        </p:txBody>
      </p:sp>
      <p:pic>
        <p:nvPicPr>
          <p:cNvPr id="2050" name="Picture 2" descr="C:\Users\Admin\AppData\Local\Microsoft\Windows\Temporary Internet Files\Content.IE5\F2TH9RZ9\MC900331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2288">
            <a:off x="6948265" y="886361"/>
            <a:ext cx="1812202" cy="15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354" y="3775345"/>
            <a:ext cx="2140024" cy="160501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40194"/>
            <a:ext cx="4152900" cy="6117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577" y="1454473"/>
            <a:ext cx="2736304" cy="364840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YNIH6G2N\MC9001228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39" y="2924944"/>
            <a:ext cx="1704435" cy="170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597021" y="5366164"/>
            <a:ext cx="399372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Lidově se mu říká </a:t>
            </a:r>
          </a:p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kaštan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3524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Lípa 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27092">
            <a:off x="4267847" y="1637787"/>
            <a:ext cx="380047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3888432" cy="51845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4" name="Picture 2" descr="C:\Users\Admin\AppData\Local\Microsoft\Windows\Temporary Internet Files\Content.IE5\AM1I8PN9\MC9000531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4664"/>
            <a:ext cx="1814170" cy="1669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401500" y="5661248"/>
            <a:ext cx="5361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Národní strom ČR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19092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pamatuješ?</a:t>
            </a:r>
            <a:endParaRPr lang="cs-CZ" dirty="0"/>
          </a:p>
        </p:txBody>
      </p:sp>
      <p:pic>
        <p:nvPicPr>
          <p:cNvPr id="1027" name="Picture 3" descr="C:\Users\Admin\AppData\Local\Microsoft\Windows\Temporary Internet Files\Content.IE5\GFW63OJB\MC90044152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5041081" cy="4306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6685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                        Doplň křížovku: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6098636"/>
              </p:ext>
            </p:extLst>
          </p:nvPr>
        </p:nvGraphicFramePr>
        <p:xfrm>
          <a:off x="1691680" y="1484784"/>
          <a:ext cx="6408721" cy="3744419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582611"/>
                <a:gridCol w="582611"/>
                <a:gridCol w="582611"/>
                <a:gridCol w="582611"/>
                <a:gridCol w="582611"/>
                <a:gridCol w="582611"/>
                <a:gridCol w="582611"/>
                <a:gridCol w="582611"/>
                <a:gridCol w="582611"/>
                <a:gridCol w="582611"/>
                <a:gridCol w="582611"/>
              </a:tblGrid>
              <a:tr h="534917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Š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878" y="440706"/>
            <a:ext cx="1098992" cy="1620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699792" y="1484784"/>
            <a:ext cx="1296144" cy="21602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206510"/>
            <a:ext cx="1606674" cy="2515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H="1" flipV="1">
            <a:off x="5724128" y="2276872"/>
            <a:ext cx="2232248" cy="93610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57668"/>
            <a:ext cx="1250043" cy="12542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>
            <a:off x="1115616" y="1802261"/>
            <a:ext cx="1296144" cy="1050675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4476" y="2244959"/>
            <a:ext cx="2140024" cy="160501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7" name="Přímá spojnice se šipkou 16"/>
          <p:cNvCxnSpPr/>
          <p:nvPr/>
        </p:nvCxnSpPr>
        <p:spPr>
          <a:xfrm>
            <a:off x="755576" y="2909223"/>
            <a:ext cx="1656184" cy="375761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125542"/>
            <a:ext cx="2088232" cy="173892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20" name="Přímá spojnice se šipkou 19"/>
          <p:cNvCxnSpPr/>
          <p:nvPr/>
        </p:nvCxnSpPr>
        <p:spPr>
          <a:xfrm flipH="1" flipV="1">
            <a:off x="5652120" y="3933056"/>
            <a:ext cx="1800200" cy="122413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53" y="4775084"/>
            <a:ext cx="1535408" cy="1627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5" name="Přímá spojnice se šipkou 24"/>
          <p:cNvCxnSpPr/>
          <p:nvPr/>
        </p:nvCxnSpPr>
        <p:spPr>
          <a:xfrm flipV="1">
            <a:off x="753845" y="4401108"/>
            <a:ext cx="1585907" cy="1187797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3059832" y="5157192"/>
            <a:ext cx="648072" cy="930769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3" descr="C:\Users\Admin\AppData\Local\Microsoft\Windows\Temporary Internet Files\Content.IE5\S7687CZ2\MC9001933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386697"/>
            <a:ext cx="1584176" cy="140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Ovál 28"/>
          <p:cNvSpPr/>
          <p:nvPr/>
        </p:nvSpPr>
        <p:spPr>
          <a:xfrm>
            <a:off x="5004048" y="5733256"/>
            <a:ext cx="2520280" cy="105596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MALÁ NÁPOVĚDA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080313" y="1386075"/>
            <a:ext cx="1044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STROMU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059832" y="1921793"/>
            <a:ext cx="1044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STROMU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608004" y="2529770"/>
            <a:ext cx="1044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STROMU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688124" y="3047468"/>
            <a:ext cx="1044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PLODU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744517" y="3609890"/>
            <a:ext cx="1044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PLODU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266203" y="4125542"/>
            <a:ext cx="1044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PLODU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139263" y="4671840"/>
            <a:ext cx="1044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STROMU</a:t>
            </a:r>
            <a:endParaRPr lang="cs-CZ" dirty="0"/>
          </a:p>
        </p:txBody>
      </p:sp>
      <p:sp>
        <p:nvSpPr>
          <p:cNvPr id="32" name="Obláček 31">
            <a:hlinkClick r:id="rId9" action="ppaction://hlinksldjump"/>
          </p:cNvPr>
          <p:cNvSpPr/>
          <p:nvPr/>
        </p:nvSpPr>
        <p:spPr>
          <a:xfrm>
            <a:off x="1165071" y="5698111"/>
            <a:ext cx="1649613" cy="924755"/>
          </a:xfrm>
          <a:prstGeom prst="cloud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313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30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K OBRÁZKU NÁZEV:</a:t>
            </a:r>
            <a:endParaRPr lang="cs-CZ" dirty="0"/>
          </a:p>
        </p:txBody>
      </p:sp>
      <p:pic>
        <p:nvPicPr>
          <p:cNvPr id="3081" name="Picture 9" descr="C:\Users\Admin\AppData\Local\Microsoft\Windows\Temporary Internet Files\Content.IE5\AM1I8PN9\MC900026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2285">
            <a:off x="381166" y="1448780"/>
            <a:ext cx="3956175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dmin\AppData\Local\Microsoft\Windows\Temporary Internet Files\Content.IE5\AE9XKLFP\MC9001932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229408">
            <a:off x="1103633" y="2621398"/>
            <a:ext cx="2952328" cy="2767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GFW63OJB\MC9004361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016040"/>
            <a:ext cx="18034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Admin\AppData\Local\Microsoft\Windows\Temporary Internet Files\Content.IE5\9SPDN1MJ\MM900223733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6539" y="5157192"/>
            <a:ext cx="2130146" cy="1565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Admin\AppData\Local\Microsoft\Windows\Temporary Internet Files\Content.IE5\K0O7W0UI\MC90015591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857" y="1612496"/>
            <a:ext cx="1832458" cy="172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Admin\AppData\Local\Microsoft\Windows\Temporary Internet Files\Content.IE5\N3HVAW7I\MC90042399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384" y="4186401"/>
            <a:ext cx="15589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5247591" y="1772816"/>
            <a:ext cx="1015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DUB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21165" y="4438636"/>
            <a:ext cx="1015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OLŠE</a:t>
            </a:r>
            <a:endParaRPr lang="cs-CZ" sz="2800" b="1" dirty="0"/>
          </a:p>
        </p:txBody>
      </p:sp>
      <p:pic>
        <p:nvPicPr>
          <p:cNvPr id="3095" name="Picture 23" descr="C:\Users\Admin\AppData\Local\Microsoft\Windows\Temporary Internet Files\Content.IE5\DE4CGPLA\MC900435568[1].wmf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33397"/>
            <a:ext cx="2392074" cy="155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7218781" y="3589816"/>
            <a:ext cx="1015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LÍPA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92377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K OBRÁZKU NÁZEV:</a:t>
            </a:r>
            <a:endParaRPr lang="cs-CZ" dirty="0"/>
          </a:p>
        </p:txBody>
      </p:sp>
      <p:pic>
        <p:nvPicPr>
          <p:cNvPr id="3074" name="Picture 2" descr="C:\Users\Admin\AppData\Local\Microsoft\Windows\Temporary Internet Files\Content.IE5\OU4284P8\MC9004404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891" y="3720657"/>
            <a:ext cx="1605453" cy="2356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Admin\AppData\Local\Microsoft\Windows\Temporary Internet Files\Content.IE5\AM1I8PN9\MC900026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2285">
            <a:off x="381166" y="1448780"/>
            <a:ext cx="3956175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Admin\AppData\Local\Microsoft\Windows\Temporary Internet Files\Content.IE5\K0O7W0UI\MC9001559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857" y="1612496"/>
            <a:ext cx="1832458" cy="172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Admin\AppData\Local\Microsoft\Windows\Temporary Internet Files\Content.IE5\N3HVAW7I\MC9004239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728" y="1231690"/>
            <a:ext cx="15589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5247591" y="1772816"/>
            <a:ext cx="1015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BUK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572971" y="1510785"/>
            <a:ext cx="1015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OLŠE</a:t>
            </a:r>
            <a:endParaRPr lang="cs-CZ" sz="2800" b="1" dirty="0"/>
          </a:p>
        </p:txBody>
      </p:sp>
      <p:pic>
        <p:nvPicPr>
          <p:cNvPr id="3095" name="Picture 23" descr="C:\Users\Admin\AppData\Local\Microsoft\Windows\Temporary Internet Files\Content.IE5\DE4CGPLA\MC900435568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342" y="4119176"/>
            <a:ext cx="2392074" cy="155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4897019" y="4375594"/>
            <a:ext cx="1547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JÍROVEC</a:t>
            </a:r>
            <a:endParaRPr lang="cs-CZ" sz="2800" b="1" dirty="0"/>
          </a:p>
        </p:txBody>
      </p:sp>
      <p:pic>
        <p:nvPicPr>
          <p:cNvPr id="14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4177" y="2649039"/>
            <a:ext cx="2558367" cy="271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Admin\AppData\Local\Microsoft\Windows\Temporary Internet Files\Content.IE5\GFW63OJB\MC90043612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16496"/>
            <a:ext cx="18034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3766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44652"/>
          <a:stretch/>
        </p:blipFill>
        <p:spPr bwMode="auto">
          <a:xfrm rot="2119097">
            <a:off x="787810" y="2774803"/>
            <a:ext cx="3109649" cy="2694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K OBRÁZKU NÁZEV:</a:t>
            </a:r>
            <a:endParaRPr lang="cs-CZ" dirty="0"/>
          </a:p>
        </p:txBody>
      </p:sp>
      <p:pic>
        <p:nvPicPr>
          <p:cNvPr id="3081" name="Picture 9" descr="C:\Users\Admin\AppData\Local\Microsoft\Windows\Temporary Internet Files\Content.IE5\AM1I8PN9\MC900026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2285">
            <a:off x="364546" y="1448782"/>
            <a:ext cx="3956175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Admin\AppData\Local\Microsoft\Windows\Temporary Internet Files\Content.IE5\K0O7W0UI\MC9001559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857" y="1612496"/>
            <a:ext cx="1832458" cy="172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Admin\AppData\Local\Microsoft\Windows\Temporary Internet Files\Content.IE5\N3HVAW7I\MC9004239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728" y="1231690"/>
            <a:ext cx="15589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5247591" y="1772816"/>
            <a:ext cx="1015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OLŠE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572971" y="1510785"/>
            <a:ext cx="1015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LÍPA</a:t>
            </a:r>
            <a:endParaRPr lang="cs-CZ" sz="2800" b="1" dirty="0"/>
          </a:p>
        </p:txBody>
      </p:sp>
      <p:pic>
        <p:nvPicPr>
          <p:cNvPr id="3095" name="Picture 23" descr="C:\Users\Admin\AppData\Local\Microsoft\Windows\Temporary Internet Files\Content.IE5\DE4CGPLA\MC900435568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342" y="4119176"/>
            <a:ext cx="2392074" cy="155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4897019" y="4375594"/>
            <a:ext cx="1547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JAVOR</a:t>
            </a:r>
            <a:endParaRPr lang="cs-CZ" sz="2800" b="1" dirty="0"/>
          </a:p>
        </p:txBody>
      </p:sp>
      <p:pic>
        <p:nvPicPr>
          <p:cNvPr id="3075" name="Picture 3" descr="C:\Users\Admin\AppData\Local\Microsoft\Windows\Temporary Internet Files\Content.IE5\GFW63OJB\MC90043612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934" y="3063678"/>
            <a:ext cx="18034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Admin\AppData\Local\Microsoft\Windows\Temporary Internet Files\Content.IE5\K0O7W0UI\MC900432485[1].wm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38305">
            <a:off x="6261083" y="4388919"/>
            <a:ext cx="2555421" cy="1777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5068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1" name="Picture 9" descr="C:\Users\Admin\AppData\Local\Microsoft\Windows\Temporary Internet Files\Content.IE5\AM1I8PN9\MC900026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2285">
            <a:off x="364546" y="1448782"/>
            <a:ext cx="3956175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K OBRÁZKU NÁZEV:</a:t>
            </a:r>
            <a:endParaRPr lang="cs-CZ" dirty="0"/>
          </a:p>
        </p:txBody>
      </p:sp>
      <p:pic>
        <p:nvPicPr>
          <p:cNvPr id="3092" name="Picture 20" descr="C:\Users\Admin\AppData\Local\Microsoft\Windows\Temporary Internet Files\Content.IE5\K0O7W0UI\MC9001559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0138" y="4409436"/>
            <a:ext cx="1832458" cy="172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Admin\AppData\Local\Microsoft\Windows\Temporary Internet Files\Content.IE5\N3HVAW7I\MC9004239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95610"/>
            <a:ext cx="15589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7092280" y="4581128"/>
            <a:ext cx="1015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BUK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566813" y="2037266"/>
            <a:ext cx="1015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LÍPA</a:t>
            </a:r>
            <a:endParaRPr lang="cs-CZ" sz="2800" b="1" dirty="0"/>
          </a:p>
        </p:txBody>
      </p:sp>
      <p:pic>
        <p:nvPicPr>
          <p:cNvPr id="3095" name="Picture 23" descr="C:\Users\Admin\AppData\Local\Microsoft\Windows\Temporary Internet Files\Content.IE5\DE4CGPLA\MC900435568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1490" y="4324709"/>
            <a:ext cx="2392074" cy="155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4913205" y="4602613"/>
            <a:ext cx="1547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BŘÍZA</a:t>
            </a:r>
            <a:endParaRPr lang="cs-CZ" sz="2800" b="1" dirty="0"/>
          </a:p>
        </p:txBody>
      </p:sp>
      <p:pic>
        <p:nvPicPr>
          <p:cNvPr id="5122" name="Picture 2" descr="C:\Users\Admin\AppData\Local\Microsoft\Windows\Temporary Internet Files\Content.IE5\AM1I8PN9\MC90043797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263578"/>
            <a:ext cx="187642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reditelka\AppData\Local\Microsoft\Windows\Temporary Internet Files\Content.IE5\CR41BEJ1\MC90012334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48557">
            <a:off x="1229384" y="2796958"/>
            <a:ext cx="2501649" cy="2224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GFW63OJB\MC90043612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6758" y="2959963"/>
            <a:ext cx="18034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3839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DO SKUPINY NEPATŘÍ?</a:t>
            </a:r>
            <a:endParaRPr lang="cs-CZ" dirty="0"/>
          </a:p>
        </p:txBody>
      </p:sp>
      <p:pic>
        <p:nvPicPr>
          <p:cNvPr id="6146" name="Picture 2" descr="C:\Users\Admin\AppData\Local\Microsoft\Windows\Temporary Internet Files\Content.IE5\UC8HTRPW\MC9003448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55" y="1052736"/>
            <a:ext cx="2376264" cy="164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Admin\AppData\Local\Microsoft\Windows\Temporary Internet Files\Content.IE5\S7687CZ2\MC9002328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139" y="3356992"/>
            <a:ext cx="2664296" cy="305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2425253" cy="303283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923928" y="1502502"/>
            <a:ext cx="1728192" cy="12241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ŽALUD</a:t>
            </a:r>
            <a:endParaRPr lang="cs-CZ" sz="2000" b="1" dirty="0"/>
          </a:p>
        </p:txBody>
      </p:sp>
      <p:sp>
        <p:nvSpPr>
          <p:cNvPr id="8" name="Oválný popisek 7"/>
          <p:cNvSpPr/>
          <p:nvPr/>
        </p:nvSpPr>
        <p:spPr>
          <a:xfrm>
            <a:off x="1228392" y="5026360"/>
            <a:ext cx="1728192" cy="1224136"/>
          </a:xfrm>
          <a:prstGeom prst="wedgeEllipseCallout">
            <a:avLst>
              <a:gd name="adj1" fmla="val 29218"/>
              <a:gd name="adj2" fmla="val 6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DUB</a:t>
            </a:r>
            <a:endParaRPr lang="cs-CZ" sz="2000" b="1" dirty="0"/>
          </a:p>
        </p:txBody>
      </p:sp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1059" y="3645024"/>
            <a:ext cx="2657872" cy="1993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8148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27092">
            <a:off x="3122027" y="1740377"/>
            <a:ext cx="2668012" cy="2006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DO SKUPINY NEPATŘÍ?</a:t>
            </a:r>
            <a:endParaRPr lang="cs-CZ" dirty="0"/>
          </a:p>
        </p:txBody>
      </p:sp>
      <p:pic>
        <p:nvPicPr>
          <p:cNvPr id="6146" name="Picture 2" descr="C:\Users\Admin\AppData\Local\Microsoft\Windows\Temporary Internet Files\Content.IE5\UC8HTRPW\MC9003448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55" y="1052736"/>
            <a:ext cx="2376264" cy="164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Admin\AppData\Local\Microsoft\Windows\Temporary Internet Files\Content.IE5\S7687CZ2\MC9002328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139" y="3356992"/>
            <a:ext cx="2664296" cy="305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2160240" cy="288031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44652"/>
          <a:stretch/>
        </p:blipFill>
        <p:spPr bwMode="auto">
          <a:xfrm rot="2119097">
            <a:off x="3404736" y="4524476"/>
            <a:ext cx="2177143" cy="188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Admin\AppData\Local\Microsoft\Windows\Temporary Internet Files\Content.IE5\00IR9TX9\MC9001291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219" y="4732764"/>
            <a:ext cx="1994885" cy="1687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9256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DO SKUPINY NEPATŘÍ?</a:t>
            </a:r>
            <a:endParaRPr lang="cs-CZ" dirty="0"/>
          </a:p>
        </p:txBody>
      </p:sp>
      <p:pic>
        <p:nvPicPr>
          <p:cNvPr id="6146" name="Picture 2" descr="C:\Users\Admin\AppData\Local\Microsoft\Windows\Temporary Internet Files\Content.IE5\UC8HTRPW\MC9003448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55" y="1052736"/>
            <a:ext cx="2376264" cy="164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Admin\AppData\Local\Microsoft\Windows\Temporary Internet Files\Content.IE5\S7687CZ2\MC9002328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139" y="3356992"/>
            <a:ext cx="2664296" cy="305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110" y="908720"/>
            <a:ext cx="1627011" cy="216934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92" y="5085184"/>
            <a:ext cx="2140024" cy="160501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 descr="C:\Users\Admin\AppData\Local\Microsoft\Windows\Temporary Internet Files\Content.IE5\F2TH9RZ9\MC9003313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2288">
            <a:off x="1535384" y="3368669"/>
            <a:ext cx="1812202" cy="15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177" y="1824661"/>
            <a:ext cx="2592287" cy="388843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171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44652"/>
          <a:stretch/>
        </p:blipFill>
        <p:spPr bwMode="auto">
          <a:xfrm rot="2119097">
            <a:off x="3627444" y="970133"/>
            <a:ext cx="2177143" cy="188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DO SKUPINY NEPATŘÍ?</a:t>
            </a:r>
            <a:endParaRPr lang="cs-CZ" dirty="0"/>
          </a:p>
        </p:txBody>
      </p:sp>
      <p:pic>
        <p:nvPicPr>
          <p:cNvPr id="6146" name="Picture 2" descr="C:\Users\Admin\AppData\Local\Microsoft\Windows\Temporary Internet Files\Content.IE5\UC8HTRPW\MC9003448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55" y="1052736"/>
            <a:ext cx="2376264" cy="164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Admin\AppData\Local\Microsoft\Windows\Temporary Internet Files\Content.IE5\S7687CZ2\MC9002328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139" y="3356992"/>
            <a:ext cx="2664296" cy="305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Admin\AppData\Local\Microsoft\Windows\Temporary Internet Files\Content.IE5\S7687CZ2\MC9001933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538" y="3645024"/>
            <a:ext cx="2448272" cy="216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Admin\AppData\Local\Microsoft\Windows\Temporary Internet Files\Content.IE5\YV7DYQZH\MC9004060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393" y="4149080"/>
            <a:ext cx="2232248" cy="205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03" y="1037972"/>
            <a:ext cx="2558367" cy="271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8233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něco z OLŠE:</a:t>
            </a:r>
            <a:endParaRPr lang="cs-CZ" dirty="0"/>
          </a:p>
        </p:txBody>
      </p:sp>
      <p:pic>
        <p:nvPicPr>
          <p:cNvPr id="9220" name="Picture 4" descr="C:\Users\Admin\AppData\Local\Microsoft\Windows\Temporary Internet Files\Content.IE5\F2TH9RZ9\MC9003964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375" y="2381178"/>
            <a:ext cx="2229757" cy="231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15940">
            <a:off x="4440924" y="1764224"/>
            <a:ext cx="1452478" cy="14573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44652"/>
          <a:stretch/>
        </p:blipFill>
        <p:spPr bwMode="auto">
          <a:xfrm rot="17382730">
            <a:off x="346195" y="2589733"/>
            <a:ext cx="2177143" cy="188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ový popisek 6"/>
          <p:cNvSpPr/>
          <p:nvPr/>
        </p:nvSpPr>
        <p:spPr>
          <a:xfrm>
            <a:off x="7045978" y="4149080"/>
            <a:ext cx="1656184" cy="720080"/>
          </a:xfrm>
          <a:prstGeom prst="wedgeRectCallout">
            <a:avLst>
              <a:gd name="adj1" fmla="val -47363"/>
              <a:gd name="adj2" fmla="val 2621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JAVOR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12" name="Picture 2" descr="C:\Users\Admin\AppData\Local\Microsoft\Windows\Temporary Internet Files\Content.IE5\F2TH9RZ9\MC9003313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2288">
            <a:off x="2508948" y="1862438"/>
            <a:ext cx="1185531" cy="1011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ový popisek 7"/>
          <p:cNvSpPr/>
          <p:nvPr/>
        </p:nvSpPr>
        <p:spPr>
          <a:xfrm>
            <a:off x="6948264" y="5157192"/>
            <a:ext cx="1800200" cy="720080"/>
          </a:xfrm>
          <a:prstGeom prst="wedgeRectCallout">
            <a:avLst>
              <a:gd name="adj1" fmla="val 50153"/>
              <a:gd name="adj2" fmla="val -15012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JÍROVEC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329" y="3640776"/>
            <a:ext cx="2425253" cy="303283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7020272" y="1829944"/>
            <a:ext cx="1656184" cy="720080"/>
          </a:xfrm>
          <a:prstGeom prst="wedgeRectCallout">
            <a:avLst>
              <a:gd name="adj1" fmla="val -31587"/>
              <a:gd name="adj2" fmla="val 5095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DUB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27092">
            <a:off x="60703" y="4771745"/>
            <a:ext cx="1971321" cy="1482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ový popisek 5"/>
          <p:cNvSpPr/>
          <p:nvPr/>
        </p:nvSpPr>
        <p:spPr>
          <a:xfrm>
            <a:off x="7045978" y="3140968"/>
            <a:ext cx="1656184" cy="720080"/>
          </a:xfrm>
          <a:prstGeom prst="wedgeRectCallout">
            <a:avLst>
              <a:gd name="adj1" fmla="val -30871"/>
              <a:gd name="adj2" fmla="val 4930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LÍPA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779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59259E-6 L -0.69184 -0.1259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601" y="-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L -0.5158 -0.4303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799" y="-2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11111E-6 L -0.42118 0.5423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59" y="27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33333E-6 L -0.74705 0.33611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361" y="1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4" grpId="0" animBg="1"/>
      <p:bldP spid="4" grpId="1" animBg="1"/>
      <p:bldP spid="6" grpId="0" animBg="1"/>
      <p:bldP spid="6" grpId="1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něco z DUBU:</a:t>
            </a:r>
            <a:endParaRPr lang="cs-CZ" dirty="0"/>
          </a:p>
        </p:txBody>
      </p:sp>
      <p:pic>
        <p:nvPicPr>
          <p:cNvPr id="8194" name="Picture 2" descr="C:\Users\Admin\AppData\Local\Microsoft\Windows\Temporary Internet Files\Content.IE5\8D0HH1OP\MC9004261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8511" y="3674095"/>
            <a:ext cx="2717296" cy="2390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Admin\AppData\Local\Microsoft\Windows\Temporary Internet Files\Content.IE5\2SO1PUA1\MC9001932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09120"/>
            <a:ext cx="2191778" cy="205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800589"/>
            <a:ext cx="2010567" cy="268075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Obdélníkový popisek 6"/>
          <p:cNvSpPr/>
          <p:nvPr/>
        </p:nvSpPr>
        <p:spPr>
          <a:xfrm>
            <a:off x="6948264" y="5157192"/>
            <a:ext cx="1800200" cy="720080"/>
          </a:xfrm>
          <a:prstGeom prst="wedgeRectCallout">
            <a:avLst>
              <a:gd name="adj1" fmla="val 50153"/>
              <a:gd name="adj2" fmla="val -15012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JÍROVEC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12" name="Picture 3" descr="C:\Users\Admin\AppData\Local\Microsoft\Windows\Temporary Internet Files\Content.IE5\S7687CZ2\MC9001933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862" y="2018103"/>
            <a:ext cx="2536584" cy="2245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ový popisek 5"/>
          <p:cNvSpPr/>
          <p:nvPr/>
        </p:nvSpPr>
        <p:spPr>
          <a:xfrm>
            <a:off x="7045978" y="4149080"/>
            <a:ext cx="1656184" cy="720080"/>
          </a:xfrm>
          <a:prstGeom prst="wedgeRectCallout">
            <a:avLst>
              <a:gd name="adj1" fmla="val -47363"/>
              <a:gd name="adj2" fmla="val 2621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JAVOR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13" name="Picture 2" descr="C:\Users\reditelka\AppData\Local\Microsoft\Windows\Temporary Internet Files\Content.IE5\CR41BEJ1\MC9001233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33650">
            <a:off x="3025002" y="4793767"/>
            <a:ext cx="1900428" cy="1689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ový popisek 7"/>
          <p:cNvSpPr/>
          <p:nvPr/>
        </p:nvSpPr>
        <p:spPr>
          <a:xfrm>
            <a:off x="7045978" y="6052342"/>
            <a:ext cx="1656184" cy="720080"/>
          </a:xfrm>
          <a:prstGeom prst="wedgeRectCallout">
            <a:avLst>
              <a:gd name="adj1" fmla="val 48002"/>
              <a:gd name="adj2" fmla="val -6766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BŘÍZA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600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-0.01065 L -0.34253 -0.2939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14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59259E-6 L -0.68403 -0.1784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201" y="-8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7037E-6 L -0.41632 -0.0884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16" y="-4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6" grpId="0" animBg="1"/>
      <p:bldP spid="6" grpId="1" animBg="1"/>
      <p:bldP spid="8" grpId="0" animBg="1"/>
      <p:bldP spid="8" grpId="1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44652"/>
          <a:stretch/>
        </p:blipFill>
        <p:spPr bwMode="auto">
          <a:xfrm rot="17382730">
            <a:off x="2290209" y="1939574"/>
            <a:ext cx="2177143" cy="188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1905" y="1268760"/>
            <a:ext cx="2558367" cy="271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něco z LÍPY:</a:t>
            </a:r>
            <a:endParaRPr lang="cs-CZ" dirty="0"/>
          </a:p>
        </p:txBody>
      </p:sp>
      <p:sp>
        <p:nvSpPr>
          <p:cNvPr id="5" name="Obdélníkový popisek 4"/>
          <p:cNvSpPr/>
          <p:nvPr/>
        </p:nvSpPr>
        <p:spPr>
          <a:xfrm>
            <a:off x="7045978" y="3140968"/>
            <a:ext cx="1656184" cy="720080"/>
          </a:xfrm>
          <a:prstGeom prst="wedgeRectCallout">
            <a:avLst>
              <a:gd name="adj1" fmla="val -30871"/>
              <a:gd name="adj2" fmla="val 4930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OLŠE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76938"/>
            <a:ext cx="2304256" cy="307234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Obdélníkový popisek 5"/>
          <p:cNvSpPr/>
          <p:nvPr/>
        </p:nvSpPr>
        <p:spPr>
          <a:xfrm>
            <a:off x="7045978" y="4149080"/>
            <a:ext cx="1656184" cy="720080"/>
          </a:xfrm>
          <a:prstGeom prst="wedgeRectCallout">
            <a:avLst>
              <a:gd name="adj1" fmla="val -47363"/>
              <a:gd name="adj2" fmla="val 2621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JAVOR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509120"/>
            <a:ext cx="2365852" cy="197011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7067590" y="2132856"/>
            <a:ext cx="1656184" cy="720080"/>
          </a:xfrm>
          <a:prstGeom prst="wedgeRectCallout">
            <a:avLst>
              <a:gd name="adj1" fmla="val -29437"/>
              <a:gd name="adj2" fmla="val 4765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BUK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7170" name="Picture 2" descr="C:\Users\Admin\AppData\Local\Microsoft\Windows\Temporary Internet Files\Content.IE5\YNIH6G2N\MC9002324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072" y="2492896"/>
            <a:ext cx="3024399" cy="232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359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59259E-6 L -0.51858 -0.2203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38" y="-1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07407E-6 L -0.35556 0.4094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78" y="20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33333E-6 L -0.29809 -0.12593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13" y="-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4" grpId="0" animBg="1"/>
      <p:bldP spid="4" grpId="1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22398">
            <a:off x="4442793" y="2294635"/>
            <a:ext cx="2126319" cy="2254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něco z JAVORU:</a:t>
            </a:r>
            <a:endParaRPr lang="cs-CZ" dirty="0"/>
          </a:p>
        </p:txBody>
      </p:sp>
      <p:pic>
        <p:nvPicPr>
          <p:cNvPr id="6146" name="Picture 2" descr="C:\Users\Admin\AppData\Local\Microsoft\Windows\Temporary Internet Files\Content.IE5\MGI1UWGT\MC9002327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536378"/>
            <a:ext cx="2695383" cy="3572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704543"/>
            <a:ext cx="1800200" cy="1629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 descr="C:\Users\reditelka\AppData\Local\Microsoft\Windows\Temporary Internet Files\Content.IE5\OMTJJLPX\MC9003513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4471">
            <a:off x="2562666" y="1299958"/>
            <a:ext cx="1498386" cy="172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ový popisek 2"/>
          <p:cNvSpPr/>
          <p:nvPr/>
        </p:nvSpPr>
        <p:spPr>
          <a:xfrm>
            <a:off x="7020272" y="1150375"/>
            <a:ext cx="1656184" cy="720080"/>
          </a:xfrm>
          <a:prstGeom prst="wedgeRectCallout">
            <a:avLst>
              <a:gd name="adj1" fmla="val -31587"/>
              <a:gd name="adj2" fmla="val 5095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DUB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7045978" y="4149080"/>
            <a:ext cx="1656184" cy="720080"/>
          </a:xfrm>
          <a:prstGeom prst="wedgeRectCallout">
            <a:avLst>
              <a:gd name="adj1" fmla="val -47363"/>
              <a:gd name="adj2" fmla="val 2621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OLŠE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71" r="42218"/>
          <a:stretch/>
        </p:blipFill>
        <p:spPr bwMode="auto">
          <a:xfrm>
            <a:off x="467544" y="2114398"/>
            <a:ext cx="1414246" cy="4531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7067590" y="2132856"/>
            <a:ext cx="1656184" cy="720080"/>
          </a:xfrm>
          <a:prstGeom prst="wedgeRectCallout">
            <a:avLst>
              <a:gd name="adj1" fmla="val -29437"/>
              <a:gd name="adj2" fmla="val 4765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BUK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5940" y="4724317"/>
            <a:ext cx="2140024" cy="160501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ový popisek 6"/>
          <p:cNvSpPr/>
          <p:nvPr/>
        </p:nvSpPr>
        <p:spPr>
          <a:xfrm>
            <a:off x="6948264" y="5157192"/>
            <a:ext cx="1800200" cy="720080"/>
          </a:xfrm>
          <a:prstGeom prst="wedgeRectCallout">
            <a:avLst>
              <a:gd name="adj1" fmla="val 50153"/>
              <a:gd name="adj2" fmla="val -15012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JÍROVEC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161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11111E-6 L -0.53142 0.1224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80" y="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59259E-6 L -0.29809 -0.0944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13" y="-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07407E-6 L -0.68629 0.1680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323" y="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L -0.24809 1.85185E-6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1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6" grpId="0" animBg="1"/>
      <p:bldP spid="6" grpId="1" animBg="1"/>
      <p:bldP spid="4" grpId="0" animBg="1"/>
      <p:bldP spid="4" grpId="1" animBg="1"/>
      <p:bldP spid="7" grpId="0" animBg="1"/>
      <p:bldP spid="7" grpId="1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něco z BŘÍZY:</a:t>
            </a:r>
            <a:endParaRPr lang="cs-CZ" dirty="0"/>
          </a:p>
        </p:txBody>
      </p:sp>
      <p:pic>
        <p:nvPicPr>
          <p:cNvPr id="5122" name="Picture 2" descr="C:\Users\Admin\AppData\Local\Microsoft\Windows\Temporary Internet Files\Content.IE5\DE4CGPLA\MC90044179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22172"/>
            <a:ext cx="3747864" cy="3747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94520"/>
            <a:ext cx="2081808" cy="31227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 descr="C:\Users\Admin\AppData\Local\Microsoft\Windows\Temporary Internet Files\Content.IE5\S7687CZ2\MC9001933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150375"/>
            <a:ext cx="2536584" cy="2245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509120"/>
            <a:ext cx="1599342" cy="213245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4" name="Picture 2" descr="C:\Users\Admin\AppData\Local\Microsoft\Windows\Temporary Internet Files\Content.IE5\F2TH9RZ9\MC9003313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2288">
            <a:off x="2940996" y="3505892"/>
            <a:ext cx="1185531" cy="1011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ový popisek 6"/>
          <p:cNvSpPr/>
          <p:nvPr/>
        </p:nvSpPr>
        <p:spPr>
          <a:xfrm>
            <a:off x="6948264" y="5157192"/>
            <a:ext cx="1800200" cy="720080"/>
          </a:xfrm>
          <a:prstGeom prst="wedgeRectCallout">
            <a:avLst>
              <a:gd name="adj1" fmla="val 50153"/>
              <a:gd name="adj2" fmla="val -15012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JÍROVEC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Obdélníkový popisek 4"/>
          <p:cNvSpPr/>
          <p:nvPr/>
        </p:nvSpPr>
        <p:spPr>
          <a:xfrm>
            <a:off x="7045978" y="3140968"/>
            <a:ext cx="1656184" cy="720080"/>
          </a:xfrm>
          <a:prstGeom prst="wedgeRectCallout">
            <a:avLst>
              <a:gd name="adj1" fmla="val -30871"/>
              <a:gd name="adj2" fmla="val 4930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LÍPA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12" name="Obdélníkový popisek 11"/>
          <p:cNvSpPr/>
          <p:nvPr/>
        </p:nvSpPr>
        <p:spPr>
          <a:xfrm>
            <a:off x="7045978" y="4149080"/>
            <a:ext cx="1656184" cy="720080"/>
          </a:xfrm>
          <a:prstGeom prst="wedgeRectCallout">
            <a:avLst>
              <a:gd name="adj1" fmla="val -47363"/>
              <a:gd name="adj2" fmla="val 2621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JAVOR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298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1913E-6 L -0.3217 -0.2937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94" y="-14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45663E-6 L -0.29809 0.3044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13" y="152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7.40227E-8 L -0.47639 -0.2098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19" y="-105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5" grpId="0" animBg="1"/>
      <p:bldP spid="5" grpId="1" animBg="1"/>
      <p:bldP spid="12" grpId="0" animBg="1"/>
      <p:bldP spid="12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něco z BUKU:</a:t>
            </a:r>
            <a:endParaRPr lang="cs-CZ" dirty="0"/>
          </a:p>
        </p:txBody>
      </p:sp>
      <p:pic>
        <p:nvPicPr>
          <p:cNvPr id="4098" name="Picture 2" descr="C:\Users\Admin\AppData\Local\Microsoft\Windows\Temporary Internet Files\Content.IE5\YV7DYQZH\MC9003490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6580" y="1688443"/>
            <a:ext cx="2712394" cy="3393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66321"/>
            <a:ext cx="2418400" cy="201386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44652"/>
          <a:stretch/>
        </p:blipFill>
        <p:spPr bwMode="auto">
          <a:xfrm rot="17382730">
            <a:off x="1196332" y="2088192"/>
            <a:ext cx="2177143" cy="188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861048"/>
            <a:ext cx="2592288" cy="19442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2" descr="C:\Users\reditelka\AppData\Local\Microsoft\Windows\Temporary Internet Files\Content.IE5\CR41BEJ1\MC9001233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33650">
            <a:off x="4120155" y="1800308"/>
            <a:ext cx="1900428" cy="1689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7064402" y="2154695"/>
            <a:ext cx="1656184" cy="720080"/>
          </a:xfrm>
          <a:prstGeom prst="wedgeRectCallout">
            <a:avLst>
              <a:gd name="adj1" fmla="val -29437"/>
              <a:gd name="adj2" fmla="val 4765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OLŠE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7042790" y="4149080"/>
            <a:ext cx="1656184" cy="720080"/>
          </a:xfrm>
          <a:prstGeom prst="wedgeRectCallout">
            <a:avLst>
              <a:gd name="adj1" fmla="val -47363"/>
              <a:gd name="adj2" fmla="val 2621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JAVOR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8" name="Obdélníkový popisek 7"/>
          <p:cNvSpPr/>
          <p:nvPr/>
        </p:nvSpPr>
        <p:spPr>
          <a:xfrm>
            <a:off x="7042790" y="6052342"/>
            <a:ext cx="1656184" cy="720080"/>
          </a:xfrm>
          <a:prstGeom prst="wedgeRectCallout">
            <a:avLst>
              <a:gd name="adj1" fmla="val 48002"/>
              <a:gd name="adj2" fmla="val -6766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BŘÍZA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1209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7.40056E-7 L -0.60486 -0.2308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43" y="-115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52544E-6 L -0.3158 0.3429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99" y="171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19334E-6 L -0.30555 -0.5814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78" y="-290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6" grpId="0" animBg="1"/>
      <p:bldP spid="6" grpId="1" animBg="1"/>
      <p:bldP spid="8" grpId="0" animBg="1"/>
      <p:bldP spid="8" grpId="1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něco z JÍROVCE:</a:t>
            </a:r>
            <a:endParaRPr lang="cs-CZ" dirty="0"/>
          </a:p>
        </p:txBody>
      </p:sp>
      <p:pic>
        <p:nvPicPr>
          <p:cNvPr id="3075" name="Picture 3" descr="C:\Users\Admin\AppData\Local\Microsoft\Windows\Temporary Internet Files\Content.IE5\K0O7W0UI\MC9004295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4850" y="2056294"/>
            <a:ext cx="2058440" cy="317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931" y="2056294"/>
            <a:ext cx="1627011" cy="216934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27092">
            <a:off x="3236596" y="1636124"/>
            <a:ext cx="1953331" cy="1468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ový popisek 4"/>
          <p:cNvSpPr/>
          <p:nvPr/>
        </p:nvSpPr>
        <p:spPr>
          <a:xfrm>
            <a:off x="7045978" y="3140968"/>
            <a:ext cx="1656184" cy="720080"/>
          </a:xfrm>
          <a:prstGeom prst="wedgeRectCallout">
            <a:avLst>
              <a:gd name="adj1" fmla="val -30871"/>
              <a:gd name="adj2" fmla="val 4930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LÍPA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897" y="4772558"/>
            <a:ext cx="1985797" cy="1489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ový popisek 5"/>
          <p:cNvSpPr/>
          <p:nvPr/>
        </p:nvSpPr>
        <p:spPr>
          <a:xfrm>
            <a:off x="7045978" y="4149080"/>
            <a:ext cx="1656184" cy="720080"/>
          </a:xfrm>
          <a:prstGeom prst="wedgeRectCallout">
            <a:avLst>
              <a:gd name="adj1" fmla="val -47363"/>
              <a:gd name="adj2" fmla="val 2621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JAVOR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1026" name="Picture 2" descr="C:\Users\reditelka\AppData\Local\Microsoft\Windows\Temporary Internet Files\Content.IE5\AQEATVKB\MC9002156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880416"/>
            <a:ext cx="1768444" cy="2553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ový popisek 2"/>
          <p:cNvSpPr/>
          <p:nvPr/>
        </p:nvSpPr>
        <p:spPr>
          <a:xfrm>
            <a:off x="7096965" y="1150375"/>
            <a:ext cx="1656184" cy="720080"/>
          </a:xfrm>
          <a:prstGeom prst="wedgeRectCallout">
            <a:avLst>
              <a:gd name="adj1" fmla="val -31587"/>
              <a:gd name="adj2" fmla="val 5095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DUB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14" name="Picture 6" descr="Soubor:Alnus glutinosa catkins bialowieza beentree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32856"/>
            <a:ext cx="1872208" cy="258235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ový popisek 6"/>
          <p:cNvSpPr/>
          <p:nvPr/>
        </p:nvSpPr>
        <p:spPr>
          <a:xfrm>
            <a:off x="7020272" y="5157192"/>
            <a:ext cx="1681890" cy="720080"/>
          </a:xfrm>
          <a:prstGeom prst="wedgeRectCallout">
            <a:avLst>
              <a:gd name="adj1" fmla="val 50153"/>
              <a:gd name="adj2" fmla="val -15012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OLŠE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334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45663E-6 L -0.44774 -0.1258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396" y="-6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1913E-6 L -0.65243 0.1889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22" y="94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87925E-6 L -0.39028 0.5315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14" y="26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7.40227E-8 L -0.20225 -0.27273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22" y="-13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3" grpId="0" animBg="1"/>
      <p:bldP spid="3" grpId="1" animBg="1"/>
      <p:bldP spid="7" grpId="0" animBg="1"/>
      <p:bldP spid="7" grpId="1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                        Doplň křížovku: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7491615"/>
              </p:ext>
            </p:extLst>
          </p:nvPr>
        </p:nvGraphicFramePr>
        <p:xfrm>
          <a:off x="1691680" y="1484784"/>
          <a:ext cx="6408721" cy="3744419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582611"/>
                <a:gridCol w="582611"/>
                <a:gridCol w="582611"/>
                <a:gridCol w="582611"/>
                <a:gridCol w="582611"/>
                <a:gridCol w="582611"/>
                <a:gridCol w="582611"/>
                <a:gridCol w="582611"/>
                <a:gridCol w="582611"/>
                <a:gridCol w="582611"/>
                <a:gridCol w="582611"/>
              </a:tblGrid>
              <a:tr h="534917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Š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Š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Š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Š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0296" y="548680"/>
            <a:ext cx="1098992" cy="1620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699792" y="1484784"/>
            <a:ext cx="1296144" cy="21602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954981"/>
            <a:ext cx="1606674" cy="2515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H="1" flipV="1">
            <a:off x="5724128" y="2276872"/>
            <a:ext cx="2232248" cy="93610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57668"/>
            <a:ext cx="1250043" cy="12542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>
            <a:off x="1115616" y="1802261"/>
            <a:ext cx="1296144" cy="1050675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4476" y="2244959"/>
            <a:ext cx="2140024" cy="160501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7" name="Přímá spojnice se šipkou 16"/>
          <p:cNvCxnSpPr/>
          <p:nvPr/>
        </p:nvCxnSpPr>
        <p:spPr>
          <a:xfrm>
            <a:off x="755576" y="2909223"/>
            <a:ext cx="1656184" cy="375761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260" y="3849977"/>
            <a:ext cx="2088232" cy="173892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20" name="Přímá spojnice se šipkou 19"/>
          <p:cNvCxnSpPr/>
          <p:nvPr/>
        </p:nvCxnSpPr>
        <p:spPr>
          <a:xfrm flipH="1" flipV="1">
            <a:off x="5652120" y="3933056"/>
            <a:ext cx="1872208" cy="93610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53" y="4775084"/>
            <a:ext cx="1535408" cy="1627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5" name="Přímá spojnice se šipkou 24"/>
          <p:cNvCxnSpPr/>
          <p:nvPr/>
        </p:nvCxnSpPr>
        <p:spPr>
          <a:xfrm flipV="1">
            <a:off x="753845" y="4401108"/>
            <a:ext cx="1585907" cy="1187797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3059832" y="5157192"/>
            <a:ext cx="648072" cy="930769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3" descr="C:\Users\Admin\AppData\Local\Microsoft\Windows\Temporary Internet Files\Content.IE5\S7687CZ2\MC9001933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386697"/>
            <a:ext cx="1584176" cy="140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>
            <a:hlinkClick r:id="rId9" action="ppaction://hlinksldjump"/>
          </p:cNvPr>
          <p:cNvSpPr/>
          <p:nvPr/>
        </p:nvSpPr>
        <p:spPr>
          <a:xfrm>
            <a:off x="4644008" y="5386697"/>
            <a:ext cx="2448272" cy="105596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 ÚKOL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2450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76672"/>
            <a:ext cx="871296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Přispěvatelé Wikipedie,</a:t>
            </a:r>
            <a:r>
              <a:rPr lang="cs-CZ" i="1" dirty="0"/>
              <a:t> Dub</a:t>
            </a:r>
            <a:r>
              <a:rPr lang="cs-CZ" dirty="0"/>
              <a:t> [online], Wikipedie: Otevřená encyklopedie, c2012, Datum poslední revize 29. 09. 2012, 10:46 UTC, [citováno 4. 11. 2012]&lt;</a:t>
            </a:r>
            <a:r>
              <a:rPr lang="cs-CZ" dirty="0">
                <a:hlinkClick r:id="rId2"/>
              </a:rPr>
              <a:t>http://cs.wikipedia.org/w/</a:t>
            </a:r>
            <a:r>
              <a:rPr lang="cs-CZ" dirty="0" err="1">
                <a:hlinkClick r:id="rId2"/>
              </a:rPr>
              <a:t>index.php?title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Dub&amp;oldid</a:t>
            </a:r>
            <a:r>
              <a:rPr lang="cs-CZ" dirty="0">
                <a:hlinkClick r:id="rId2"/>
              </a:rPr>
              <a:t>=9077651</a:t>
            </a:r>
            <a:r>
              <a:rPr lang="cs-CZ" dirty="0"/>
              <a:t>&gt;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Přispěvatelé Wikipedie,</a:t>
            </a:r>
            <a:r>
              <a:rPr lang="cs-CZ" i="1" dirty="0"/>
              <a:t> Buk lesní</a:t>
            </a:r>
            <a:r>
              <a:rPr lang="cs-CZ" dirty="0"/>
              <a:t> [online], Wikipedie: Otevřená encyklopedie, c2012, Datum poslední revize 6. 10. 2012, 15:11 UTC, [citováno 4. 11. 2012]&lt;</a:t>
            </a:r>
            <a:r>
              <a:rPr lang="cs-CZ" dirty="0">
                <a:hlinkClick r:id="rId3"/>
              </a:rPr>
              <a:t>http://cs.wikipedia.org/w/</a:t>
            </a:r>
            <a:r>
              <a:rPr lang="cs-CZ" dirty="0" err="1">
                <a:hlinkClick r:id="rId3"/>
              </a:rPr>
              <a:t>index.php?title</a:t>
            </a:r>
            <a:r>
              <a:rPr lang="cs-CZ" dirty="0">
                <a:hlinkClick r:id="rId3"/>
              </a:rPr>
              <a:t>=Buk_lesn%C3%AD&amp;oldid=9104707</a:t>
            </a:r>
            <a:r>
              <a:rPr lang="cs-CZ" dirty="0"/>
              <a:t>&gt; </a:t>
            </a:r>
          </a:p>
          <a:p>
            <a:endParaRPr lang="cs-CZ" dirty="0" smtClean="0"/>
          </a:p>
          <a:p>
            <a:r>
              <a:rPr lang="cs-CZ" dirty="0"/>
              <a:t>Přispěvatelé Wikipedie,</a:t>
            </a:r>
            <a:r>
              <a:rPr lang="cs-CZ" i="1" dirty="0"/>
              <a:t> Buk (rod)</a:t>
            </a:r>
            <a:r>
              <a:rPr lang="cs-CZ" dirty="0"/>
              <a:t> [online], Wikipedie: Otevřená encyklopedie, c2012, Datum poslední revize 27. 09. 2012, 13:10 UTC, [citováno 4. 11. 2012]&lt;</a:t>
            </a:r>
            <a:r>
              <a:rPr lang="cs-CZ" dirty="0">
                <a:hlinkClick r:id="rId4"/>
              </a:rPr>
              <a:t>http://cs.wikipedia.org/w/</a:t>
            </a:r>
            <a:r>
              <a:rPr lang="cs-CZ" dirty="0" err="1">
                <a:hlinkClick r:id="rId4"/>
              </a:rPr>
              <a:t>index.php?title</a:t>
            </a:r>
            <a:r>
              <a:rPr lang="cs-CZ" dirty="0">
                <a:hlinkClick r:id="rId4"/>
              </a:rPr>
              <a:t>=Buk_(rod)&amp;</a:t>
            </a:r>
            <a:r>
              <a:rPr lang="cs-CZ" dirty="0" err="1">
                <a:hlinkClick r:id="rId4"/>
              </a:rPr>
              <a:t>oldid</a:t>
            </a:r>
            <a:r>
              <a:rPr lang="cs-CZ" dirty="0">
                <a:hlinkClick r:id="rId4"/>
              </a:rPr>
              <a:t>=9071555</a:t>
            </a:r>
            <a:r>
              <a:rPr lang="cs-CZ" dirty="0"/>
              <a:t>&gt;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Přispěvatelé </a:t>
            </a:r>
            <a:r>
              <a:rPr lang="cs-CZ" dirty="0"/>
              <a:t>Wikipedie,</a:t>
            </a:r>
            <a:r>
              <a:rPr lang="cs-CZ" i="1" dirty="0"/>
              <a:t> Olše lepkavá</a:t>
            </a:r>
            <a:r>
              <a:rPr lang="cs-CZ" dirty="0"/>
              <a:t> [online], Wikipedie: Otevřená encyklopedie, c2012, Datum poslední revize 25. 09. 2012, 08:21 UTC, [citováno 4. 11. 2012]&lt;</a:t>
            </a:r>
            <a:r>
              <a:rPr lang="cs-CZ" dirty="0">
                <a:hlinkClick r:id="rId5"/>
              </a:rPr>
              <a:t>http://cs.wikipedia.org/w/</a:t>
            </a:r>
            <a:r>
              <a:rPr lang="cs-CZ" dirty="0" err="1">
                <a:hlinkClick r:id="rId5"/>
              </a:rPr>
              <a:t>index.php?title</a:t>
            </a:r>
            <a:r>
              <a:rPr lang="cs-CZ" dirty="0">
                <a:hlinkClick r:id="rId5"/>
              </a:rPr>
              <a:t>=Ol%C5%A1e_lepkav%C3%A1&amp;oldid=9063160</a:t>
            </a:r>
            <a:r>
              <a:rPr lang="cs-CZ" dirty="0"/>
              <a:t>&gt; 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/>
              <a:t>Přispěvatelé Wikipedie,</a:t>
            </a:r>
            <a:r>
              <a:rPr lang="cs-CZ" i="1" dirty="0"/>
              <a:t> Bříza bělokorá</a:t>
            </a:r>
            <a:r>
              <a:rPr lang="cs-CZ" dirty="0"/>
              <a:t> [online], Wikipedie: Otevřená encyklopedie, c2012, Datum poslední revize 26. 02. 2012, 05:26 UTC, [citováno 4. 11. 2012]&lt;</a:t>
            </a:r>
            <a:r>
              <a:rPr lang="cs-CZ" dirty="0">
                <a:hlinkClick r:id="rId6"/>
              </a:rPr>
              <a:t>http://cs.wikipedia.org/w/</a:t>
            </a:r>
            <a:r>
              <a:rPr lang="cs-CZ" dirty="0" err="1">
                <a:hlinkClick r:id="rId6"/>
              </a:rPr>
              <a:t>index.php?title</a:t>
            </a:r>
            <a:r>
              <a:rPr lang="cs-CZ" dirty="0">
                <a:hlinkClick r:id="rId6"/>
              </a:rPr>
              <a:t>=B%C5%99%C3%ADza_b%C4%9Blokor%C3%A1&amp;oldid=8191293</a:t>
            </a:r>
            <a:r>
              <a:rPr lang="cs-CZ" dirty="0"/>
              <a:t>&gt;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2731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88640"/>
            <a:ext cx="8784976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Přispěvatelé Wikipedie,</a:t>
            </a:r>
            <a:r>
              <a:rPr lang="cs-CZ" i="1" dirty="0"/>
              <a:t> Javor jasanolistý</a:t>
            </a:r>
            <a:r>
              <a:rPr lang="cs-CZ" dirty="0"/>
              <a:t> [online], Wikipedie: Otevřená encyklopedie, c2012, Datum poslední revize 14. 10. 2012, 16:45 UTC, [citováno 4. 11. </a:t>
            </a:r>
            <a:r>
              <a:rPr lang="cs-CZ" dirty="0" smtClean="0"/>
              <a:t>2012]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cs.wikipedia.org/w/index.php?title=Javor_jasanolist%C3%BD&amp;oldid=9155096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Přispěvatelé Wikipedie,</a:t>
            </a:r>
            <a:r>
              <a:rPr lang="cs-CZ" i="1" dirty="0"/>
              <a:t> Javor stříbrný</a:t>
            </a:r>
            <a:r>
              <a:rPr lang="cs-CZ" dirty="0"/>
              <a:t> [online], Wikipedie: Otevřená encyklopedie, c2012, Datum poslední revize 6. 10. 2012, 15:10 UTC, [citováno 4. 11. 2012]&lt;</a:t>
            </a:r>
            <a:r>
              <a:rPr lang="cs-CZ" dirty="0">
                <a:hlinkClick r:id="rId3"/>
              </a:rPr>
              <a:t>http://cs.wikipedia.org/w/</a:t>
            </a:r>
            <a:r>
              <a:rPr lang="cs-CZ" dirty="0" err="1">
                <a:hlinkClick r:id="rId3"/>
              </a:rPr>
              <a:t>index.php?title</a:t>
            </a:r>
            <a:r>
              <a:rPr lang="cs-CZ" dirty="0">
                <a:hlinkClick r:id="rId3"/>
              </a:rPr>
              <a:t>=Javor_st%C5%99%C3%ADbrn%C3%BD&amp;oldid=9104705</a:t>
            </a:r>
            <a:r>
              <a:rPr lang="cs-CZ" dirty="0"/>
              <a:t>&gt;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Přispěvatelé Wikipedie,</a:t>
            </a:r>
            <a:r>
              <a:rPr lang="cs-CZ" i="1" dirty="0"/>
              <a:t> Javor klen</a:t>
            </a:r>
            <a:r>
              <a:rPr lang="cs-CZ" dirty="0"/>
              <a:t> [online], Wikipedie: Otevřená encyklopedie, c2012, Datum poslední revize 28. 09. 2012, 12:51 UTC, [citováno 4. 11. 2012]&lt;</a:t>
            </a:r>
            <a:r>
              <a:rPr lang="cs-CZ" dirty="0">
                <a:hlinkClick r:id="rId4"/>
              </a:rPr>
              <a:t>http://cs.wikipedia.org/w/</a:t>
            </a:r>
            <a:r>
              <a:rPr lang="cs-CZ" dirty="0" err="1">
                <a:hlinkClick r:id="rId4"/>
              </a:rPr>
              <a:t>index.php?title</a:t>
            </a:r>
            <a:r>
              <a:rPr lang="cs-CZ" dirty="0">
                <a:hlinkClick r:id="rId4"/>
              </a:rPr>
              <a:t>=</a:t>
            </a:r>
            <a:r>
              <a:rPr lang="cs-CZ" dirty="0" err="1">
                <a:hlinkClick r:id="rId4"/>
              </a:rPr>
              <a:t>Javor_klen&amp;oldid</a:t>
            </a:r>
            <a:r>
              <a:rPr lang="cs-CZ" dirty="0">
                <a:hlinkClick r:id="rId4"/>
              </a:rPr>
              <a:t>=9074630</a:t>
            </a:r>
            <a:r>
              <a:rPr lang="cs-CZ" dirty="0"/>
              <a:t>&gt;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Přispěvatelé Wikipedie,</a:t>
            </a:r>
            <a:r>
              <a:rPr lang="cs-CZ" i="1" dirty="0"/>
              <a:t> Jírovec maďal</a:t>
            </a:r>
            <a:r>
              <a:rPr lang="cs-CZ" dirty="0"/>
              <a:t> [online], Wikipedie: Otevřená encyklopedie, c2012, Datum poslední revize 9. 05. 2012, 18:46 UTC, [citováno 4. 11. 2012]&lt;</a:t>
            </a:r>
            <a:r>
              <a:rPr lang="cs-CZ" dirty="0">
                <a:hlinkClick r:id="rId5"/>
              </a:rPr>
              <a:t>http://cs.wikipedia.org/w/</a:t>
            </a:r>
            <a:r>
              <a:rPr lang="cs-CZ" dirty="0" err="1">
                <a:hlinkClick r:id="rId5"/>
              </a:rPr>
              <a:t>index.php?title</a:t>
            </a:r>
            <a:r>
              <a:rPr lang="cs-CZ" dirty="0">
                <a:hlinkClick r:id="rId5"/>
              </a:rPr>
              <a:t>=J%C3%ADrovec_ma%C4%8Fal&amp;oldid=8510729</a:t>
            </a:r>
            <a:r>
              <a:rPr lang="cs-CZ" dirty="0"/>
              <a:t>&gt;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Přispěvatelé Wikipedie,</a:t>
            </a:r>
            <a:r>
              <a:rPr lang="cs-CZ" i="1" dirty="0"/>
              <a:t> Lípa malolistá</a:t>
            </a:r>
            <a:r>
              <a:rPr lang="cs-CZ" dirty="0"/>
              <a:t> [online], Wikipedie: Otevřená encyklopedie, c2012, Datum poslední revize 21. 10. 2012, 16:31 UTC, [citováno 4. 11. 2012]&lt;</a:t>
            </a:r>
            <a:r>
              <a:rPr lang="cs-CZ" dirty="0">
                <a:hlinkClick r:id="rId6"/>
              </a:rPr>
              <a:t>http://cs.wikipedia.org/w/</a:t>
            </a:r>
            <a:r>
              <a:rPr lang="cs-CZ" dirty="0" err="1">
                <a:hlinkClick r:id="rId6"/>
              </a:rPr>
              <a:t>index.php?title</a:t>
            </a:r>
            <a:r>
              <a:rPr lang="cs-CZ" dirty="0">
                <a:hlinkClick r:id="rId6"/>
              </a:rPr>
              <a:t>=L%C3%ADpa_malolist%C3%A1&amp;oldid=9188387</a:t>
            </a:r>
            <a:r>
              <a:rPr lang="cs-CZ" dirty="0"/>
              <a:t>&gt;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6061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Ilustrované obrázky použité v prezentaci jsou dostupné pod licencí Microsoft Office 2010 na </a:t>
            </a:r>
            <a:r>
              <a:rPr lang="cs-CZ" dirty="0" smtClean="0"/>
              <a:t>Office.com.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514</TotalTime>
  <Words>969</Words>
  <Application>Microsoft Office PowerPoint</Application>
  <PresentationFormat>Předvádění na obrazovce (4:3)</PresentationFormat>
  <Paragraphs>197</Paragraphs>
  <Slides>31</Slides>
  <Notes>11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systému Office</vt:lpstr>
      <vt:lpstr>Prezentace aplikace PowerPoint</vt:lpstr>
      <vt:lpstr>Prezentace aplikace PowerPoint</vt:lpstr>
      <vt:lpstr>Listnaté stromy</vt:lpstr>
      <vt:lpstr>                            Dub </vt:lpstr>
      <vt:lpstr>                   Buk </vt:lpstr>
      <vt:lpstr>Olše </vt:lpstr>
      <vt:lpstr>                             Bříza</vt:lpstr>
      <vt:lpstr>Javor</vt:lpstr>
      <vt:lpstr>                Jírovec </vt:lpstr>
      <vt:lpstr>Lípa </vt:lpstr>
      <vt:lpstr>Co si pamatuješ?</vt:lpstr>
      <vt:lpstr>                        Doplň křížovku:</vt:lpstr>
      <vt:lpstr>NAJDI K OBRÁZKU NÁZEV:</vt:lpstr>
      <vt:lpstr>NAJDI K OBRÁZKU NÁZEV:</vt:lpstr>
      <vt:lpstr>NAJDI K OBRÁZKU NÁZEV:</vt:lpstr>
      <vt:lpstr>NAJDI K OBRÁZKU NÁZEV:</vt:lpstr>
      <vt:lpstr>CO DO SKUPINY NEPATŘÍ?</vt:lpstr>
      <vt:lpstr>CO DO SKUPINY NEPATŘÍ?</vt:lpstr>
      <vt:lpstr>CO DO SKUPINY NEPATŘÍ?</vt:lpstr>
      <vt:lpstr>CO DO SKUPINY NEPATŘÍ?</vt:lpstr>
      <vt:lpstr>Hledej něco z OLŠE:</vt:lpstr>
      <vt:lpstr>Hledej něco z DUBU:</vt:lpstr>
      <vt:lpstr>Hledej něco z LÍPY:</vt:lpstr>
      <vt:lpstr>Hledej něco z JAVORU:</vt:lpstr>
      <vt:lpstr>Hledej něco z BŘÍZY:</vt:lpstr>
      <vt:lpstr>Hledej něco z BUKU:</vt:lpstr>
      <vt:lpstr>Hledej něco z JÍROVCE:</vt:lpstr>
      <vt:lpstr>                        Doplň křížovku: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Stonky a listy</dc:title>
  <dc:creator>Admin</dc:creator>
  <cp:lastModifiedBy>reditelka</cp:lastModifiedBy>
  <cp:revision>47</cp:revision>
  <dcterms:created xsi:type="dcterms:W3CDTF">2012-01-26T20:19:58Z</dcterms:created>
  <dcterms:modified xsi:type="dcterms:W3CDTF">2012-11-08T09:00:36Z</dcterms:modified>
</cp:coreProperties>
</file>