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7" r:id="rId2"/>
    <p:sldId id="256" r:id="rId3"/>
    <p:sldId id="258" r:id="rId4"/>
    <p:sldId id="263" r:id="rId5"/>
    <p:sldId id="259" r:id="rId6"/>
    <p:sldId id="261" r:id="rId7"/>
    <p:sldId id="265" r:id="rId8"/>
    <p:sldId id="267" r:id="rId9"/>
    <p:sldId id="266" r:id="rId10"/>
    <p:sldId id="269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6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Studená, okres Jindřichův Hradec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VY_32_INOVACE_8A03Z6-8_Rusko - lidé a hospodářství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Rusko - lidé a hospodářství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Libor Hrbek</a:t>
          </a:r>
          <a:endParaRPr lang="cs-CZ" dirty="0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 custLinFactNeighborX="0" custLinFactNeighborY="246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9C47BB3-96B7-4577-84F2-5A99EC9FC991}" type="presOf" srcId="{C73C7642-F245-4585-8F88-243F9FAEF6CA}" destId="{9A9B6F4F-B6FF-4F2D-B640-A8473E589523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D55F0C70-7A49-4537-A7E9-24E4F5ED03CC}" type="presOf" srcId="{39F8B381-5807-488E-AC22-73DD4140ED4A}" destId="{71045F8C-00FA-488E-A7BD-E2E6753D979D}" srcOrd="0" destOrd="0" presId="urn:microsoft.com/office/officeart/2005/8/layout/target3"/>
    <dgm:cxn modelId="{A3BBAA06-945E-49BE-A146-E787B4458907}" type="presOf" srcId="{445C7998-7549-48B0-BD68-D4F0167F02E5}" destId="{4D19AB04-24FA-40C2-B203-52AE3D15E171}" srcOrd="1" destOrd="0" presId="urn:microsoft.com/office/officeart/2005/8/layout/target3"/>
    <dgm:cxn modelId="{67E0136F-48C2-4DF0-A88F-8FC46A6126CF}" type="presOf" srcId="{EBC41103-E2E5-4D48-9B4B-425520D3D098}" destId="{3BA01B75-849B-4716-8BCD-084A86FF328F}" srcOrd="0" destOrd="0" presId="urn:microsoft.com/office/officeart/2005/8/layout/target3"/>
    <dgm:cxn modelId="{6AFFD893-4912-437B-9772-41F84CD0D131}" type="presOf" srcId="{FBBFC3EA-9D9D-4F3A-BEA6-9C2C0E46BF20}" destId="{643EA938-EDE0-4533-ACCC-D2BD6F3A527C}" srcOrd="0" destOrd="0" presId="urn:microsoft.com/office/officeart/2005/8/layout/target3"/>
    <dgm:cxn modelId="{AC3A5075-82D1-4496-8AD2-6D9772B8F288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80144241-8FF6-4AB5-A284-4D5958FD9435}" type="presOf" srcId="{FBBFC3EA-9D9D-4F3A-BEA6-9C2C0E46BF20}" destId="{832BF48F-0145-4429-9E02-8FCA946CCE9E}" srcOrd="1" destOrd="0" presId="urn:microsoft.com/office/officeart/2005/8/layout/target3"/>
    <dgm:cxn modelId="{F02429A3-D163-410E-820F-F5623910EEE5}" type="presOf" srcId="{445C7998-7549-48B0-BD68-D4F0167F02E5}" destId="{BC35EE03-4121-4EF9-923D-7CB6D30D358D}" srcOrd="0" destOrd="0" presId="urn:microsoft.com/office/officeart/2005/8/layout/target3"/>
    <dgm:cxn modelId="{18188D95-1EC2-491D-9BF3-BF48A499679A}" type="presOf" srcId="{019433A1-1324-4DE1-9E6F-32B851095F74}" destId="{A3817367-F2BC-482F-8832-FA00B51DCCF3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8B12E41F-770B-4C58-8AA9-CCAD409EF57A}" type="presOf" srcId="{EBC41103-E2E5-4D48-9B4B-425520D3D098}" destId="{A27B6496-BF1B-4384-9217-9659064D5D6A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10E744F2-B902-44D6-A470-4F00A968BF2E}" type="presOf" srcId="{C73C7642-F245-4585-8F88-243F9FAEF6CA}" destId="{59F530CB-4999-43B3-A00D-6AB53886BD77}" srcOrd="1" destOrd="0" presId="urn:microsoft.com/office/officeart/2005/8/layout/target3"/>
    <dgm:cxn modelId="{11720CA3-AE44-49FF-810E-1A7D8859ACBD}" type="presParOf" srcId="{71045F8C-00FA-488E-A7BD-E2E6753D979D}" destId="{3577EC6B-C980-4F34-8C69-4365E7B8FC8C}" srcOrd="0" destOrd="0" presId="urn:microsoft.com/office/officeart/2005/8/layout/target3"/>
    <dgm:cxn modelId="{007729B8-F194-488D-8A55-064878940131}" type="presParOf" srcId="{71045F8C-00FA-488E-A7BD-E2E6753D979D}" destId="{6940EB87-DC1D-4BC3-9408-9AC2E1FFC039}" srcOrd="1" destOrd="0" presId="urn:microsoft.com/office/officeart/2005/8/layout/target3"/>
    <dgm:cxn modelId="{EEE46774-AA6F-4D81-95D9-F09340214536}" type="presParOf" srcId="{71045F8C-00FA-488E-A7BD-E2E6753D979D}" destId="{BC35EE03-4121-4EF9-923D-7CB6D30D358D}" srcOrd="2" destOrd="0" presId="urn:microsoft.com/office/officeart/2005/8/layout/target3"/>
    <dgm:cxn modelId="{2817566B-6E64-4BE0-A33D-FE7C77776658}" type="presParOf" srcId="{71045F8C-00FA-488E-A7BD-E2E6753D979D}" destId="{C95EEA27-3CBF-4645-A92D-9D8AF5C1CBFC}" srcOrd="3" destOrd="0" presId="urn:microsoft.com/office/officeart/2005/8/layout/target3"/>
    <dgm:cxn modelId="{46CE4FDB-9811-4482-B517-B19DE4A3A2DB}" type="presParOf" srcId="{71045F8C-00FA-488E-A7BD-E2E6753D979D}" destId="{851BB866-B6AE-4566-893F-4C635BA974FC}" srcOrd="4" destOrd="0" presId="urn:microsoft.com/office/officeart/2005/8/layout/target3"/>
    <dgm:cxn modelId="{32834CD8-4F58-40CA-A745-71096A1933FB}" type="presParOf" srcId="{71045F8C-00FA-488E-A7BD-E2E6753D979D}" destId="{643EA938-EDE0-4533-ACCC-D2BD6F3A527C}" srcOrd="5" destOrd="0" presId="urn:microsoft.com/office/officeart/2005/8/layout/target3"/>
    <dgm:cxn modelId="{7983610B-B3A3-4A08-86A6-104D462E8020}" type="presParOf" srcId="{71045F8C-00FA-488E-A7BD-E2E6753D979D}" destId="{92F31B18-D66D-4CC7-89B9-378928DE877D}" srcOrd="6" destOrd="0" presId="urn:microsoft.com/office/officeart/2005/8/layout/target3"/>
    <dgm:cxn modelId="{BF60509A-1635-4D41-9ADB-1CFDC9C8DE7C}" type="presParOf" srcId="{71045F8C-00FA-488E-A7BD-E2E6753D979D}" destId="{902074E1-B931-4618-97F1-FADBE82E9C3C}" srcOrd="7" destOrd="0" presId="urn:microsoft.com/office/officeart/2005/8/layout/target3"/>
    <dgm:cxn modelId="{1EFE6A19-A441-45AB-A416-D6DFD02C0F67}" type="presParOf" srcId="{71045F8C-00FA-488E-A7BD-E2E6753D979D}" destId="{A3817367-F2BC-482F-8832-FA00B51DCCF3}" srcOrd="8" destOrd="0" presId="urn:microsoft.com/office/officeart/2005/8/layout/target3"/>
    <dgm:cxn modelId="{0F13BFDC-3BC0-4164-B46B-D76E8663A308}" type="presParOf" srcId="{71045F8C-00FA-488E-A7BD-E2E6753D979D}" destId="{2DD79E57-A63E-47D4-A1AB-6DF333476AD4}" srcOrd="9" destOrd="0" presId="urn:microsoft.com/office/officeart/2005/8/layout/target3"/>
    <dgm:cxn modelId="{4761B3FE-C803-4BF9-A732-C9589CFCD98D}" type="presParOf" srcId="{71045F8C-00FA-488E-A7BD-E2E6753D979D}" destId="{648967D3-ED80-4214-8D87-4E7012561E4A}" srcOrd="10" destOrd="0" presId="urn:microsoft.com/office/officeart/2005/8/layout/target3"/>
    <dgm:cxn modelId="{195F7DE9-4BEF-4928-AA6E-690CFB76EBF0}" type="presParOf" srcId="{71045F8C-00FA-488E-A7BD-E2E6753D979D}" destId="{9A9B6F4F-B6FF-4F2D-B640-A8473E589523}" srcOrd="11" destOrd="0" presId="urn:microsoft.com/office/officeart/2005/8/layout/target3"/>
    <dgm:cxn modelId="{EF587AD6-D78D-4E66-9E7D-5CDFE0109050}" type="presParOf" srcId="{71045F8C-00FA-488E-A7BD-E2E6753D979D}" destId="{13BD0FAF-9F2C-4708-9E63-A8E8E5252943}" srcOrd="12" destOrd="0" presId="urn:microsoft.com/office/officeart/2005/8/layout/target3"/>
    <dgm:cxn modelId="{1D60D046-D382-431B-B417-F150132443E6}" type="presParOf" srcId="{71045F8C-00FA-488E-A7BD-E2E6753D979D}" destId="{6821E7C9-5E4B-45FA-8F82-01E6F26FAA25}" srcOrd="13" destOrd="0" presId="urn:microsoft.com/office/officeart/2005/8/layout/target3"/>
    <dgm:cxn modelId="{FCFF6D75-6BAC-4A2A-93D4-8A4E4DE3B7BC}" type="presParOf" srcId="{71045F8C-00FA-488E-A7BD-E2E6753D979D}" destId="{3BA01B75-849B-4716-8BCD-084A86FF328F}" srcOrd="14" destOrd="0" presId="urn:microsoft.com/office/officeart/2005/8/layout/target3"/>
    <dgm:cxn modelId="{9F3FA903-2563-4C97-A3F0-6B2FB0E035EF}" type="presParOf" srcId="{71045F8C-00FA-488E-A7BD-E2E6753D979D}" destId="{4D19AB04-24FA-40C2-B203-52AE3D15E171}" srcOrd="15" destOrd="0" presId="urn:microsoft.com/office/officeart/2005/8/layout/target3"/>
    <dgm:cxn modelId="{8248DA3B-50BE-4073-A240-5644C040B125}" type="presParOf" srcId="{71045F8C-00FA-488E-A7BD-E2E6753D979D}" destId="{832BF48F-0145-4429-9E02-8FCA946CCE9E}" srcOrd="16" destOrd="0" presId="urn:microsoft.com/office/officeart/2005/8/layout/target3"/>
    <dgm:cxn modelId="{6F1743A5-A928-4110-97C2-4BF4787E6080}" type="presParOf" srcId="{71045F8C-00FA-488E-A7BD-E2E6753D979D}" destId="{E7297F21-D4FD-4A41-AE58-814D01A6B5E7}" srcOrd="17" destOrd="0" presId="urn:microsoft.com/office/officeart/2005/8/layout/target3"/>
    <dgm:cxn modelId="{78F0F219-9DFB-4A95-8E4B-F9DAFBD37BDE}" type="presParOf" srcId="{71045F8C-00FA-488E-A7BD-E2E6753D979D}" destId="{59F530CB-4999-43B3-A00D-6AB53886BD77}" srcOrd="18" destOrd="0" presId="urn:microsoft.com/office/officeart/2005/8/layout/target3"/>
    <dgm:cxn modelId="{9850C3DE-651E-4719-8B04-702ABADFF4CF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kern="1200" dirty="0" smtClean="0"/>
            <a:t>: Základní škola a Mateřská škola Studená, okres Jindřichův Hradec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Mgr. Libor Hrbek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6136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VY_32_INOVACE_8A03Z6-8_Rusko - lidé a hospodářství</a:t>
          </a:r>
          <a:endParaRPr lang="cs-CZ" sz="1800" kern="1200" dirty="0"/>
        </a:p>
      </dsp:txBody>
      <dsp:txXfrm>
        <a:off x="2016223" y="1296136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Rusko - lidé a hospodářství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12A3EE5-DDF2-44F1-89C5-9B628137D63C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F6A5BE8-FB08-439B-BC46-A7E16567185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47098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r>
              <a:rPr lang="cs-CZ" baseline="0" dirty="0" smtClean="0"/>
              <a:t> : 1) </a:t>
            </a:r>
            <a:r>
              <a:rPr lang="cs-CZ" dirty="0" smtClean="0"/>
              <a:t>80 % ze 140 000 000 = 112 000 000 obyvatel  2) o 1 hodinu více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6A5BE8-FB08-439B-BC46-A7E165671855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78527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3E2ABA-A473-4EC1-BE4B-5E7B950F770F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FDEF1-CD24-4ABA-BDA3-A0BBDC2CF6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58784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3E2ABA-A473-4EC1-BE4B-5E7B950F770F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FDEF1-CD24-4ABA-BDA3-A0BBDC2CF6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94431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3E2ABA-A473-4EC1-BE4B-5E7B950F770F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FDEF1-CD24-4ABA-BDA3-A0BBDC2CF6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60725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3E2ABA-A473-4EC1-BE4B-5E7B950F770F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FDEF1-CD24-4ABA-BDA3-A0BBDC2CF6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91688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3E2ABA-A473-4EC1-BE4B-5E7B950F770F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FDEF1-CD24-4ABA-BDA3-A0BBDC2CF6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69691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3E2ABA-A473-4EC1-BE4B-5E7B950F770F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FDEF1-CD24-4ABA-BDA3-A0BBDC2CF6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04886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3E2ABA-A473-4EC1-BE4B-5E7B950F770F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FDEF1-CD24-4ABA-BDA3-A0BBDC2CF6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30905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3E2ABA-A473-4EC1-BE4B-5E7B950F770F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FDEF1-CD24-4ABA-BDA3-A0BBDC2CF6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43696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3E2ABA-A473-4EC1-BE4B-5E7B950F770F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FDEF1-CD24-4ABA-BDA3-A0BBDC2CF6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39295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3E2ABA-A473-4EC1-BE4B-5E7B950F770F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FDEF1-CD24-4ABA-BDA3-A0BBDC2CF6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76064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3E2ABA-A473-4EC1-BE4B-5E7B950F770F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FDEF1-CD24-4ABA-BDA3-A0BBDC2CF6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56164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3E2ABA-A473-4EC1-BE4B-5E7B950F770F}" type="datetimeFigureOut">
              <a:rPr lang="cs-CZ" smtClean="0"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3FDEF1-CD24-4ABA-BDA3-A0BBDC2CF6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90779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743484442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224258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404664"/>
            <a:ext cx="7776864" cy="936104"/>
          </a:xfrm>
        </p:spPr>
        <p:txBody>
          <a:bodyPr>
            <a:normAutofit fontScale="90000"/>
          </a:bodyPr>
          <a:lstStyle/>
          <a:p>
            <a:r>
              <a:rPr lang="cs-CZ" dirty="0"/>
              <a:t/>
            </a:r>
            <a:br>
              <a:rPr lang="cs-CZ" dirty="0"/>
            </a:br>
            <a:r>
              <a:rPr lang="cs-CZ" dirty="0"/>
              <a:t>Anotace 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484784"/>
            <a:ext cx="7056784" cy="5040560"/>
          </a:xfrm>
        </p:spPr>
        <p:txBody>
          <a:bodyPr>
            <a:normAutofit/>
          </a:bodyPr>
          <a:lstStyle/>
          <a:p>
            <a:pPr marL="457200" indent="-457200" algn="l">
              <a:buFont typeface="Wingdings" pitchFamily="2" charset="2"/>
              <a:buChar char="q"/>
            </a:pPr>
            <a:r>
              <a:rPr lang="cs-CZ" dirty="0" smtClean="0"/>
              <a:t>Určeno pro věk 10 – 14 let.</a:t>
            </a:r>
          </a:p>
          <a:p>
            <a:pPr marL="457200" indent="-457200" algn="l">
              <a:buFont typeface="Wingdings" pitchFamily="2" charset="2"/>
              <a:buChar char="q"/>
            </a:pPr>
            <a:r>
              <a:rPr lang="cs-CZ" dirty="0" smtClean="0"/>
              <a:t>Interaktivní materiál pro prezentaci, procvičování, opakování a test.</a:t>
            </a:r>
          </a:p>
          <a:p>
            <a:pPr marL="457200" indent="-457200" algn="l">
              <a:buFont typeface="Wingdings" pitchFamily="2" charset="2"/>
              <a:buChar char="q"/>
            </a:pPr>
            <a:r>
              <a:rPr lang="cs-CZ" dirty="0" smtClean="0"/>
              <a:t>Inovace – podnícení aktivity žáků při vyučování, zvýšení motivace žáků pomocí názorných obrázků, možnost přesouvání objektů v PowerPointu. </a:t>
            </a:r>
          </a:p>
          <a:p>
            <a:pPr algn="l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86961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Rusko – lidé a hospodářství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6"/>
            <a:ext cx="8219256" cy="4353347"/>
          </a:xfrm>
        </p:spPr>
        <p:txBody>
          <a:bodyPr>
            <a:normAutofit fontScale="92500" lnSpcReduction="10000"/>
          </a:bodyPr>
          <a:lstStyle/>
          <a:p>
            <a:r>
              <a:rPr lang="cs-CZ" sz="4700" b="1" dirty="0" smtClean="0"/>
              <a:t>Oficiální název: </a:t>
            </a:r>
            <a:r>
              <a:rPr lang="cs-CZ" sz="4700" b="1" dirty="0" smtClean="0">
                <a:solidFill>
                  <a:srgbClr val="FF0000"/>
                </a:solidFill>
              </a:rPr>
              <a:t>Ruská federace</a:t>
            </a:r>
          </a:p>
          <a:p>
            <a:r>
              <a:rPr lang="cs-CZ" sz="4700" b="1" dirty="0" smtClean="0"/>
              <a:t>Hlavní město: </a:t>
            </a:r>
            <a:r>
              <a:rPr lang="cs-CZ" sz="4700" b="1" dirty="0" smtClean="0">
                <a:solidFill>
                  <a:srgbClr val="FF0000"/>
                </a:solidFill>
              </a:rPr>
              <a:t>Moskva</a:t>
            </a:r>
          </a:p>
          <a:p>
            <a:r>
              <a:rPr lang="cs-CZ" sz="4700" b="1" dirty="0" smtClean="0"/>
              <a:t>Jazyk : </a:t>
            </a:r>
            <a:r>
              <a:rPr lang="cs-CZ" sz="4700" b="1" dirty="0" smtClean="0">
                <a:solidFill>
                  <a:srgbClr val="FF0000"/>
                </a:solidFill>
              </a:rPr>
              <a:t>ruština </a:t>
            </a:r>
            <a:r>
              <a:rPr lang="cs-CZ" sz="4700" b="1" dirty="0" smtClean="0"/>
              <a:t>(slovanský jazyk) </a:t>
            </a:r>
          </a:p>
          <a:p>
            <a:r>
              <a:rPr lang="cs-CZ" sz="4700" b="1" dirty="0" smtClean="0">
                <a:solidFill>
                  <a:srgbClr val="FF0000"/>
                </a:solidFill>
              </a:rPr>
              <a:t>Bohaté</a:t>
            </a:r>
            <a:r>
              <a:rPr lang="cs-CZ" sz="4700" b="1" dirty="0" smtClean="0"/>
              <a:t> zdroje nerostných surovin</a:t>
            </a:r>
          </a:p>
          <a:p>
            <a:r>
              <a:rPr lang="cs-CZ" sz="4800" b="1" dirty="0" smtClean="0">
                <a:solidFill>
                  <a:srgbClr val="FF0000"/>
                </a:solidFill>
              </a:rPr>
              <a:t>Federální</a:t>
            </a:r>
            <a:r>
              <a:rPr lang="cs-CZ" sz="4800" dirty="0" smtClean="0"/>
              <a:t> stát (více jak 100 národů)</a:t>
            </a:r>
          </a:p>
          <a:p>
            <a:pPr marL="0" indent="0">
              <a:buNone/>
            </a:pP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4907773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podrobnosti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/>
              <a:t>Počet obyvatel: </a:t>
            </a:r>
            <a:r>
              <a:rPr lang="cs-CZ" sz="2400" dirty="0" smtClean="0"/>
              <a:t>140 </a:t>
            </a:r>
            <a:r>
              <a:rPr lang="cs-CZ" sz="2400" dirty="0"/>
              <a:t>041 247 (r. 2009)</a:t>
            </a:r>
          </a:p>
          <a:p>
            <a:r>
              <a:rPr lang="cs-CZ" sz="2400" dirty="0"/>
              <a:t>Rozloha: 17 075 200 km2</a:t>
            </a:r>
          </a:p>
          <a:p>
            <a:r>
              <a:rPr lang="cs-CZ" sz="2400" dirty="0"/>
              <a:t>Čas k SEČ:  +2 hod. (Moskva)</a:t>
            </a:r>
          </a:p>
          <a:p>
            <a:r>
              <a:rPr lang="cs-CZ" sz="2400" dirty="0"/>
              <a:t>Internetová doména: www. ………….. .</a:t>
            </a:r>
            <a:r>
              <a:rPr lang="cs-CZ" sz="2400" dirty="0" err="1"/>
              <a:t>ru</a:t>
            </a:r>
            <a:endParaRPr lang="cs-CZ" sz="2400" dirty="0"/>
          </a:p>
          <a:p>
            <a:r>
              <a:rPr lang="cs-CZ" sz="2400" dirty="0"/>
              <a:t>Mezinárodní poznávací zkratka (MPZ):  </a:t>
            </a:r>
            <a:r>
              <a:rPr lang="cs-CZ" sz="2400" dirty="0" smtClean="0"/>
              <a:t>RUS </a:t>
            </a:r>
          </a:p>
          <a:p>
            <a:r>
              <a:rPr lang="cs-CZ" sz="2400" dirty="0" smtClean="0"/>
              <a:t>Rusku se též říká světová velmoc (má velikou vojenskou i hospodářskou sílu)</a:t>
            </a:r>
            <a:endParaRPr lang="cs-CZ" sz="24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600643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Vlajka Ruské federace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59579807"/>
              </p:ext>
            </p:extLst>
          </p:nvPr>
        </p:nvGraphicFramePr>
        <p:xfrm>
          <a:off x="1043608" y="1700808"/>
          <a:ext cx="7283152" cy="456510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283152"/>
              </a:tblGrid>
              <a:tr h="1521701">
                <a:tc>
                  <a:txBody>
                    <a:bodyPr/>
                    <a:lstStyle/>
                    <a:p>
                      <a:pPr lvl="1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1521701"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</a:tr>
              <a:tr h="1521701"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000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485306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7643192" cy="1143000"/>
          </a:xfrm>
        </p:spPr>
        <p:txBody>
          <a:bodyPr/>
          <a:lstStyle/>
          <a:p>
            <a:r>
              <a:rPr lang="cs-CZ" dirty="0" smtClean="0"/>
              <a:t>Evropská část        Asijská část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970784" cy="4493096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80 % obyvatelstva </a:t>
            </a:r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80 % produkce Ruska </a:t>
            </a:r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20 % nerostných surovin</a:t>
            </a:r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20 % rozlohy </a:t>
            </a:r>
          </a:p>
          <a:p>
            <a:pPr>
              <a:buFont typeface="Wingdings" pitchFamily="2" charset="2"/>
              <a:buChar char="Ø"/>
            </a:pPr>
            <a:endParaRPr lang="cs-CZ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3884240" cy="4349079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20 % obyvatelstva </a:t>
            </a:r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20 % produkce </a:t>
            </a:r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80 % nerostných surovin</a:t>
            </a:r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80 % rozlohy </a:t>
            </a:r>
          </a:p>
          <a:p>
            <a:pPr>
              <a:buFont typeface="Wingdings" pitchFamily="2" charset="2"/>
              <a:buChar char="Ø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943349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Doprava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/>
              <a:t>Suroviny se dopravují na velké vzdálenosti </a:t>
            </a:r>
          </a:p>
          <a:p>
            <a:r>
              <a:rPr lang="cs-CZ" sz="2400" dirty="0" smtClean="0"/>
              <a:t>Nejčastěji po železnici – Sibiřská magistrála </a:t>
            </a:r>
          </a:p>
          <a:p>
            <a:r>
              <a:rPr lang="cs-CZ" sz="2400" dirty="0" smtClean="0"/>
              <a:t>Silnice jsou ve špatném stavu a je jich málo </a:t>
            </a:r>
          </a:p>
          <a:p>
            <a:r>
              <a:rPr lang="cs-CZ" sz="2400" dirty="0" smtClean="0"/>
              <a:t>Důležitá je letecká doprava – stará letadla</a:t>
            </a:r>
          </a:p>
          <a:p>
            <a:r>
              <a:rPr lang="cs-CZ" sz="2400" dirty="0" smtClean="0"/>
              <a:t>Říční doprava – nejvíce po Volze a s ní spojených kanálech.  </a:t>
            </a:r>
          </a:p>
          <a:p>
            <a:r>
              <a:rPr lang="cs-CZ" sz="2400" dirty="0" smtClean="0"/>
              <a:t>Potrubím – ropovod a plynovod (obě suroviny tečou do ČR, ruským plynem topíme i v naší škole)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4564400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Zemědělství Ruska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Nemá příznivé podmínky pro zemědělství, sever Ruska je chladný, jih Ruska zase suchý</a:t>
            </a:r>
          </a:p>
          <a:p>
            <a:r>
              <a:rPr lang="cs-CZ" dirty="0" smtClean="0"/>
              <a:t>Dobré podmínky jsou v lesostepích a stepích v evropské části a v jižní Sibiři mezi Uralem a jezerem Bajkal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708732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Úkoly pro samostatnou práci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arenR"/>
            </a:pPr>
            <a:r>
              <a:rPr lang="cs-CZ" dirty="0" smtClean="0"/>
              <a:t>Vypočítej kolik </a:t>
            </a:r>
            <a:r>
              <a:rPr lang="cs-CZ" dirty="0"/>
              <a:t>asi </a:t>
            </a:r>
            <a:r>
              <a:rPr lang="cs-CZ" dirty="0" smtClean="0"/>
              <a:t>obyvatel žije v evropské části Ruska? 80 % z 140 miliónů. 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O kolik hodin je v Moskvě více než v Praze?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Najdi na mapě hranice mezi evropskou a asijskou částí Ruska, Moskvu, Volhu, Bajkal, Sibiřskou magistrálu, trasu plynovodu a ropovodu do </a:t>
            </a:r>
            <a:r>
              <a:rPr lang="cs-CZ" dirty="0"/>
              <a:t>E</a:t>
            </a:r>
            <a:r>
              <a:rPr lang="cs-CZ" dirty="0" smtClean="0"/>
              <a:t>vropy</a:t>
            </a:r>
          </a:p>
          <a:p>
            <a:pPr marL="514350" indent="-514350">
              <a:buFont typeface="+mj-lt"/>
              <a:buAutoNum type="arabicParenR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998174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dirty="0"/>
              <a:t>1) 80 % ze 140 000 000 = 112 000 000 </a:t>
            </a:r>
            <a:r>
              <a:rPr lang="cs-CZ" dirty="0" smtClean="0"/>
              <a:t>obyvatel </a:t>
            </a:r>
          </a:p>
          <a:p>
            <a:pPr marL="0" indent="0">
              <a:buNone/>
            </a:pPr>
            <a:r>
              <a:rPr lang="cs-CZ" dirty="0" smtClean="0"/>
              <a:t>V Evropské části Ruska žije asi 112 miliónů obyvatel.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</a:t>
            </a:r>
            <a:r>
              <a:rPr lang="cs-CZ" dirty="0"/>
              <a:t>2) </a:t>
            </a:r>
            <a:r>
              <a:rPr lang="cs-CZ" dirty="0" smtClean="0"/>
              <a:t>V Moskvě je o </a:t>
            </a:r>
            <a:r>
              <a:rPr lang="cs-CZ" dirty="0"/>
              <a:t>1 hodinu </a:t>
            </a:r>
            <a:r>
              <a:rPr lang="cs-CZ" dirty="0" smtClean="0"/>
              <a:t>více než v Praze.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2156419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je dílem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9222719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204</TotalTime>
  <Words>424</Words>
  <Application>Microsoft Office PowerPoint</Application>
  <PresentationFormat>Předvádění na obrazovce (4:3)</PresentationFormat>
  <Paragraphs>62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 Anotace </vt:lpstr>
      <vt:lpstr>Rusko – lidé a hospodářství</vt:lpstr>
      <vt:lpstr>Další podrobnosti</vt:lpstr>
      <vt:lpstr>Vlajka Ruské federace</vt:lpstr>
      <vt:lpstr>Evropská část        Asijská část</vt:lpstr>
      <vt:lpstr>Doprava</vt:lpstr>
      <vt:lpstr>Zemědělství Ruska</vt:lpstr>
      <vt:lpstr>Úkoly pro samostatnou práci</vt:lpstr>
      <vt:lpstr>Správné řešení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Libor</dc:creator>
  <cp:lastModifiedBy>Hrbek Libor</cp:lastModifiedBy>
  <cp:revision>24</cp:revision>
  <dcterms:created xsi:type="dcterms:W3CDTF">2011-11-24T20:25:45Z</dcterms:created>
  <dcterms:modified xsi:type="dcterms:W3CDTF">2012-03-08T18:48:39Z</dcterms:modified>
</cp:coreProperties>
</file>