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14"/>
  </p:notesMasterIdLst>
  <p:sldIdLst>
    <p:sldId id="262" r:id="rId2"/>
    <p:sldId id="268" r:id="rId3"/>
    <p:sldId id="263" r:id="rId4"/>
    <p:sldId id="265" r:id="rId5"/>
    <p:sldId id="269" r:id="rId6"/>
    <p:sldId id="266" r:id="rId7"/>
    <p:sldId id="267" r:id="rId8"/>
    <p:sldId id="270" r:id="rId9"/>
    <p:sldId id="271" r:id="rId10"/>
    <p:sldId id="272" r:id="rId11"/>
    <p:sldId id="273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77037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VY_32_INOVACE_6B_4_Násobení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10, 100, 1000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29.10.2012 v 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se seznamují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pravidly pro násobení 10, 100, 1000 snadným posouváním desetinné čárky. Výkladový materiál je obohacen tak o případy bez desetinné čárky. DUM je možné použít na interaktivní tabuli.  Na tento DUM navazuje dělení 10, 100, 1000.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908862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628800"/>
            <a:ext cx="7772400" cy="3182511"/>
          </a:xfrm>
        </p:spPr>
        <p:txBody>
          <a:bodyPr>
            <a:normAutofit/>
          </a:bodyPr>
          <a:lstStyle/>
          <a:p>
            <a:pPr algn="ctr">
              <a:buFont typeface="Arial" pitchFamily="34" charset="0"/>
              <a:buChar char="•"/>
            </a:pPr>
            <a:r>
              <a:rPr lang="cs-CZ" dirty="0" smtClean="0"/>
              <a:t>Násobení 10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Násobení 100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Násobení 1000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Zvláštní případy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Příklady na závěr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Zajímavosti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			</a:t>
            </a:r>
          </a:p>
          <a:p>
            <a:pPr lvl="2"/>
            <a:r>
              <a:rPr lang="cs-CZ" dirty="0" smtClean="0"/>
              <a:t>Násobit 10 znamená posunout desetinnou čárku směrem </a:t>
            </a:r>
            <a:r>
              <a:rPr lang="cs-CZ" sz="2500" b="1" u="sng" dirty="0" smtClean="0"/>
              <a:t>DOPRAVA </a:t>
            </a:r>
            <a:r>
              <a:rPr lang="cs-CZ" dirty="0" smtClean="0"/>
              <a:t>o 1 desetinné místo</a:t>
            </a:r>
          </a:p>
          <a:p>
            <a:pPr lvl="2"/>
            <a:endParaRPr lang="cs-CZ" dirty="0" smtClean="0"/>
          </a:p>
          <a:p>
            <a:pPr lvl="6">
              <a:buNone/>
            </a:pPr>
            <a:r>
              <a:rPr lang="cs-CZ" sz="2000" dirty="0" smtClean="0"/>
              <a:t>	</a:t>
            </a:r>
            <a:r>
              <a:rPr lang="cs-CZ" sz="4600" dirty="0" smtClean="0"/>
              <a:t>9,56 . 1</a:t>
            </a:r>
            <a:r>
              <a:rPr lang="cs-CZ" sz="4600" dirty="0" smtClean="0">
                <a:solidFill>
                  <a:srgbClr val="FF0000"/>
                </a:solidFill>
              </a:rPr>
              <a:t>0</a:t>
            </a:r>
            <a:r>
              <a:rPr lang="cs-CZ" sz="4600" dirty="0" smtClean="0"/>
              <a:t>=95,6</a:t>
            </a:r>
          </a:p>
          <a:p>
            <a:pPr lvl="6">
              <a:buNone/>
            </a:pPr>
            <a:endParaRPr lang="cs-CZ" sz="4600" i="1" dirty="0" smtClean="0"/>
          </a:p>
          <a:p>
            <a:pPr lvl="6" algn="ctr">
              <a:buNone/>
            </a:pPr>
            <a:r>
              <a:rPr lang="cs-CZ" sz="2100" i="1" dirty="0" smtClean="0"/>
              <a:t>Číslo 10 má jednu 0 =&gt; posun o 1 desetinné místo</a:t>
            </a:r>
          </a:p>
          <a:p>
            <a:pPr lvl="6">
              <a:buNone/>
            </a:pPr>
            <a:r>
              <a:rPr lang="cs-CZ" sz="2100" i="1" dirty="0" smtClean="0"/>
              <a:t>	</a:t>
            </a:r>
            <a:r>
              <a:rPr lang="cs-CZ" sz="2100" dirty="0" smtClean="0"/>
              <a:t>	</a:t>
            </a:r>
          </a:p>
          <a:p>
            <a:pPr lvl="6" algn="ctr">
              <a:buNone/>
            </a:pPr>
            <a:r>
              <a:rPr lang="cs-CZ" sz="2100" dirty="0" smtClean="0"/>
              <a:t>1</a:t>
            </a:r>
            <a:r>
              <a:rPr lang="cs-CZ" sz="2100" dirty="0" smtClean="0">
                <a:solidFill>
                  <a:srgbClr val="FF0000"/>
                </a:solidFill>
              </a:rPr>
              <a:t>0 </a:t>
            </a:r>
            <a:r>
              <a:rPr lang="cs-CZ" sz="2100" dirty="0" smtClean="0"/>
              <a:t>=</a:t>
            </a:r>
            <a:r>
              <a:rPr lang="cs-CZ" sz="2100" i="1" dirty="0" smtClean="0"/>
              <a:t>&gt;</a:t>
            </a:r>
            <a:r>
              <a:rPr lang="cs-CZ" sz="2100" dirty="0" smtClean="0"/>
              <a:t> </a:t>
            </a:r>
            <a:r>
              <a:rPr lang="cs-CZ" sz="2100" dirty="0" smtClean="0">
                <a:solidFill>
                  <a:srgbClr val="FF0000"/>
                </a:solidFill>
              </a:rPr>
              <a:t>1 desetinné místo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Násobení 10</a:t>
            </a:r>
            <a:endParaRPr lang="cs-CZ" dirty="0"/>
          </a:p>
        </p:txBody>
      </p:sp>
      <p:cxnSp>
        <p:nvCxnSpPr>
          <p:cNvPr id="35" name="Přímá spojovací šipka 34"/>
          <p:cNvCxnSpPr/>
          <p:nvPr/>
        </p:nvCxnSpPr>
        <p:spPr>
          <a:xfrm flipV="1">
            <a:off x="2857488" y="3643314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83288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>
              <a:buNone/>
            </a:pPr>
            <a:r>
              <a:rPr lang="cs-CZ" dirty="0" smtClean="0"/>
              <a:t>				</a:t>
            </a:r>
            <a:endParaRPr lang="cs-CZ" sz="2400" dirty="0" smtClean="0"/>
          </a:p>
          <a:p>
            <a:pPr marL="365760" lvl="6" indent="-256032" algn="ctr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100" dirty="0" smtClean="0"/>
              <a:t>1</a:t>
            </a:r>
            <a:r>
              <a:rPr lang="cs-CZ" sz="2100" dirty="0" smtClean="0">
                <a:solidFill>
                  <a:srgbClr val="FF0000"/>
                </a:solidFill>
              </a:rPr>
              <a:t>0 </a:t>
            </a:r>
            <a:r>
              <a:rPr lang="cs-CZ" sz="2100" dirty="0" smtClean="0"/>
              <a:t>= </a:t>
            </a:r>
            <a:r>
              <a:rPr lang="cs-CZ" sz="2100" dirty="0" smtClean="0">
                <a:solidFill>
                  <a:srgbClr val="FF0000"/>
                </a:solidFill>
              </a:rPr>
              <a:t>1 desetinné místo</a:t>
            </a:r>
          </a:p>
          <a:p>
            <a:pPr marL="365760" lvl="6" indent="-256032" algn="ctr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100" dirty="0" smtClean="0">
              <a:solidFill>
                <a:srgbClr val="FF0000"/>
              </a:solidFill>
            </a:endParaRPr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800" dirty="0" smtClean="0"/>
              <a:t>4,21 . 1</a:t>
            </a:r>
            <a:r>
              <a:rPr lang="cs-CZ" sz="2800" dirty="0" smtClean="0">
                <a:solidFill>
                  <a:srgbClr val="FF0000"/>
                </a:solidFill>
              </a:rPr>
              <a:t>0</a:t>
            </a:r>
            <a:r>
              <a:rPr lang="cs-CZ" sz="2800" dirty="0" smtClean="0"/>
              <a:t>=42,1		127,95 .1</a:t>
            </a:r>
            <a:r>
              <a:rPr lang="cs-CZ" sz="2800" dirty="0" smtClean="0">
                <a:solidFill>
                  <a:srgbClr val="FF0000"/>
                </a:solidFill>
              </a:rPr>
              <a:t>0</a:t>
            </a:r>
            <a:r>
              <a:rPr lang="cs-CZ" sz="2800" dirty="0" smtClean="0"/>
              <a:t>=1279,5</a:t>
            </a:r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8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8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8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800" dirty="0" smtClean="0"/>
              <a:t>13,94 . 1</a:t>
            </a:r>
            <a:r>
              <a:rPr lang="cs-CZ" sz="2800" dirty="0" smtClean="0">
                <a:solidFill>
                  <a:srgbClr val="FF0000"/>
                </a:solidFill>
              </a:rPr>
              <a:t>0</a:t>
            </a:r>
            <a:r>
              <a:rPr lang="cs-CZ" sz="2800" dirty="0" smtClean="0"/>
              <a:t>=139,4		7,944 .1</a:t>
            </a:r>
            <a:r>
              <a:rPr lang="cs-CZ" sz="2800" dirty="0" smtClean="0">
                <a:solidFill>
                  <a:srgbClr val="FF0000"/>
                </a:solidFill>
              </a:rPr>
              <a:t>0</a:t>
            </a:r>
            <a:r>
              <a:rPr lang="cs-CZ" sz="2800" dirty="0" smtClean="0"/>
              <a:t>=79,44</a:t>
            </a:r>
          </a:p>
          <a:p>
            <a:pPr algn="ctr">
              <a:buNone/>
            </a:pP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Násobení 10</a:t>
            </a: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 flipV="1">
            <a:off x="1000100" y="3143248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5429256" y="507207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1142976" y="507207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5857884" y="3143248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cs-CZ" dirty="0" smtClean="0"/>
              <a:t>Násobit 100 znamená posunout desetinnou čárku směrem </a:t>
            </a:r>
            <a:r>
              <a:rPr lang="cs-CZ" sz="2800" b="1" u="sng" dirty="0" smtClean="0"/>
              <a:t>DOPRAVA</a:t>
            </a:r>
            <a:r>
              <a:rPr lang="cs-CZ" dirty="0" smtClean="0"/>
              <a:t> o 2 desetinná místa</a:t>
            </a:r>
          </a:p>
          <a:p>
            <a:pPr lvl="2"/>
            <a:endParaRPr lang="cs-CZ" dirty="0" smtClean="0"/>
          </a:p>
          <a:p>
            <a:pPr lvl="6">
              <a:buNone/>
            </a:pPr>
            <a:r>
              <a:rPr lang="cs-CZ" sz="2000" dirty="0" smtClean="0"/>
              <a:t>	</a:t>
            </a:r>
            <a:r>
              <a:rPr lang="cs-CZ" sz="4600" dirty="0" smtClean="0"/>
              <a:t>9,468 . 1</a:t>
            </a:r>
            <a:r>
              <a:rPr lang="cs-CZ" sz="4600" dirty="0" smtClean="0">
                <a:solidFill>
                  <a:srgbClr val="FF0000"/>
                </a:solidFill>
              </a:rPr>
              <a:t>00</a:t>
            </a:r>
            <a:r>
              <a:rPr lang="cs-CZ" sz="4600" dirty="0" smtClean="0"/>
              <a:t>=946,8</a:t>
            </a:r>
          </a:p>
          <a:p>
            <a:pPr lvl="6" algn="ctr">
              <a:buNone/>
            </a:pPr>
            <a:endParaRPr lang="cs-CZ" sz="4600" i="1" dirty="0" smtClean="0"/>
          </a:p>
          <a:p>
            <a:pPr lvl="6" algn="ctr">
              <a:buNone/>
            </a:pPr>
            <a:r>
              <a:rPr lang="cs-CZ" sz="2100" i="1" dirty="0" smtClean="0"/>
              <a:t>Číslo 100 má dvě 0 =&gt; posun o 2 desetinná místa</a:t>
            </a:r>
          </a:p>
          <a:p>
            <a:pPr lvl="6">
              <a:buNone/>
            </a:pPr>
            <a:r>
              <a:rPr lang="cs-CZ" sz="2100" i="1" dirty="0" smtClean="0"/>
              <a:t>	</a:t>
            </a:r>
            <a:r>
              <a:rPr lang="cs-CZ" sz="2100" dirty="0" smtClean="0"/>
              <a:t>	</a:t>
            </a:r>
          </a:p>
          <a:p>
            <a:pPr lvl="6" algn="ctr">
              <a:buNone/>
            </a:pPr>
            <a:r>
              <a:rPr lang="cs-CZ" sz="2100" dirty="0" smtClean="0"/>
              <a:t>1</a:t>
            </a:r>
            <a:r>
              <a:rPr lang="cs-CZ" sz="2100" dirty="0" smtClean="0">
                <a:solidFill>
                  <a:srgbClr val="FF0000"/>
                </a:solidFill>
              </a:rPr>
              <a:t>00 </a:t>
            </a:r>
            <a:r>
              <a:rPr lang="cs-CZ" sz="2100" dirty="0" smtClean="0"/>
              <a:t>=</a:t>
            </a:r>
            <a:r>
              <a:rPr lang="cs-CZ" sz="2100" i="1" dirty="0" smtClean="0"/>
              <a:t>&gt; </a:t>
            </a:r>
            <a:r>
              <a:rPr lang="cs-CZ" sz="2100" dirty="0" smtClean="0">
                <a:solidFill>
                  <a:srgbClr val="FF0000"/>
                </a:solidFill>
              </a:rPr>
              <a:t>2 desetinná místa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Násobení 100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2857488" y="3429000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649993"/>
          </a:xfrm>
        </p:spPr>
        <p:txBody>
          <a:bodyPr numCol="1">
            <a:normAutofit/>
          </a:bodyPr>
          <a:lstStyle/>
          <a:p>
            <a:pPr marL="365760" lvl="6" indent="-256032" algn="ctr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100" dirty="0" smtClean="0"/>
              <a:t>1</a:t>
            </a:r>
            <a:r>
              <a:rPr lang="cs-CZ" sz="2100" dirty="0" smtClean="0">
                <a:solidFill>
                  <a:srgbClr val="FF0000"/>
                </a:solidFill>
              </a:rPr>
              <a:t>00 </a:t>
            </a:r>
            <a:r>
              <a:rPr lang="cs-CZ" sz="2100" dirty="0" smtClean="0"/>
              <a:t>= </a:t>
            </a:r>
            <a:r>
              <a:rPr lang="cs-CZ" sz="2100" dirty="0" smtClean="0">
                <a:solidFill>
                  <a:srgbClr val="FF0000"/>
                </a:solidFill>
              </a:rPr>
              <a:t>2 desetinná místa</a:t>
            </a:r>
          </a:p>
          <a:p>
            <a:pPr marL="365760" lvl="6" indent="-256032" algn="ctr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100" dirty="0" smtClean="0">
              <a:solidFill>
                <a:srgbClr val="FF0000"/>
              </a:solidFill>
            </a:endParaRPr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500" dirty="0" smtClean="0"/>
              <a:t>1,497 . 1</a:t>
            </a:r>
            <a:r>
              <a:rPr lang="cs-CZ" sz="2500" dirty="0" smtClean="0">
                <a:solidFill>
                  <a:srgbClr val="FF0000"/>
                </a:solidFill>
              </a:rPr>
              <a:t>00</a:t>
            </a:r>
            <a:r>
              <a:rPr lang="cs-CZ" sz="2500" dirty="0" smtClean="0"/>
              <a:t>=149,7		55,359 .1</a:t>
            </a:r>
            <a:r>
              <a:rPr lang="cs-CZ" sz="2500" dirty="0" smtClean="0">
                <a:solidFill>
                  <a:srgbClr val="FF0000"/>
                </a:solidFill>
              </a:rPr>
              <a:t>00</a:t>
            </a:r>
            <a:r>
              <a:rPr lang="cs-CZ" sz="2500" dirty="0" smtClean="0"/>
              <a:t>=5535,9</a:t>
            </a:r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500" dirty="0" smtClean="0"/>
              <a:t>12,065 .1</a:t>
            </a:r>
            <a:r>
              <a:rPr lang="cs-CZ" sz="2500" dirty="0" smtClean="0">
                <a:solidFill>
                  <a:srgbClr val="FF0000"/>
                </a:solidFill>
              </a:rPr>
              <a:t>00</a:t>
            </a:r>
            <a:r>
              <a:rPr lang="cs-CZ" sz="2500" dirty="0" smtClean="0"/>
              <a:t>=1206,5		0,798 .1</a:t>
            </a:r>
            <a:r>
              <a:rPr lang="cs-CZ" sz="2500" dirty="0" smtClean="0">
                <a:solidFill>
                  <a:srgbClr val="FF0000"/>
                </a:solidFill>
              </a:rPr>
              <a:t>00</a:t>
            </a:r>
            <a:r>
              <a:rPr lang="cs-CZ" sz="2500" dirty="0" smtClean="0"/>
              <a:t>=79,8</a:t>
            </a:r>
          </a:p>
          <a:p>
            <a:pPr lvl="7">
              <a:buNone/>
            </a:pP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Násobení 100</a:t>
            </a:r>
            <a:endParaRPr lang="cs-CZ" dirty="0"/>
          </a:p>
        </p:txBody>
      </p:sp>
      <p:cxnSp>
        <p:nvCxnSpPr>
          <p:cNvPr id="6" name="Přímá spojovací šipka 5"/>
          <p:cNvCxnSpPr/>
          <p:nvPr/>
        </p:nvCxnSpPr>
        <p:spPr>
          <a:xfrm flipV="1">
            <a:off x="928662" y="2571744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5429256" y="4357694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1142976" y="4286256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5572132" y="2571744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2"/>
            <a:r>
              <a:rPr lang="cs-CZ" sz="2300" dirty="0" smtClean="0"/>
              <a:t>Násobit 1000 znamená posunout desetinnou čárku směrem </a:t>
            </a:r>
            <a:r>
              <a:rPr lang="cs-CZ" sz="3000" b="1" u="sng" dirty="0" smtClean="0"/>
              <a:t>DOPRAVA</a:t>
            </a:r>
            <a:r>
              <a:rPr lang="cs-CZ" sz="2300" dirty="0" smtClean="0"/>
              <a:t> o 3 desetinná místa</a:t>
            </a:r>
          </a:p>
          <a:p>
            <a:pPr lvl="6">
              <a:buNone/>
            </a:pPr>
            <a:endParaRPr lang="cs-CZ" sz="4600" dirty="0" smtClean="0"/>
          </a:p>
          <a:p>
            <a:pPr lvl="6">
              <a:buNone/>
            </a:pPr>
            <a:r>
              <a:rPr lang="cs-CZ" sz="4600" dirty="0" smtClean="0"/>
              <a:t>1,7948. 1</a:t>
            </a:r>
            <a:r>
              <a:rPr lang="cs-CZ" sz="4600" dirty="0" smtClean="0">
                <a:solidFill>
                  <a:srgbClr val="FF0000"/>
                </a:solidFill>
              </a:rPr>
              <a:t>000</a:t>
            </a:r>
            <a:r>
              <a:rPr lang="cs-CZ" sz="4600" dirty="0" smtClean="0"/>
              <a:t>=1794,8</a:t>
            </a:r>
          </a:p>
          <a:p>
            <a:pPr lvl="6" algn="ctr">
              <a:buNone/>
            </a:pPr>
            <a:endParaRPr lang="cs-CZ" sz="4600" i="1" dirty="0" smtClean="0"/>
          </a:p>
          <a:p>
            <a:pPr lvl="6" algn="ctr">
              <a:buNone/>
            </a:pPr>
            <a:r>
              <a:rPr lang="cs-CZ" sz="2300" i="1" dirty="0" smtClean="0"/>
              <a:t>Číslo 1000 má tři 0 =&gt; posun o 3 desetinná místa</a:t>
            </a:r>
          </a:p>
          <a:p>
            <a:pPr lvl="6">
              <a:buNone/>
            </a:pPr>
            <a:r>
              <a:rPr lang="cs-CZ" sz="2300" i="1" dirty="0" smtClean="0"/>
              <a:t>	</a:t>
            </a:r>
            <a:r>
              <a:rPr lang="cs-CZ" sz="2300" dirty="0" smtClean="0"/>
              <a:t>	</a:t>
            </a:r>
          </a:p>
          <a:p>
            <a:pPr lvl="6" algn="ctr">
              <a:buNone/>
            </a:pPr>
            <a:r>
              <a:rPr lang="cs-CZ" sz="2300" dirty="0" smtClean="0"/>
              <a:t>1</a:t>
            </a:r>
            <a:r>
              <a:rPr lang="cs-CZ" sz="2300" dirty="0" smtClean="0">
                <a:solidFill>
                  <a:srgbClr val="FF0000"/>
                </a:solidFill>
              </a:rPr>
              <a:t>000 </a:t>
            </a:r>
            <a:r>
              <a:rPr lang="cs-CZ" sz="2300" dirty="0" smtClean="0"/>
              <a:t>=</a:t>
            </a:r>
            <a:r>
              <a:rPr lang="cs-CZ" sz="2300" i="1" dirty="0" smtClean="0"/>
              <a:t>&gt; </a:t>
            </a:r>
            <a:r>
              <a:rPr lang="cs-CZ" sz="2300" dirty="0" smtClean="0">
                <a:solidFill>
                  <a:srgbClr val="FF0000"/>
                </a:solidFill>
              </a:rPr>
              <a:t>3 desetinná místa</a:t>
            </a:r>
            <a:endParaRPr lang="cs-CZ" sz="2300" dirty="0" smtClean="0"/>
          </a:p>
          <a:p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Násobení 1000</a:t>
            </a:r>
            <a:endParaRPr lang="cs-CZ" dirty="0"/>
          </a:p>
        </p:txBody>
      </p:sp>
      <p:cxnSp>
        <p:nvCxnSpPr>
          <p:cNvPr id="19" name="Přímá spojovací šipka 18"/>
          <p:cNvCxnSpPr/>
          <p:nvPr/>
        </p:nvCxnSpPr>
        <p:spPr>
          <a:xfrm flipV="1">
            <a:off x="2571736" y="3643314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6" indent="-256032" algn="ctr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100" dirty="0" smtClean="0"/>
              <a:t>1</a:t>
            </a:r>
            <a:r>
              <a:rPr lang="cs-CZ" sz="2100" dirty="0" smtClean="0">
                <a:solidFill>
                  <a:srgbClr val="FF0000"/>
                </a:solidFill>
              </a:rPr>
              <a:t>000 </a:t>
            </a:r>
            <a:r>
              <a:rPr lang="cs-CZ" sz="2100" dirty="0" smtClean="0"/>
              <a:t>=&gt; </a:t>
            </a:r>
            <a:r>
              <a:rPr lang="cs-CZ" sz="2100" dirty="0" smtClean="0">
                <a:solidFill>
                  <a:srgbClr val="FF0000"/>
                </a:solidFill>
              </a:rPr>
              <a:t>3 desetinná místa</a:t>
            </a:r>
          </a:p>
          <a:p>
            <a:pPr marL="365760" lvl="6" indent="-256032" algn="ctr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100" dirty="0" smtClean="0">
              <a:solidFill>
                <a:srgbClr val="FF0000"/>
              </a:solidFill>
            </a:endParaRPr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200" dirty="0" smtClean="0"/>
              <a:t>25,9477. 1</a:t>
            </a:r>
            <a:r>
              <a:rPr lang="cs-CZ" sz="2200" dirty="0" smtClean="0">
                <a:solidFill>
                  <a:srgbClr val="FF0000"/>
                </a:solidFill>
              </a:rPr>
              <a:t>000</a:t>
            </a:r>
            <a:r>
              <a:rPr lang="cs-CZ" sz="2200" dirty="0" smtClean="0"/>
              <a:t>=25947,7		</a:t>
            </a:r>
            <a:r>
              <a:rPr lang="cs-CZ" sz="2200" dirty="0" err="1" smtClean="0"/>
              <a:t>7</a:t>
            </a:r>
            <a:r>
              <a:rPr lang="cs-CZ" sz="2200" dirty="0" smtClean="0"/>
              <a:t>,1711.1</a:t>
            </a:r>
            <a:r>
              <a:rPr lang="cs-CZ" sz="2200" dirty="0" smtClean="0">
                <a:solidFill>
                  <a:srgbClr val="FF0000"/>
                </a:solidFill>
              </a:rPr>
              <a:t>000</a:t>
            </a:r>
            <a:r>
              <a:rPr lang="cs-CZ" sz="2200" dirty="0" smtClean="0"/>
              <a:t>=7171,1	</a:t>
            </a:r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2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200" dirty="0" smtClean="0"/>
          </a:p>
          <a:p>
            <a:pPr marL="365760" lvl="6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200" dirty="0" smtClean="0"/>
              <a:t>0,0468.1</a:t>
            </a:r>
            <a:r>
              <a:rPr lang="cs-CZ" sz="2200" dirty="0" smtClean="0">
                <a:solidFill>
                  <a:srgbClr val="FF0000"/>
                </a:solidFill>
              </a:rPr>
              <a:t>000</a:t>
            </a:r>
            <a:r>
              <a:rPr lang="cs-CZ" sz="2200" dirty="0" smtClean="0"/>
              <a:t>=46,8			80,0872.1</a:t>
            </a:r>
            <a:r>
              <a:rPr lang="cs-CZ" sz="2200" dirty="0" smtClean="0">
                <a:solidFill>
                  <a:srgbClr val="FF0000"/>
                </a:solidFill>
              </a:rPr>
              <a:t>000</a:t>
            </a:r>
            <a:r>
              <a:rPr lang="cs-CZ" sz="2200" dirty="0" smtClean="0"/>
              <a:t>=80087,2</a:t>
            </a:r>
          </a:p>
          <a:p>
            <a:pPr>
              <a:lnSpc>
                <a:spcPct val="220000"/>
              </a:lnSpc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Násobení 1000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1071538" y="2643182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5500694" y="4143380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5357818" y="264318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928662" y="4143380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advTm="1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500" i="1" dirty="0" smtClean="0"/>
              <a:t>29.1</a:t>
            </a:r>
            <a:r>
              <a:rPr lang="cs-CZ" sz="3500" i="1" dirty="0" smtClean="0">
                <a:solidFill>
                  <a:srgbClr val="FF0000"/>
                </a:solidFill>
              </a:rPr>
              <a:t>0</a:t>
            </a:r>
            <a:r>
              <a:rPr lang="cs-CZ" sz="3500" i="1" dirty="0" smtClean="0"/>
              <a:t> =29</a:t>
            </a:r>
            <a:r>
              <a:rPr lang="cs-CZ" sz="3500" i="1" dirty="0" smtClean="0">
                <a:solidFill>
                  <a:srgbClr val="FF0000"/>
                </a:solidFill>
              </a:rPr>
              <a:t>0</a:t>
            </a:r>
          </a:p>
          <a:p>
            <a:pPr algn="ctr">
              <a:buFont typeface="Courier New" pitchFamily="49" charset="0"/>
              <a:buChar char="o"/>
            </a:pPr>
            <a:r>
              <a:rPr lang="cs-CZ" sz="3500" i="1" dirty="0" smtClean="0"/>
              <a:t>  </a:t>
            </a:r>
            <a:r>
              <a:rPr lang="cs-CZ" sz="2800" dirty="0" smtClean="0"/>
              <a:t>pokud máme celé číslo, pouze mu </a:t>
            </a:r>
            <a:r>
              <a:rPr lang="cs-CZ" sz="2800" dirty="0" smtClean="0">
                <a:solidFill>
                  <a:srgbClr val="FF0000"/>
                </a:solidFill>
              </a:rPr>
              <a:t>přidáme příslušný počet nul</a:t>
            </a:r>
            <a:endParaRPr lang="cs-CZ" sz="2800" dirty="0" smtClean="0"/>
          </a:p>
          <a:p>
            <a:pPr algn="ctr">
              <a:buNone/>
            </a:pPr>
            <a:endParaRPr lang="cs-CZ" sz="3500" i="1" dirty="0" smtClean="0"/>
          </a:p>
          <a:p>
            <a:pPr algn="ctr">
              <a:buNone/>
            </a:pPr>
            <a:r>
              <a:rPr lang="cs-CZ" sz="3500" i="1" dirty="0" smtClean="0"/>
              <a:t>7,1</a:t>
            </a:r>
            <a:r>
              <a:rPr lang="cs-CZ" sz="3500" i="1" dirty="0" smtClean="0">
                <a:solidFill>
                  <a:schemeClr val="accent1"/>
                </a:solidFill>
              </a:rPr>
              <a:t>0</a:t>
            </a:r>
            <a:r>
              <a:rPr lang="cs-CZ" sz="3500" i="1" dirty="0" smtClean="0"/>
              <a:t>.10 =</a:t>
            </a:r>
          </a:p>
          <a:p>
            <a:pPr algn="ctr">
              <a:buNone/>
            </a:pPr>
            <a:r>
              <a:rPr lang="cs-CZ" sz="3500" i="1" dirty="0" smtClean="0"/>
              <a:t>7,</a:t>
            </a:r>
            <a:r>
              <a:rPr lang="cs-CZ" sz="3500" i="1" dirty="0" smtClean="0">
                <a:solidFill>
                  <a:schemeClr val="bg2">
                    <a:lumMod val="50000"/>
                  </a:schemeClr>
                </a:solidFill>
              </a:rPr>
              <a:t>1</a:t>
            </a:r>
            <a:r>
              <a:rPr lang="cs-CZ" sz="3500" i="1" dirty="0" smtClean="0"/>
              <a:t>.10=71</a:t>
            </a:r>
          </a:p>
          <a:p>
            <a:pPr algn="ctr">
              <a:buNone/>
            </a:pPr>
            <a:endParaRPr lang="cs-CZ" sz="2800" i="1" dirty="0" smtClean="0"/>
          </a:p>
          <a:p>
            <a:pPr algn="ctr">
              <a:buNone/>
            </a:pPr>
            <a:r>
              <a:rPr lang="cs-CZ" sz="2800" i="1" dirty="0" smtClean="0"/>
              <a:t>				</a:t>
            </a:r>
            <a:r>
              <a:rPr lang="cs-CZ" sz="2800" b="1" i="1" u="sng" dirty="0" smtClean="0">
                <a:solidFill>
                  <a:srgbClr val="00B050"/>
                </a:solidFill>
              </a:rPr>
              <a:t>7,10=7,1</a:t>
            </a:r>
          </a:p>
          <a:p>
            <a:pPr algn="ctr">
              <a:buNone/>
            </a:pPr>
            <a:r>
              <a:rPr lang="cs-CZ" sz="2800" b="1" i="1" u="sng" dirty="0" smtClean="0">
                <a:solidFill>
                  <a:srgbClr val="00B050"/>
                </a:solidFill>
              </a:rPr>
              <a:t>		</a:t>
            </a:r>
            <a:r>
              <a:rPr lang="cs-CZ" sz="2800" b="1" dirty="0" smtClean="0">
                <a:solidFill>
                  <a:srgbClr val="00B050"/>
                </a:solidFill>
              </a:rPr>
              <a:t>		</a:t>
            </a:r>
            <a:r>
              <a:rPr lang="cs-CZ" sz="2800" b="1" i="1" u="sng" dirty="0" smtClean="0">
                <a:solidFill>
                  <a:srgbClr val="00B050"/>
                </a:solidFill>
              </a:rPr>
              <a:t>71,0=71</a:t>
            </a:r>
          </a:p>
          <a:p>
            <a:pPr algn="ctr">
              <a:buNone/>
            </a:pPr>
            <a:endParaRPr lang="cs-CZ" sz="3500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Zvláštní případy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5715008" y="2643182"/>
            <a:ext cx="2643206" cy="714380"/>
          </a:xfrm>
          <a:prstGeom prst="wedgeEllipseCallout">
            <a:avLst>
              <a:gd name="adj1" fmla="val -93728"/>
              <a:gd name="adj2" fmla="val 52705"/>
            </a:avLst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1318279" lon="83313" rev="14497"/>
              </a:camera>
              <a:lightRig rig="threePt" dir="t"/>
            </a:scene3d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Neplatná cifra</a:t>
            </a:r>
          </a:p>
        </p:txBody>
      </p:sp>
      <p:sp>
        <p:nvSpPr>
          <p:cNvPr id="5" name="Oválný popisek 4"/>
          <p:cNvSpPr/>
          <p:nvPr/>
        </p:nvSpPr>
        <p:spPr>
          <a:xfrm>
            <a:off x="1071538" y="5286388"/>
            <a:ext cx="2643206" cy="714380"/>
          </a:xfrm>
          <a:prstGeom prst="wedgeEllipseCallout">
            <a:avLst>
              <a:gd name="adj1" fmla="val 58240"/>
              <a:gd name="adj2" fmla="val -178913"/>
            </a:avLst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1318279" lon="83313" rev="14497"/>
              </a:camera>
              <a:lightRig rig="threePt" dir="t"/>
            </a:scene3d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Platná cifra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525963"/>
          </a:xfrm>
        </p:spPr>
        <p:txBody>
          <a:bodyPr numCol="3"/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8,79.10=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5,4.10=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1,3.10=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9,740.10=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9,79.100=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0,499.100=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11,02.100=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79.100=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0,748.1000=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0,03.1000=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10,9.1000=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19,18.1000==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Příklady na závěr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57224" y="3429000"/>
            <a:ext cx="8001056" cy="2428892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3" rtlCol="0" anchor="ctr" anchorCtr="0">
            <a:noAutofit/>
            <a:scene3d>
              <a:camera prst="isometricRightUp">
                <a:rot lat="20879247" lon="20415933" rev="215410"/>
              </a:camera>
              <a:lightRig rig="threePt" dir="t"/>
            </a:scene3d>
          </a:bodyPr>
          <a:lstStyle/>
          <a:p>
            <a:r>
              <a:rPr lang="cs-CZ" sz="2300" dirty="0" smtClean="0">
                <a:solidFill>
                  <a:schemeClr val="tx1"/>
                </a:solidFill>
              </a:rPr>
              <a:t>87,9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54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13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97,4</a:t>
            </a: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r>
              <a:rPr lang="cs-CZ" sz="2300" dirty="0" smtClean="0">
                <a:solidFill>
                  <a:schemeClr val="tx1"/>
                </a:solidFill>
              </a:rPr>
              <a:t>979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49,9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1102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7900</a:t>
            </a: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r>
              <a:rPr lang="cs-CZ" sz="2300" dirty="0" smtClean="0">
                <a:solidFill>
                  <a:schemeClr val="tx1"/>
                </a:solidFill>
              </a:rPr>
              <a:t>748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30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10900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19180</a:t>
            </a:r>
            <a:endParaRPr lang="cs-CZ" sz="2300" dirty="0" smtClean="0">
              <a:solidFill>
                <a:schemeClr val="tx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3000364" y="3429000"/>
            <a:ext cx="2143140" cy="1785950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endParaRPr lang="cs-CZ" sz="2300" dirty="0" smtClean="0">
              <a:solidFill>
                <a:schemeClr val="tx1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5643570" y="3357562"/>
            <a:ext cx="2143140" cy="1785950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endParaRPr lang="cs-CZ" sz="2300" dirty="0" smtClean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428596" y="3429000"/>
            <a:ext cx="2143140" cy="1785950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endParaRPr lang="cs-CZ" sz="23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0,</a:t>
            </a:r>
            <a:r>
              <a:rPr lang="cs-CZ" dirty="0" smtClean="0">
                <a:solidFill>
                  <a:srgbClr val="FFFF00"/>
                </a:solidFill>
              </a:rPr>
              <a:t>0</a:t>
            </a:r>
            <a:r>
              <a:rPr lang="cs-CZ" dirty="0" smtClean="0"/>
              <a:t>05.1</a:t>
            </a:r>
            <a:r>
              <a:rPr lang="cs-CZ" dirty="0" smtClean="0">
                <a:solidFill>
                  <a:srgbClr val="FFFF00"/>
                </a:solidFill>
              </a:rPr>
              <a:t>0</a:t>
            </a:r>
            <a:r>
              <a:rPr lang="cs-CZ" dirty="0" smtClean="0"/>
              <a:t>=0,05</a:t>
            </a:r>
          </a:p>
          <a:p>
            <a:pPr>
              <a:buNone/>
            </a:pPr>
            <a:r>
              <a:rPr lang="cs-CZ" dirty="0" smtClean="0"/>
              <a:t>0,</a:t>
            </a:r>
            <a:r>
              <a:rPr lang="cs-CZ" dirty="0" smtClean="0">
                <a:solidFill>
                  <a:srgbClr val="FFFF00"/>
                </a:solidFill>
              </a:rPr>
              <a:t>00</a:t>
            </a:r>
            <a:r>
              <a:rPr lang="cs-CZ" dirty="0" smtClean="0"/>
              <a:t>5.1</a:t>
            </a:r>
            <a:r>
              <a:rPr lang="cs-CZ" dirty="0" smtClean="0">
                <a:solidFill>
                  <a:srgbClr val="FFFF00"/>
                </a:solidFill>
              </a:rPr>
              <a:t>00</a:t>
            </a:r>
            <a:r>
              <a:rPr lang="cs-CZ" dirty="0" smtClean="0"/>
              <a:t>=0,5</a:t>
            </a:r>
          </a:p>
          <a:p>
            <a:pPr>
              <a:buNone/>
            </a:pPr>
            <a:r>
              <a:rPr lang="cs-CZ" dirty="0" smtClean="0"/>
              <a:t>0,005.1000=5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0,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0</a:t>
            </a:r>
            <a:r>
              <a:rPr lang="cs-CZ" dirty="0" smtClean="0"/>
              <a:t>5.1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0</a:t>
            </a:r>
            <a:r>
              <a:rPr lang="cs-CZ" dirty="0" smtClean="0"/>
              <a:t>=0,5</a:t>
            </a:r>
          </a:p>
          <a:p>
            <a:pPr>
              <a:buNone/>
            </a:pPr>
            <a:r>
              <a:rPr lang="cs-CZ" dirty="0" smtClean="0"/>
              <a:t>			 0,05.100=5</a:t>
            </a:r>
          </a:p>
          <a:p>
            <a:pPr>
              <a:buNone/>
            </a:pPr>
            <a:r>
              <a:rPr lang="cs-CZ" dirty="0" smtClean="0"/>
              <a:t>			 0,05.1000=50</a:t>
            </a:r>
          </a:p>
          <a:p>
            <a:pPr>
              <a:buNone/>
            </a:pPr>
            <a:r>
              <a:rPr lang="cs-CZ" dirty="0" smtClean="0"/>
              <a:t>						 0,5.10=5</a:t>
            </a:r>
          </a:p>
          <a:p>
            <a:pPr>
              <a:buNone/>
            </a:pPr>
            <a:r>
              <a:rPr lang="cs-CZ" dirty="0" smtClean="0"/>
              <a:t>						 0,5.100=50</a:t>
            </a:r>
          </a:p>
          <a:p>
            <a:pPr>
              <a:buNone/>
            </a:pPr>
            <a:r>
              <a:rPr lang="cs-CZ" dirty="0" smtClean="0"/>
              <a:t>						 0,5.1000=500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Zajímavosti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94436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Žáci se seznamují 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pravidly pro násobení 10, 100, 1000 snadným posouváním desetinné čárky. Výkladový materiál je obohacen tak o případy bez desetinné čárky. DUM je možné použít na interaktivní tabuli.  Na tento DUM navazuje dělení 10, 100, 1000. 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218</TotalTime>
  <Words>270</Words>
  <Application>Microsoft Office PowerPoint</Application>
  <PresentationFormat>Předvádění na obrazovce (4:3)</PresentationFormat>
  <Paragraphs>168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Snímek 1</vt:lpstr>
      <vt:lpstr>Obsah</vt:lpstr>
      <vt:lpstr>Násobení 10</vt:lpstr>
      <vt:lpstr>Násobení 10</vt:lpstr>
      <vt:lpstr>Násobení 100</vt:lpstr>
      <vt:lpstr>Násobení 100</vt:lpstr>
      <vt:lpstr>Násobení 1000</vt:lpstr>
      <vt:lpstr>Násobení 1000</vt:lpstr>
      <vt:lpstr>Zvláštní případy</vt:lpstr>
      <vt:lpstr>Příklady na závěr</vt:lpstr>
      <vt:lpstr>Zajímavosti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jedlickova</cp:lastModifiedBy>
  <cp:revision>52</cp:revision>
  <dcterms:created xsi:type="dcterms:W3CDTF">2012-04-04T05:08:45Z</dcterms:created>
  <dcterms:modified xsi:type="dcterms:W3CDTF">2012-11-10T12:52:52Z</dcterms:modified>
</cp:coreProperties>
</file>