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14"/>
  </p:notesMasterIdLst>
  <p:sldIdLst>
    <p:sldId id="262" r:id="rId2"/>
    <p:sldId id="268" r:id="rId3"/>
    <p:sldId id="263" r:id="rId4"/>
    <p:sldId id="265" r:id="rId5"/>
    <p:sldId id="269" r:id="rId6"/>
    <p:sldId id="266" r:id="rId7"/>
    <p:sldId id="267" r:id="rId8"/>
    <p:sldId id="270" r:id="rId9"/>
    <p:sldId id="271" r:id="rId10"/>
    <p:sldId id="272" r:id="rId11"/>
    <p:sldId id="27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75596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VY_32_INOVACE_6B_3_Dělení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10, 100, 1000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2.11.2012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slouží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výkladový materiál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pravidly pro dělení 10, 100, 1000 snadným posouváním desetinné čárky. Výkladový materiál je obohacen tak o případy bez desetinné čárky. DUM je možné použít na interaktivní tabuli. 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Tento DUM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navazuje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 násobení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10, 100, 1000.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908862"/>
          </a:xfrm>
        </p:spPr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628800"/>
            <a:ext cx="7772400" cy="3182511"/>
          </a:xfrm>
        </p:spPr>
        <p:txBody>
          <a:bodyPr>
            <a:norm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dirty="0" smtClean="0"/>
              <a:t>Dělení 10</a:t>
            </a:r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Dělení 100</a:t>
            </a:r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Dělení 1000</a:t>
            </a:r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Zvláštní případy</a:t>
            </a:r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Příklady na závěr</a:t>
            </a:r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Zajímavosti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		</a:t>
            </a:r>
          </a:p>
          <a:p>
            <a:pPr lvl="2"/>
            <a:r>
              <a:rPr lang="cs-CZ" dirty="0" smtClean="0"/>
              <a:t>Dělit 10 znamená posunout desetinnou čárku směrem </a:t>
            </a:r>
            <a:r>
              <a:rPr lang="cs-CZ" sz="2500" b="1" u="sng" dirty="0" smtClean="0"/>
              <a:t>DOLEVA</a:t>
            </a:r>
            <a:r>
              <a:rPr lang="cs-CZ" dirty="0" smtClean="0"/>
              <a:t> o 1 desetinné místo</a:t>
            </a:r>
          </a:p>
          <a:p>
            <a:pPr lvl="2"/>
            <a:endParaRPr lang="cs-CZ" dirty="0" smtClean="0"/>
          </a:p>
          <a:p>
            <a:pPr lvl="6">
              <a:buNone/>
            </a:pPr>
            <a:r>
              <a:rPr lang="cs-CZ" sz="2000" dirty="0" smtClean="0"/>
              <a:t>	</a:t>
            </a:r>
            <a:r>
              <a:rPr lang="cs-CZ" sz="4600" dirty="0" smtClean="0"/>
              <a:t>87,6 : 1</a:t>
            </a:r>
            <a:r>
              <a:rPr lang="cs-CZ" sz="4600" dirty="0" smtClean="0">
                <a:solidFill>
                  <a:srgbClr val="FF0000"/>
                </a:solidFill>
              </a:rPr>
              <a:t>0</a:t>
            </a:r>
            <a:r>
              <a:rPr lang="cs-CZ" sz="4600" dirty="0" smtClean="0"/>
              <a:t>=8,76</a:t>
            </a:r>
          </a:p>
          <a:p>
            <a:pPr lvl="6">
              <a:buNone/>
            </a:pPr>
            <a:endParaRPr lang="cs-CZ" sz="4600" i="1" dirty="0" smtClean="0"/>
          </a:p>
          <a:p>
            <a:pPr lvl="6" algn="ctr">
              <a:buNone/>
            </a:pPr>
            <a:r>
              <a:rPr lang="cs-CZ" sz="2100" i="1" dirty="0" smtClean="0"/>
              <a:t>Číslo 10 má jednu 0 =&gt; posun o 1 desetinné místo</a:t>
            </a:r>
          </a:p>
          <a:p>
            <a:pPr lvl="6">
              <a:buNone/>
            </a:pPr>
            <a:r>
              <a:rPr lang="cs-CZ" sz="2100" i="1" dirty="0" smtClean="0"/>
              <a:t>	</a:t>
            </a:r>
            <a:r>
              <a:rPr lang="cs-CZ" sz="2100" dirty="0" smtClean="0"/>
              <a:t>	</a:t>
            </a:r>
          </a:p>
          <a:p>
            <a:pPr lvl="6" algn="ctr">
              <a:buNone/>
            </a:pPr>
            <a:r>
              <a:rPr lang="cs-CZ" sz="2100" dirty="0" smtClean="0"/>
              <a:t>1</a:t>
            </a:r>
            <a:r>
              <a:rPr lang="cs-CZ" sz="2100" dirty="0" smtClean="0">
                <a:solidFill>
                  <a:srgbClr val="FF0000"/>
                </a:solidFill>
              </a:rPr>
              <a:t>0 </a:t>
            </a:r>
            <a:r>
              <a:rPr lang="cs-CZ" sz="2100" dirty="0" smtClean="0"/>
              <a:t>=</a:t>
            </a:r>
            <a:r>
              <a:rPr lang="cs-CZ" sz="2100" i="1" dirty="0" smtClean="0"/>
              <a:t>&gt;</a:t>
            </a:r>
            <a:r>
              <a:rPr lang="cs-CZ" sz="2100" dirty="0" smtClean="0"/>
              <a:t> </a:t>
            </a:r>
            <a:r>
              <a:rPr lang="cs-CZ" sz="2100" dirty="0" smtClean="0">
                <a:solidFill>
                  <a:srgbClr val="FF0000"/>
                </a:solidFill>
              </a:rPr>
              <a:t>1 desetinné místo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Dělení 10</a:t>
            </a:r>
            <a:endParaRPr lang="cs-CZ" dirty="0"/>
          </a:p>
        </p:txBody>
      </p:sp>
      <p:cxnSp>
        <p:nvCxnSpPr>
          <p:cNvPr id="35" name="Přímá spojovací šipka 34"/>
          <p:cNvCxnSpPr/>
          <p:nvPr/>
        </p:nvCxnSpPr>
        <p:spPr>
          <a:xfrm rot="10800000">
            <a:off x="2714612" y="3714752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283288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>
              <a:buNone/>
            </a:pPr>
            <a:r>
              <a:rPr lang="cs-CZ" dirty="0" smtClean="0"/>
              <a:t>				</a:t>
            </a:r>
            <a:endParaRPr lang="cs-CZ" sz="2400" dirty="0" smtClean="0"/>
          </a:p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100" dirty="0" smtClean="0"/>
              <a:t>1</a:t>
            </a:r>
            <a:r>
              <a:rPr lang="cs-CZ" sz="2100" dirty="0" smtClean="0">
                <a:solidFill>
                  <a:srgbClr val="FF0000"/>
                </a:solidFill>
              </a:rPr>
              <a:t>0 </a:t>
            </a:r>
            <a:r>
              <a:rPr lang="cs-CZ" sz="2100" dirty="0" smtClean="0"/>
              <a:t>= </a:t>
            </a:r>
            <a:r>
              <a:rPr lang="cs-CZ" sz="2100" dirty="0" smtClean="0">
                <a:solidFill>
                  <a:srgbClr val="FF0000"/>
                </a:solidFill>
              </a:rPr>
              <a:t>1 desetinné místo</a:t>
            </a:r>
          </a:p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100" dirty="0" smtClean="0">
              <a:solidFill>
                <a:srgbClr val="FF0000"/>
              </a:solidFill>
            </a:endParaRP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800" dirty="0" smtClean="0"/>
              <a:t>95,6 : 1</a:t>
            </a:r>
            <a:r>
              <a:rPr lang="cs-CZ" sz="2800" dirty="0" smtClean="0">
                <a:solidFill>
                  <a:srgbClr val="FF0000"/>
                </a:solidFill>
              </a:rPr>
              <a:t>0</a:t>
            </a:r>
            <a:r>
              <a:rPr lang="cs-CZ" sz="2800" dirty="0" smtClean="0"/>
              <a:t>=9,56		12,46 : 1</a:t>
            </a:r>
            <a:r>
              <a:rPr lang="cs-CZ" sz="2800" dirty="0" smtClean="0">
                <a:solidFill>
                  <a:srgbClr val="FF0000"/>
                </a:solidFill>
              </a:rPr>
              <a:t>0</a:t>
            </a:r>
            <a:r>
              <a:rPr lang="cs-CZ" sz="2800" dirty="0" smtClean="0"/>
              <a:t>=1,246</a:t>
            </a: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8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8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8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800" dirty="0" smtClean="0"/>
              <a:t>16,09 : 1</a:t>
            </a:r>
            <a:r>
              <a:rPr lang="cs-CZ" sz="2800" dirty="0" smtClean="0">
                <a:solidFill>
                  <a:srgbClr val="FF0000"/>
                </a:solidFill>
              </a:rPr>
              <a:t>0</a:t>
            </a:r>
            <a:r>
              <a:rPr lang="cs-CZ" sz="2800" dirty="0" smtClean="0"/>
              <a:t>=1,609		60,7 :1</a:t>
            </a:r>
            <a:r>
              <a:rPr lang="cs-CZ" sz="2800" dirty="0" smtClean="0">
                <a:solidFill>
                  <a:srgbClr val="FF0000"/>
                </a:solidFill>
              </a:rPr>
              <a:t>0</a:t>
            </a:r>
            <a:r>
              <a:rPr lang="cs-CZ" sz="2800" dirty="0" smtClean="0"/>
              <a:t>=6,07</a:t>
            </a:r>
          </a:p>
          <a:p>
            <a:pPr algn="ctr"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Dělení 10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rot="10800000">
            <a:off x="785786" y="3143248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>
            <a:off x="5286380" y="3143248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5286380" y="5072074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>
            <a:off x="785786" y="5072074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2"/>
            <a:r>
              <a:rPr lang="cs-CZ" dirty="0" smtClean="0"/>
              <a:t>Dělit 100 znamená posunout desetinnou čárku směrem </a:t>
            </a:r>
            <a:r>
              <a:rPr lang="cs-CZ" sz="2800" b="1" u="sng" dirty="0" smtClean="0"/>
              <a:t>DOLEVA</a:t>
            </a:r>
            <a:r>
              <a:rPr lang="cs-CZ" dirty="0" smtClean="0"/>
              <a:t> o 2 desetinná místa</a:t>
            </a:r>
          </a:p>
          <a:p>
            <a:pPr lvl="2"/>
            <a:endParaRPr lang="cs-CZ" dirty="0" smtClean="0"/>
          </a:p>
          <a:p>
            <a:pPr lvl="6">
              <a:buNone/>
            </a:pPr>
            <a:r>
              <a:rPr lang="cs-CZ" sz="2000" dirty="0" smtClean="0"/>
              <a:t>	</a:t>
            </a:r>
            <a:r>
              <a:rPr lang="cs-CZ" sz="4600" dirty="0" smtClean="0"/>
              <a:t>113,8 : 1</a:t>
            </a:r>
            <a:r>
              <a:rPr lang="cs-CZ" sz="4600" dirty="0" smtClean="0">
                <a:solidFill>
                  <a:srgbClr val="FF0000"/>
                </a:solidFill>
              </a:rPr>
              <a:t>00</a:t>
            </a:r>
            <a:r>
              <a:rPr lang="cs-CZ" sz="4600" dirty="0" smtClean="0"/>
              <a:t>=1,138</a:t>
            </a:r>
          </a:p>
          <a:p>
            <a:pPr lvl="6" algn="ctr">
              <a:buNone/>
            </a:pPr>
            <a:endParaRPr lang="cs-CZ" sz="4600" i="1" dirty="0" smtClean="0"/>
          </a:p>
          <a:p>
            <a:pPr lvl="6" algn="ctr">
              <a:buNone/>
            </a:pPr>
            <a:r>
              <a:rPr lang="cs-CZ" sz="2100" i="1" dirty="0" smtClean="0"/>
              <a:t>Číslo 100 má dvě 0 =&gt; posun o 2 desetinná místa</a:t>
            </a:r>
          </a:p>
          <a:p>
            <a:pPr lvl="6">
              <a:buNone/>
            </a:pPr>
            <a:r>
              <a:rPr lang="cs-CZ" sz="2100" i="1" dirty="0" smtClean="0"/>
              <a:t>	</a:t>
            </a:r>
            <a:r>
              <a:rPr lang="cs-CZ" sz="2100" dirty="0" smtClean="0"/>
              <a:t>	</a:t>
            </a:r>
          </a:p>
          <a:p>
            <a:pPr lvl="6" algn="ctr">
              <a:buNone/>
            </a:pPr>
            <a:r>
              <a:rPr lang="cs-CZ" sz="2100" dirty="0" smtClean="0"/>
              <a:t>1</a:t>
            </a:r>
            <a:r>
              <a:rPr lang="cs-CZ" sz="2100" dirty="0" smtClean="0">
                <a:solidFill>
                  <a:srgbClr val="FF0000"/>
                </a:solidFill>
              </a:rPr>
              <a:t>00 </a:t>
            </a:r>
            <a:r>
              <a:rPr lang="cs-CZ" sz="2100" dirty="0" smtClean="0"/>
              <a:t>=</a:t>
            </a:r>
            <a:r>
              <a:rPr lang="cs-CZ" sz="2100" i="1" dirty="0" smtClean="0"/>
              <a:t>&gt; </a:t>
            </a:r>
            <a:r>
              <a:rPr lang="cs-CZ" sz="2100" dirty="0" smtClean="0">
                <a:solidFill>
                  <a:srgbClr val="FF0000"/>
                </a:solidFill>
              </a:rPr>
              <a:t>2 desetinná místa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Dělení 100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rot="10800000">
            <a:off x="2714612" y="3357562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649993"/>
          </a:xfrm>
        </p:spPr>
        <p:txBody>
          <a:bodyPr numCol="1">
            <a:normAutofit/>
          </a:bodyPr>
          <a:lstStyle/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100" dirty="0" smtClean="0"/>
              <a:t>1</a:t>
            </a:r>
            <a:r>
              <a:rPr lang="cs-CZ" sz="2100" dirty="0" smtClean="0">
                <a:solidFill>
                  <a:srgbClr val="FF0000"/>
                </a:solidFill>
              </a:rPr>
              <a:t>00 </a:t>
            </a:r>
            <a:r>
              <a:rPr lang="cs-CZ" sz="2100" dirty="0" smtClean="0"/>
              <a:t>= </a:t>
            </a:r>
            <a:r>
              <a:rPr lang="cs-CZ" sz="2100" dirty="0" smtClean="0">
                <a:solidFill>
                  <a:srgbClr val="FF0000"/>
                </a:solidFill>
              </a:rPr>
              <a:t>2 desetinná místa</a:t>
            </a:r>
          </a:p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100" dirty="0" smtClean="0">
              <a:solidFill>
                <a:srgbClr val="FF0000"/>
              </a:solidFill>
            </a:endParaRP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800" dirty="0" smtClean="0"/>
              <a:t>100,8 : 1</a:t>
            </a:r>
            <a:r>
              <a:rPr lang="cs-CZ" sz="2800" dirty="0" smtClean="0">
                <a:solidFill>
                  <a:srgbClr val="FF0000"/>
                </a:solidFill>
              </a:rPr>
              <a:t>00</a:t>
            </a:r>
            <a:r>
              <a:rPr lang="cs-CZ" sz="2800" dirty="0" smtClean="0"/>
              <a:t>=1,008		94,01 :1</a:t>
            </a:r>
            <a:r>
              <a:rPr lang="cs-CZ" sz="2800" dirty="0" smtClean="0">
                <a:solidFill>
                  <a:srgbClr val="FF0000"/>
                </a:solidFill>
              </a:rPr>
              <a:t>00</a:t>
            </a:r>
            <a:r>
              <a:rPr lang="cs-CZ" sz="2800" dirty="0" smtClean="0"/>
              <a:t>=0,9401</a:t>
            </a: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8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8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8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800" dirty="0" smtClean="0"/>
              <a:t>1,56 :1</a:t>
            </a:r>
            <a:r>
              <a:rPr lang="cs-CZ" sz="2800" dirty="0" smtClean="0">
                <a:solidFill>
                  <a:srgbClr val="FF0000"/>
                </a:solidFill>
              </a:rPr>
              <a:t>00</a:t>
            </a:r>
            <a:r>
              <a:rPr lang="cs-CZ" sz="2800" dirty="0" smtClean="0"/>
              <a:t>=0,0156		297,7 :1</a:t>
            </a:r>
            <a:r>
              <a:rPr lang="cs-CZ" sz="2800" dirty="0" smtClean="0">
                <a:solidFill>
                  <a:srgbClr val="FF0000"/>
                </a:solidFill>
              </a:rPr>
              <a:t>00</a:t>
            </a:r>
            <a:r>
              <a:rPr lang="cs-CZ" sz="2800" dirty="0" smtClean="0"/>
              <a:t>=2,977</a:t>
            </a:r>
          </a:p>
          <a:p>
            <a:pPr lvl="7"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Dělení 100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 rot="10800000">
            <a:off x="857224" y="2643182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5357818" y="4572008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5072066" y="2571744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>
            <a:off x="428596" y="4500570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2"/>
            <a:r>
              <a:rPr lang="cs-CZ" sz="2300" dirty="0" smtClean="0"/>
              <a:t>Dělit 1000 znamená posunout desetinnou čárku směrem </a:t>
            </a:r>
            <a:r>
              <a:rPr lang="cs-CZ" sz="3000" b="1" u="sng" dirty="0" smtClean="0"/>
              <a:t>DOLEVA</a:t>
            </a:r>
            <a:r>
              <a:rPr lang="cs-CZ" sz="2300" dirty="0" smtClean="0"/>
              <a:t> o 3 desetinná místa</a:t>
            </a:r>
          </a:p>
          <a:p>
            <a:pPr lvl="6">
              <a:buNone/>
            </a:pPr>
            <a:endParaRPr lang="cs-CZ" sz="4600" dirty="0" smtClean="0"/>
          </a:p>
          <a:p>
            <a:pPr lvl="6">
              <a:buNone/>
            </a:pPr>
            <a:r>
              <a:rPr lang="cs-CZ" sz="4600" dirty="0" smtClean="0"/>
              <a:t>2049,9 : 1</a:t>
            </a:r>
            <a:r>
              <a:rPr lang="cs-CZ" sz="4600" dirty="0" smtClean="0">
                <a:solidFill>
                  <a:srgbClr val="FF0000"/>
                </a:solidFill>
              </a:rPr>
              <a:t>000</a:t>
            </a:r>
            <a:r>
              <a:rPr lang="cs-CZ" sz="4600" dirty="0" smtClean="0"/>
              <a:t>=2,0499</a:t>
            </a:r>
          </a:p>
          <a:p>
            <a:pPr lvl="6" algn="ctr">
              <a:buNone/>
            </a:pPr>
            <a:endParaRPr lang="cs-CZ" sz="4600" i="1" dirty="0" smtClean="0"/>
          </a:p>
          <a:p>
            <a:pPr lvl="6" algn="ctr">
              <a:buNone/>
            </a:pPr>
            <a:r>
              <a:rPr lang="cs-CZ" sz="2300" i="1" dirty="0" smtClean="0"/>
              <a:t>Číslo 1000 má tři 0 =&gt; posun o 3 desetinná místa</a:t>
            </a:r>
          </a:p>
          <a:p>
            <a:pPr lvl="6">
              <a:buNone/>
            </a:pPr>
            <a:r>
              <a:rPr lang="cs-CZ" sz="2300" i="1" dirty="0" smtClean="0"/>
              <a:t>	</a:t>
            </a:r>
            <a:r>
              <a:rPr lang="cs-CZ" sz="2300" dirty="0" smtClean="0"/>
              <a:t>	</a:t>
            </a:r>
          </a:p>
          <a:p>
            <a:pPr lvl="6" algn="ctr">
              <a:buNone/>
            </a:pPr>
            <a:r>
              <a:rPr lang="cs-CZ" sz="2300" dirty="0" smtClean="0"/>
              <a:t>1</a:t>
            </a:r>
            <a:r>
              <a:rPr lang="cs-CZ" sz="2300" dirty="0" smtClean="0">
                <a:solidFill>
                  <a:srgbClr val="FF0000"/>
                </a:solidFill>
              </a:rPr>
              <a:t>000 </a:t>
            </a:r>
            <a:r>
              <a:rPr lang="cs-CZ" sz="2300" dirty="0" smtClean="0"/>
              <a:t>=</a:t>
            </a:r>
            <a:r>
              <a:rPr lang="cs-CZ" sz="2300" i="1" dirty="0" smtClean="0"/>
              <a:t>&gt; </a:t>
            </a:r>
            <a:r>
              <a:rPr lang="cs-CZ" sz="2300" dirty="0" smtClean="0">
                <a:solidFill>
                  <a:srgbClr val="FF0000"/>
                </a:solidFill>
              </a:rPr>
              <a:t>3 desetinná místa</a:t>
            </a:r>
            <a:endParaRPr lang="cs-CZ" sz="2300" dirty="0" smtClean="0"/>
          </a:p>
          <a:p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Dělení 1000</a:t>
            </a:r>
            <a:endParaRPr lang="cs-CZ" dirty="0"/>
          </a:p>
        </p:txBody>
      </p:sp>
      <p:cxnSp>
        <p:nvCxnSpPr>
          <p:cNvPr id="19" name="Přímá spojovací šipka 18"/>
          <p:cNvCxnSpPr/>
          <p:nvPr/>
        </p:nvCxnSpPr>
        <p:spPr>
          <a:xfrm rot="10800000">
            <a:off x="2500298" y="3714752"/>
            <a:ext cx="114300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100" dirty="0" smtClean="0"/>
              <a:t>1</a:t>
            </a:r>
            <a:r>
              <a:rPr lang="cs-CZ" sz="2100" dirty="0" smtClean="0">
                <a:solidFill>
                  <a:srgbClr val="FF0000"/>
                </a:solidFill>
              </a:rPr>
              <a:t>000 </a:t>
            </a:r>
            <a:r>
              <a:rPr lang="cs-CZ" sz="2100" dirty="0" smtClean="0"/>
              <a:t>=&gt; </a:t>
            </a:r>
            <a:r>
              <a:rPr lang="cs-CZ" sz="2100" dirty="0" smtClean="0">
                <a:solidFill>
                  <a:srgbClr val="FF0000"/>
                </a:solidFill>
              </a:rPr>
              <a:t>3 desetinná místa</a:t>
            </a:r>
          </a:p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100" dirty="0" smtClean="0">
              <a:solidFill>
                <a:srgbClr val="FF0000"/>
              </a:solidFill>
            </a:endParaRP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500" dirty="0" smtClean="0"/>
              <a:t>500,97 : 1</a:t>
            </a:r>
            <a:r>
              <a:rPr lang="cs-CZ" sz="2500" dirty="0" smtClean="0">
                <a:solidFill>
                  <a:srgbClr val="FF0000"/>
                </a:solidFill>
              </a:rPr>
              <a:t>000</a:t>
            </a:r>
            <a:r>
              <a:rPr lang="cs-CZ" sz="2500" dirty="0" smtClean="0"/>
              <a:t>=0,50097	12,1:1</a:t>
            </a:r>
            <a:r>
              <a:rPr lang="cs-CZ" sz="2500" dirty="0" smtClean="0">
                <a:solidFill>
                  <a:srgbClr val="FF0000"/>
                </a:solidFill>
              </a:rPr>
              <a:t>000</a:t>
            </a:r>
            <a:r>
              <a:rPr lang="cs-CZ" sz="2500" dirty="0" smtClean="0"/>
              <a:t>=0,0121	</a:t>
            </a: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5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5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500" dirty="0" smtClean="0"/>
              <a:t>9178,15:1</a:t>
            </a:r>
            <a:r>
              <a:rPr lang="cs-CZ" sz="2500" dirty="0" smtClean="0">
                <a:solidFill>
                  <a:srgbClr val="FF0000"/>
                </a:solidFill>
              </a:rPr>
              <a:t>000</a:t>
            </a:r>
            <a:r>
              <a:rPr lang="cs-CZ" sz="2500" dirty="0" smtClean="0"/>
              <a:t>=9,17815	1657,8:1</a:t>
            </a:r>
            <a:r>
              <a:rPr lang="cs-CZ" sz="2500" dirty="0" smtClean="0">
                <a:solidFill>
                  <a:srgbClr val="FF0000"/>
                </a:solidFill>
              </a:rPr>
              <a:t>000</a:t>
            </a:r>
            <a:r>
              <a:rPr lang="cs-CZ" sz="2500" dirty="0" smtClean="0"/>
              <a:t>=1,6578</a:t>
            </a:r>
          </a:p>
          <a:p>
            <a:pPr>
              <a:lnSpc>
                <a:spcPct val="220000"/>
              </a:lnSpc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Dělení 1000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rot="10800000">
            <a:off x="571472" y="2714620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0800000">
            <a:off x="5214942" y="4357694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0800000">
            <a:off x="4857752" y="2643182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>
            <a:off x="785786" y="4357694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advTm="100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500" i="1" dirty="0" smtClean="0"/>
              <a:t>12:10 =</a:t>
            </a:r>
          </a:p>
          <a:p>
            <a:pPr algn="ctr">
              <a:buNone/>
            </a:pPr>
            <a:r>
              <a:rPr lang="cs-CZ" sz="3500" i="1" dirty="0" smtClean="0"/>
              <a:t>  12</a:t>
            </a:r>
            <a:r>
              <a:rPr lang="cs-CZ" sz="3500" i="1" dirty="0" smtClean="0">
                <a:solidFill>
                  <a:srgbClr val="FF0000"/>
                </a:solidFill>
              </a:rPr>
              <a:t>,0</a:t>
            </a:r>
            <a:r>
              <a:rPr lang="cs-CZ" sz="3500" i="1" dirty="0" smtClean="0"/>
              <a:t> :10=1,2</a:t>
            </a:r>
          </a:p>
          <a:p>
            <a:pPr>
              <a:buFont typeface="Courier New" pitchFamily="49" charset="0"/>
              <a:buChar char="o"/>
            </a:pPr>
            <a:r>
              <a:rPr lang="cs-CZ" sz="2800" dirty="0" smtClean="0"/>
              <a:t>pokud máme celé číslo, </a:t>
            </a:r>
            <a:r>
              <a:rPr lang="cs-CZ" sz="2800" dirty="0" smtClean="0">
                <a:solidFill>
                  <a:srgbClr val="FF0000"/>
                </a:solidFill>
              </a:rPr>
              <a:t>desetinnou čárku</a:t>
            </a:r>
            <a:r>
              <a:rPr lang="cs-CZ" sz="2800" dirty="0" smtClean="0"/>
              <a:t> napíšeme za poslední platnou cifru</a:t>
            </a:r>
          </a:p>
          <a:p>
            <a:pPr algn="ctr">
              <a:buNone/>
            </a:pPr>
            <a:endParaRPr lang="cs-CZ" sz="3500" i="1" dirty="0" smtClean="0"/>
          </a:p>
          <a:p>
            <a:pPr algn="ctr">
              <a:buNone/>
            </a:pPr>
            <a:r>
              <a:rPr lang="cs-CZ" sz="3500" i="1" dirty="0" smtClean="0"/>
              <a:t>15,03</a:t>
            </a:r>
            <a:r>
              <a:rPr lang="cs-CZ" sz="3500" i="1" dirty="0" smtClean="0">
                <a:solidFill>
                  <a:schemeClr val="accent1"/>
                </a:solidFill>
              </a:rPr>
              <a:t>0</a:t>
            </a:r>
            <a:r>
              <a:rPr lang="cs-CZ" sz="3500" i="1" dirty="0" smtClean="0"/>
              <a:t>:10 =</a:t>
            </a:r>
          </a:p>
          <a:p>
            <a:pPr algn="ctr">
              <a:buNone/>
            </a:pPr>
            <a:r>
              <a:rPr lang="cs-CZ" sz="3500" i="1" dirty="0" smtClean="0"/>
              <a:t>15,0</a:t>
            </a:r>
            <a:r>
              <a:rPr lang="cs-CZ" sz="3500" i="1" dirty="0" smtClean="0">
                <a:solidFill>
                  <a:schemeClr val="bg2">
                    <a:lumMod val="50000"/>
                  </a:schemeClr>
                </a:solidFill>
              </a:rPr>
              <a:t>3</a:t>
            </a:r>
            <a:r>
              <a:rPr lang="cs-CZ" sz="3500" i="1" dirty="0" smtClean="0"/>
              <a:t>:10=1,503</a:t>
            </a:r>
          </a:p>
          <a:p>
            <a:pPr algn="ctr">
              <a:buNone/>
            </a:pPr>
            <a:endParaRPr lang="cs-CZ" sz="2800" i="1" dirty="0" smtClean="0"/>
          </a:p>
          <a:p>
            <a:pPr algn="ctr">
              <a:buNone/>
            </a:pPr>
            <a:r>
              <a:rPr lang="cs-CZ" sz="2800" i="1" dirty="0" smtClean="0"/>
              <a:t>				</a:t>
            </a:r>
            <a:r>
              <a:rPr lang="cs-CZ" sz="2800" b="1" i="1" u="sng" dirty="0" smtClean="0">
                <a:solidFill>
                  <a:srgbClr val="00B050"/>
                </a:solidFill>
              </a:rPr>
              <a:t>15,030 = 15,03</a:t>
            </a:r>
          </a:p>
          <a:p>
            <a:pPr algn="ctr">
              <a:buNone/>
            </a:pPr>
            <a:endParaRPr lang="cs-CZ" sz="3500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Zvláštní případy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715008" y="3143248"/>
            <a:ext cx="2643206" cy="714380"/>
          </a:xfrm>
          <a:prstGeom prst="wedgeEllipseCallout">
            <a:avLst>
              <a:gd name="adj1" fmla="val -81373"/>
              <a:gd name="adj2" fmla="val 54228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1318279" lon="83313" rev="14497"/>
              </a:camera>
              <a:lightRig rig="threePt" dir="t"/>
            </a:scene3d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Neplatná cifra</a:t>
            </a:r>
          </a:p>
        </p:txBody>
      </p:sp>
      <p:sp>
        <p:nvSpPr>
          <p:cNvPr id="5" name="Oválný popisek 4"/>
          <p:cNvSpPr/>
          <p:nvPr/>
        </p:nvSpPr>
        <p:spPr>
          <a:xfrm>
            <a:off x="1071538" y="5286388"/>
            <a:ext cx="2643206" cy="714380"/>
          </a:xfrm>
          <a:prstGeom prst="wedgeEllipseCallout">
            <a:avLst>
              <a:gd name="adj1" fmla="val 57828"/>
              <a:gd name="adj2" fmla="val -102723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1318279" lon="83313" rev="14497"/>
              </a:camera>
              <a:lightRig rig="threePt" dir="t"/>
            </a:scene3d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Platná cifra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 rot="5400000" flipH="1" flipV="1">
            <a:off x="5786446" y="4143380"/>
            <a:ext cx="1571636" cy="1143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72518" cy="4525963"/>
          </a:xfrm>
        </p:spPr>
        <p:txBody>
          <a:bodyPr numCol="3"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29,8:10=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0,4:10=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49:10=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79,70:10=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197,4:100=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0,49:100=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1,6:100=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46:100=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794:1000=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12,06:1000=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4,9:1000=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100,4:1000=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 na závěr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57224" y="3429000"/>
            <a:ext cx="8001056" cy="242889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numCol="3" rtlCol="0" anchor="ctr" anchorCtr="0">
            <a:noAutofit/>
            <a:scene3d>
              <a:camera prst="isometricRightUp">
                <a:rot lat="20879247" lon="20415933" rev="215410"/>
              </a:camera>
              <a:lightRig rig="threePt" dir="t"/>
            </a:scene3d>
          </a:bodyPr>
          <a:lstStyle/>
          <a:p>
            <a:r>
              <a:rPr lang="cs-CZ" sz="2300" dirty="0" smtClean="0">
                <a:solidFill>
                  <a:schemeClr val="tx1"/>
                </a:solidFill>
              </a:rPr>
              <a:t>2,98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0,04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4,9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7,97</a:t>
            </a: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r>
              <a:rPr lang="cs-CZ" sz="2300" dirty="0" smtClean="0">
                <a:solidFill>
                  <a:schemeClr val="tx1"/>
                </a:solidFill>
              </a:rPr>
              <a:t>1,974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0,0049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0,016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0,46</a:t>
            </a: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r>
              <a:rPr lang="cs-CZ" sz="2300" dirty="0" smtClean="0">
                <a:solidFill>
                  <a:schemeClr val="tx1"/>
                </a:solidFill>
              </a:rPr>
              <a:t>0,794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0,01206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0,0049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0,1004</a:t>
            </a:r>
          </a:p>
        </p:txBody>
      </p:sp>
      <p:sp>
        <p:nvSpPr>
          <p:cNvPr id="5" name="Mrak 4"/>
          <p:cNvSpPr/>
          <p:nvPr/>
        </p:nvSpPr>
        <p:spPr>
          <a:xfrm>
            <a:off x="428596" y="3357562"/>
            <a:ext cx="2143140" cy="1785950"/>
          </a:xfrm>
          <a:prstGeom prst="cloud">
            <a:avLst/>
          </a:prstGeom>
          <a:solidFill>
            <a:schemeClr val="bg2">
              <a:lumMod val="5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500694" y="3500438"/>
            <a:ext cx="2143140" cy="1785950"/>
          </a:xfrm>
          <a:prstGeom prst="cloud">
            <a:avLst/>
          </a:prstGeom>
          <a:solidFill>
            <a:schemeClr val="bg2">
              <a:lumMod val="5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2786050" y="3429000"/>
            <a:ext cx="2143140" cy="1785950"/>
          </a:xfrm>
          <a:prstGeom prst="cloud">
            <a:avLst/>
          </a:prstGeom>
          <a:solidFill>
            <a:schemeClr val="bg2">
              <a:lumMod val="5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200</a:t>
            </a:r>
            <a:r>
              <a:rPr lang="cs-CZ" dirty="0" smtClean="0">
                <a:solidFill>
                  <a:srgbClr val="FF0000"/>
                </a:solidFill>
              </a:rPr>
              <a:t>0</a:t>
            </a:r>
            <a:r>
              <a:rPr lang="cs-CZ" dirty="0" smtClean="0"/>
              <a:t>:1</a:t>
            </a:r>
            <a:r>
              <a:rPr lang="cs-CZ" dirty="0" smtClean="0">
                <a:solidFill>
                  <a:srgbClr val="FF0000"/>
                </a:solidFill>
              </a:rPr>
              <a:t>0</a:t>
            </a:r>
            <a:r>
              <a:rPr lang="cs-CZ" dirty="0" smtClean="0"/>
              <a:t>=200</a:t>
            </a:r>
          </a:p>
          <a:p>
            <a:pPr>
              <a:buNone/>
            </a:pPr>
            <a:r>
              <a:rPr lang="cs-CZ" dirty="0" smtClean="0"/>
              <a:t>20</a:t>
            </a:r>
            <a:r>
              <a:rPr lang="cs-CZ" dirty="0" smtClean="0">
                <a:solidFill>
                  <a:srgbClr val="FF0000"/>
                </a:solidFill>
              </a:rPr>
              <a:t>00</a:t>
            </a:r>
            <a:r>
              <a:rPr lang="cs-CZ" dirty="0" smtClean="0"/>
              <a:t>:1</a:t>
            </a:r>
            <a:r>
              <a:rPr lang="cs-CZ" dirty="0" smtClean="0">
                <a:solidFill>
                  <a:srgbClr val="FF0000"/>
                </a:solidFill>
              </a:rPr>
              <a:t>00</a:t>
            </a:r>
            <a:r>
              <a:rPr lang="cs-CZ" dirty="0" smtClean="0"/>
              <a:t>=20	</a:t>
            </a:r>
          </a:p>
          <a:p>
            <a:pPr>
              <a:buNone/>
            </a:pPr>
            <a:r>
              <a:rPr lang="cs-CZ" dirty="0" smtClean="0"/>
              <a:t>2</a:t>
            </a:r>
            <a:r>
              <a:rPr lang="cs-CZ" dirty="0" smtClean="0">
                <a:solidFill>
                  <a:srgbClr val="FF0000"/>
                </a:solidFill>
              </a:rPr>
              <a:t>000</a:t>
            </a:r>
            <a:r>
              <a:rPr lang="cs-CZ" dirty="0" smtClean="0"/>
              <a:t>:1</a:t>
            </a:r>
            <a:r>
              <a:rPr lang="cs-CZ" dirty="0" smtClean="0">
                <a:solidFill>
                  <a:srgbClr val="FF0000"/>
                </a:solidFill>
              </a:rPr>
              <a:t>000</a:t>
            </a:r>
            <a:r>
              <a:rPr lang="cs-CZ" dirty="0" smtClean="0"/>
              <a:t>=2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20</a:t>
            </a:r>
            <a:r>
              <a:rPr lang="cs-CZ" dirty="0" smtClean="0">
                <a:solidFill>
                  <a:srgbClr val="FFC000"/>
                </a:solidFill>
              </a:rPr>
              <a:t>0</a:t>
            </a:r>
            <a:r>
              <a:rPr lang="cs-CZ" dirty="0" smtClean="0"/>
              <a:t>:1</a:t>
            </a:r>
            <a:r>
              <a:rPr lang="cs-CZ" dirty="0" smtClean="0">
                <a:solidFill>
                  <a:srgbClr val="FFC000"/>
                </a:solidFill>
              </a:rPr>
              <a:t>0</a:t>
            </a:r>
            <a:r>
              <a:rPr lang="cs-CZ" dirty="0" smtClean="0"/>
              <a:t>=20	</a:t>
            </a:r>
          </a:p>
          <a:p>
            <a:pPr>
              <a:buNone/>
            </a:pPr>
            <a:r>
              <a:rPr lang="cs-CZ" dirty="0" smtClean="0"/>
              <a:t>			2</a:t>
            </a:r>
            <a:r>
              <a:rPr lang="cs-CZ" dirty="0" smtClean="0">
                <a:solidFill>
                  <a:srgbClr val="FFC000"/>
                </a:solidFill>
              </a:rPr>
              <a:t>00</a:t>
            </a:r>
            <a:r>
              <a:rPr lang="cs-CZ" dirty="0" smtClean="0"/>
              <a:t>:1</a:t>
            </a:r>
            <a:r>
              <a:rPr lang="cs-CZ" dirty="0" smtClean="0">
                <a:solidFill>
                  <a:srgbClr val="FFC000"/>
                </a:solidFill>
              </a:rPr>
              <a:t>00</a:t>
            </a:r>
            <a:r>
              <a:rPr lang="cs-CZ" dirty="0" smtClean="0"/>
              <a:t>=2	</a:t>
            </a:r>
          </a:p>
          <a:p>
            <a:pPr>
              <a:buNone/>
            </a:pPr>
            <a:r>
              <a:rPr lang="cs-CZ" dirty="0" smtClean="0"/>
              <a:t>			200:1000=0,2	</a:t>
            </a:r>
          </a:p>
          <a:p>
            <a:pPr>
              <a:buNone/>
            </a:pPr>
            <a:r>
              <a:rPr lang="cs-CZ" dirty="0" smtClean="0"/>
              <a:t>						2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0</a:t>
            </a:r>
            <a:r>
              <a:rPr lang="cs-CZ" dirty="0" smtClean="0"/>
              <a:t>:1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0</a:t>
            </a:r>
            <a:r>
              <a:rPr lang="cs-CZ" dirty="0" smtClean="0"/>
              <a:t>=2	</a:t>
            </a:r>
          </a:p>
          <a:p>
            <a:pPr>
              <a:buNone/>
            </a:pPr>
            <a:r>
              <a:rPr lang="cs-CZ" dirty="0" smtClean="0"/>
              <a:t>						20:100=0,2	</a:t>
            </a:r>
          </a:p>
          <a:p>
            <a:pPr>
              <a:buNone/>
            </a:pPr>
            <a:r>
              <a:rPr lang="cs-CZ" dirty="0" smtClean="0"/>
              <a:t>						20:1000=0,02	</a:t>
            </a:r>
          </a:p>
          <a:p>
            <a:pPr>
              <a:buNone/>
            </a:pPr>
            <a:r>
              <a:rPr lang="cs-CZ" dirty="0" smtClean="0"/>
              <a:t>	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Zajímavosti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92995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výkladový materiál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pravidly pro dělení 10, 100, 1000 snadným posouváním desetinné čárky. Výkladový materiál je obohacen tak o případy bez desetinné čárky. DUM je možné použít na interaktivní tabuli.  Tento DUM navazuje na násobení 10, 100, 1000. </a:t>
                      </a:r>
                      <a:endParaRPr lang="cs-CZ" sz="110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193</TotalTime>
  <Words>272</Words>
  <Application>Microsoft Office PowerPoint</Application>
  <PresentationFormat>Předvádění na obrazovce (4:3)</PresentationFormat>
  <Paragraphs>169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Obsah</vt:lpstr>
      <vt:lpstr>Dělení 10</vt:lpstr>
      <vt:lpstr>Dělení 10</vt:lpstr>
      <vt:lpstr>Dělení 100</vt:lpstr>
      <vt:lpstr>Dělení 100</vt:lpstr>
      <vt:lpstr>Dělení 1000</vt:lpstr>
      <vt:lpstr>Dělení 1000</vt:lpstr>
      <vt:lpstr>Zvláštní případy</vt:lpstr>
      <vt:lpstr>Příklady na závěr</vt:lpstr>
      <vt:lpstr>Zajímavosti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jedlickova</cp:lastModifiedBy>
  <cp:revision>44</cp:revision>
  <dcterms:created xsi:type="dcterms:W3CDTF">2012-04-04T05:08:45Z</dcterms:created>
  <dcterms:modified xsi:type="dcterms:W3CDTF">2012-11-10T12:03:16Z</dcterms:modified>
</cp:coreProperties>
</file>