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13"/>
  </p:notesMasterIdLst>
  <p:sldIdLst>
    <p:sldId id="262" r:id="rId2"/>
    <p:sldId id="268" r:id="rId3"/>
    <p:sldId id="263" r:id="rId4"/>
    <p:sldId id="265" r:id="rId5"/>
    <p:sldId id="269" r:id="rId6"/>
    <p:sldId id="266" r:id="rId7"/>
    <p:sldId id="267" r:id="rId8"/>
    <p:sldId id="270" r:id="rId9"/>
    <p:sldId id="272" r:id="rId10"/>
    <p:sldId id="27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VY_32_INOVACE_6B_5_Násobení 0,1, 0,01, 0,001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9.11.2012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pravidly pro násobení 0,1, 0,01, 0,001 snadným posouváním desetinné čárky a pomocí dělení 10, 100, 1000. DUM je možné použít na interaktivní tabuli.  Na tento DUM navazuje dělení 0,1, 0,01, 0,001.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908862"/>
          </a:xfrm>
        </p:spPr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628800"/>
            <a:ext cx="7772400" cy="3182511"/>
          </a:xfrm>
        </p:spPr>
        <p:txBody>
          <a:bodyPr>
            <a:norm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dirty="0" smtClean="0"/>
              <a:t>Násobení 0,1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Násobení 0,01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Násobení 0,001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Příklady na závěr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Zajímavosti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		</a:t>
            </a:r>
          </a:p>
          <a:p>
            <a:pPr lvl="2"/>
            <a:r>
              <a:rPr lang="cs-CZ" dirty="0" smtClean="0"/>
              <a:t>Násobit 0,1 znamená posunout desetinnou čárku směrem </a:t>
            </a:r>
            <a:r>
              <a:rPr lang="cs-CZ" sz="2500" b="1" u="sng" dirty="0" smtClean="0"/>
              <a:t>DOLEVA </a:t>
            </a:r>
            <a:r>
              <a:rPr lang="cs-CZ" dirty="0" smtClean="0"/>
              <a:t>o 1 desetinné místo (= dělit 10)</a:t>
            </a:r>
          </a:p>
          <a:p>
            <a:pPr lvl="2"/>
            <a:endParaRPr lang="cs-CZ" dirty="0" smtClean="0"/>
          </a:p>
          <a:p>
            <a:pPr lvl="6">
              <a:buNone/>
            </a:pPr>
            <a:r>
              <a:rPr lang="cs-CZ" sz="2000" dirty="0" smtClean="0"/>
              <a:t>	</a:t>
            </a:r>
            <a:r>
              <a:rPr lang="cs-CZ" sz="4600" dirty="0" smtClean="0"/>
              <a:t>14,03 . 0,</a:t>
            </a:r>
            <a:r>
              <a:rPr lang="cs-CZ" sz="4600" dirty="0" smtClean="0">
                <a:solidFill>
                  <a:srgbClr val="FF0000"/>
                </a:solidFill>
              </a:rPr>
              <a:t>1</a:t>
            </a:r>
            <a:r>
              <a:rPr lang="cs-CZ" sz="4600" dirty="0" smtClean="0"/>
              <a:t>=1,403</a:t>
            </a:r>
          </a:p>
          <a:p>
            <a:pPr lvl="6">
              <a:buNone/>
            </a:pPr>
            <a:endParaRPr lang="cs-CZ" sz="4600" i="1" dirty="0" smtClean="0"/>
          </a:p>
          <a:p>
            <a:pPr lvl="6" algn="ctr">
              <a:buNone/>
            </a:pPr>
            <a:r>
              <a:rPr lang="cs-CZ" sz="2100" i="1" dirty="0" smtClean="0"/>
              <a:t>násobit 0,1 &lt;=&gt; je stejné, jako když dělíme 10</a:t>
            </a:r>
          </a:p>
          <a:p>
            <a:pPr lvl="6">
              <a:buNone/>
            </a:pPr>
            <a:r>
              <a:rPr lang="cs-CZ" sz="2100" i="1" dirty="0" smtClean="0"/>
              <a:t>	</a:t>
            </a:r>
            <a:r>
              <a:rPr lang="cs-CZ" sz="2100" dirty="0" smtClean="0"/>
              <a:t>	</a:t>
            </a:r>
            <a:r>
              <a:rPr lang="cs-CZ" sz="2500" b="1" i="1" dirty="0" smtClean="0">
                <a:solidFill>
                  <a:srgbClr val="FF0000"/>
                </a:solidFill>
              </a:rPr>
              <a:t>násobit  0,1 = dělit 10</a:t>
            </a:r>
          </a:p>
          <a:p>
            <a:pPr lvl="6">
              <a:buNone/>
            </a:pPr>
            <a:r>
              <a:rPr lang="cs-CZ" sz="2100" b="1" i="1" dirty="0" smtClean="0">
                <a:solidFill>
                  <a:srgbClr val="FF0000"/>
                </a:solidFill>
              </a:rPr>
              <a:t>		</a:t>
            </a:r>
            <a:r>
              <a:rPr lang="cs-CZ" sz="2100" b="1" i="1" dirty="0" smtClean="0">
                <a:solidFill>
                  <a:schemeClr val="accent3">
                    <a:lumMod val="75000"/>
                  </a:schemeClr>
                </a:solidFill>
              </a:rPr>
              <a:t>0,1=&gt;1 desetinné </a:t>
            </a:r>
            <a:r>
              <a:rPr lang="cs-CZ" sz="2100" b="1" i="1" dirty="0" smtClean="0">
                <a:solidFill>
                  <a:schemeClr val="accent3">
                    <a:lumMod val="75000"/>
                  </a:schemeClr>
                </a:solidFill>
              </a:rPr>
              <a:t>místo</a:t>
            </a:r>
          </a:p>
          <a:p>
            <a:pPr lvl="6">
              <a:buNone/>
            </a:pP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14,03 </a:t>
            </a: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500" i="1" dirty="0" smtClean="0">
                <a:solidFill>
                  <a:schemeClr val="accent2"/>
                </a:solidFill>
              </a:rPr>
              <a:t>0,1</a:t>
            </a: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=14,03 :</a:t>
            </a:r>
            <a:r>
              <a:rPr lang="cs-CZ" sz="2500" i="1" dirty="0" smtClean="0">
                <a:solidFill>
                  <a:schemeClr val="accent2"/>
                </a:solidFill>
              </a:rPr>
              <a:t>10</a:t>
            </a: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=1,403</a:t>
            </a:r>
            <a:endParaRPr lang="cs-CZ" sz="25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6">
              <a:buNone/>
            </a:pPr>
            <a:endParaRPr lang="cs-CZ" sz="2100" b="1" i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Násobení 0,1</a:t>
            </a:r>
            <a:endParaRPr lang="cs-CZ" dirty="0"/>
          </a:p>
        </p:txBody>
      </p:sp>
      <p:cxnSp>
        <p:nvCxnSpPr>
          <p:cNvPr id="35" name="Přímá spojovací šipka 34"/>
          <p:cNvCxnSpPr/>
          <p:nvPr/>
        </p:nvCxnSpPr>
        <p:spPr>
          <a:xfrm rot="10800000">
            <a:off x="2786050" y="3643314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83288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>
              <a:buNone/>
            </a:pPr>
            <a:r>
              <a:rPr lang="cs-CZ" dirty="0" smtClean="0"/>
              <a:t>				</a:t>
            </a:r>
            <a:endParaRPr lang="cs-CZ" sz="2400" dirty="0" smtClean="0"/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100" dirty="0" smtClean="0"/>
              <a:t>0,</a:t>
            </a:r>
            <a:r>
              <a:rPr lang="cs-CZ" sz="2100" dirty="0" smtClean="0">
                <a:solidFill>
                  <a:srgbClr val="FF0000"/>
                </a:solidFill>
              </a:rPr>
              <a:t>1 </a:t>
            </a:r>
            <a:r>
              <a:rPr lang="cs-CZ" sz="2100" dirty="0" smtClean="0"/>
              <a:t>= </a:t>
            </a:r>
            <a:r>
              <a:rPr lang="cs-CZ" sz="2100" dirty="0" smtClean="0">
                <a:solidFill>
                  <a:srgbClr val="FF0000"/>
                </a:solidFill>
              </a:rPr>
              <a:t>1 desetinné místo</a:t>
            </a:r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100" dirty="0" smtClean="0">
              <a:solidFill>
                <a:srgbClr val="FF0000"/>
              </a:solidFill>
            </a:endParaRP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800" dirty="0" smtClean="0"/>
              <a:t>15,6 . 0,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=1,56		100,7 .0,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=1,07</a:t>
            </a: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800" dirty="0" smtClean="0"/>
              <a:t>130,45 . 0,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=13,045	6,4 .0,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=0,64</a:t>
            </a:r>
          </a:p>
          <a:p>
            <a:pPr algn="ctr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Násobení 0,1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rot="10800000">
            <a:off x="785786" y="3071810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5000628" y="500063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5500694" y="3071810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1000100" y="500063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2"/>
            <a:r>
              <a:rPr lang="cs-CZ" dirty="0" smtClean="0"/>
              <a:t>Násobit 0,01 znamená posunout desetinnou čárku směrem </a:t>
            </a:r>
            <a:r>
              <a:rPr lang="cs-CZ" sz="2800" b="1" u="sng" dirty="0" smtClean="0"/>
              <a:t>DOLEVA</a:t>
            </a:r>
            <a:r>
              <a:rPr lang="cs-CZ" dirty="0" smtClean="0"/>
              <a:t> o 2 desetinná místa (=dělit 100)</a:t>
            </a:r>
          </a:p>
          <a:p>
            <a:pPr lvl="2"/>
            <a:endParaRPr lang="cs-CZ" dirty="0" smtClean="0"/>
          </a:p>
          <a:p>
            <a:pPr lvl="6">
              <a:buNone/>
            </a:pPr>
            <a:r>
              <a:rPr lang="cs-CZ" sz="2000" dirty="0" smtClean="0"/>
              <a:t>	</a:t>
            </a:r>
            <a:r>
              <a:rPr lang="cs-CZ" sz="4600" dirty="0" smtClean="0"/>
              <a:t>164,7 . 0,</a:t>
            </a:r>
            <a:r>
              <a:rPr lang="cs-CZ" sz="4600" dirty="0" smtClean="0">
                <a:solidFill>
                  <a:srgbClr val="FF0000"/>
                </a:solidFill>
              </a:rPr>
              <a:t>01</a:t>
            </a:r>
            <a:r>
              <a:rPr lang="cs-CZ" sz="4600" dirty="0" smtClean="0"/>
              <a:t>=1,647</a:t>
            </a:r>
          </a:p>
          <a:p>
            <a:pPr lvl="6" algn="ctr">
              <a:buNone/>
            </a:pPr>
            <a:endParaRPr lang="cs-CZ" sz="4600" i="1" dirty="0" smtClean="0"/>
          </a:p>
          <a:p>
            <a:pPr lvl="6" algn="ctr">
              <a:buNone/>
            </a:pPr>
            <a:r>
              <a:rPr lang="cs-CZ" sz="2100" i="1" dirty="0" smtClean="0"/>
              <a:t>násobit 0,01 &lt;=&gt; je stejné, jako když dělíme 100</a:t>
            </a:r>
          </a:p>
          <a:p>
            <a:pPr lvl="6">
              <a:buNone/>
            </a:pPr>
            <a:r>
              <a:rPr lang="cs-CZ" sz="2100" i="1" dirty="0" smtClean="0"/>
              <a:t>	</a:t>
            </a:r>
            <a:r>
              <a:rPr lang="cs-CZ" sz="2100" dirty="0" smtClean="0"/>
              <a:t>	</a:t>
            </a:r>
            <a:r>
              <a:rPr lang="cs-CZ" sz="2500" b="1" i="1" dirty="0" smtClean="0">
                <a:solidFill>
                  <a:srgbClr val="FF0000"/>
                </a:solidFill>
              </a:rPr>
              <a:t>násobit  0,01= dělit 100</a:t>
            </a:r>
          </a:p>
          <a:p>
            <a:pPr lvl="6">
              <a:buNone/>
            </a:pPr>
            <a:r>
              <a:rPr lang="cs-CZ" sz="2100" b="1" i="1" dirty="0" smtClean="0">
                <a:solidFill>
                  <a:srgbClr val="FF0000"/>
                </a:solidFill>
              </a:rPr>
              <a:t>	</a:t>
            </a:r>
            <a:r>
              <a:rPr lang="cs-CZ" sz="2100" b="1" i="1" dirty="0" smtClean="0">
                <a:solidFill>
                  <a:schemeClr val="accent3">
                    <a:lumMod val="75000"/>
                  </a:schemeClr>
                </a:solidFill>
              </a:rPr>
              <a:t> 	0,01=&gt;2 desetinná </a:t>
            </a:r>
            <a:r>
              <a:rPr lang="cs-CZ" sz="2100" b="1" i="1" dirty="0" smtClean="0">
                <a:solidFill>
                  <a:schemeClr val="accent3">
                    <a:lumMod val="75000"/>
                  </a:schemeClr>
                </a:solidFill>
              </a:rPr>
              <a:t>místa</a:t>
            </a:r>
          </a:p>
          <a:p>
            <a:pPr lvl="6">
              <a:buNone/>
            </a:pP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164,7 </a:t>
            </a: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r>
              <a:rPr lang="cs-CZ" sz="2500" i="1" dirty="0" smtClean="0">
                <a:solidFill>
                  <a:schemeClr val="accent2"/>
                </a:solidFill>
              </a:rPr>
              <a:t>0,01</a:t>
            </a: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=164,7 </a:t>
            </a: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  <a:r>
              <a:rPr lang="cs-CZ" sz="2500" i="1" dirty="0" smtClean="0">
                <a:solidFill>
                  <a:schemeClr val="accent2"/>
                </a:solidFill>
              </a:rPr>
              <a:t>100</a:t>
            </a:r>
            <a:r>
              <a:rPr lang="cs-CZ" sz="25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=1,647</a:t>
            </a:r>
            <a:endParaRPr lang="cs-CZ" sz="25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6">
              <a:buNone/>
            </a:pPr>
            <a:endParaRPr lang="cs-CZ" sz="2100" b="1" i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Násobení 0,01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10800000">
            <a:off x="2786050" y="3214686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 numCol="1">
            <a:normAutofit/>
          </a:bodyPr>
          <a:lstStyle/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100" dirty="0" smtClean="0"/>
              <a:t>0,</a:t>
            </a:r>
            <a:r>
              <a:rPr lang="cs-CZ" sz="2100" dirty="0" smtClean="0">
                <a:solidFill>
                  <a:srgbClr val="FF0000"/>
                </a:solidFill>
              </a:rPr>
              <a:t>01 </a:t>
            </a:r>
            <a:r>
              <a:rPr lang="cs-CZ" sz="2100" dirty="0" smtClean="0"/>
              <a:t>= </a:t>
            </a:r>
            <a:r>
              <a:rPr lang="cs-CZ" sz="2100" dirty="0" smtClean="0">
                <a:solidFill>
                  <a:srgbClr val="FF0000"/>
                </a:solidFill>
              </a:rPr>
              <a:t>2 desetinná místa</a:t>
            </a:r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100" dirty="0" smtClean="0">
              <a:solidFill>
                <a:srgbClr val="FF0000"/>
              </a:solidFill>
            </a:endParaRP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500" dirty="0" smtClean="0"/>
              <a:t>648,77 . 0,</a:t>
            </a:r>
            <a:r>
              <a:rPr lang="cs-CZ" sz="2500" dirty="0" smtClean="0">
                <a:solidFill>
                  <a:srgbClr val="FF0000"/>
                </a:solidFill>
              </a:rPr>
              <a:t>01</a:t>
            </a:r>
            <a:r>
              <a:rPr lang="cs-CZ" sz="2500" dirty="0" smtClean="0"/>
              <a:t>=6,4877		16,5 . 0,</a:t>
            </a:r>
            <a:r>
              <a:rPr lang="cs-CZ" sz="2500" dirty="0" smtClean="0">
                <a:solidFill>
                  <a:srgbClr val="FF0000"/>
                </a:solidFill>
              </a:rPr>
              <a:t>01</a:t>
            </a:r>
            <a:r>
              <a:rPr lang="cs-CZ" sz="2500" dirty="0" smtClean="0"/>
              <a:t>=0,165</a:t>
            </a: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5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5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5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500" dirty="0" smtClean="0"/>
              <a:t>999,1 . 0,</a:t>
            </a:r>
            <a:r>
              <a:rPr lang="cs-CZ" sz="2500" dirty="0" smtClean="0">
                <a:solidFill>
                  <a:srgbClr val="FF0000"/>
                </a:solidFill>
              </a:rPr>
              <a:t>01</a:t>
            </a:r>
            <a:r>
              <a:rPr lang="cs-CZ" sz="2500" dirty="0" smtClean="0"/>
              <a:t>=9,991		0,164 . 0,</a:t>
            </a:r>
            <a:r>
              <a:rPr lang="cs-CZ" sz="2500" dirty="0" smtClean="0">
                <a:solidFill>
                  <a:srgbClr val="FF0000"/>
                </a:solidFill>
              </a:rPr>
              <a:t>01</a:t>
            </a:r>
            <a:r>
              <a:rPr lang="cs-CZ" sz="2500" dirty="0" smtClean="0"/>
              <a:t>=0,00164</a:t>
            </a:r>
          </a:p>
          <a:p>
            <a:pPr lvl="7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Násobení 0,01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rot="10800000">
            <a:off x="857224" y="2571744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4929190" y="428625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5072066" y="2571744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857224" y="428625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2"/>
            <a:r>
              <a:rPr lang="cs-CZ" sz="2300" dirty="0" smtClean="0"/>
              <a:t>Násobit 0,001 znamená posunout desetinnou čárku směrem </a:t>
            </a:r>
            <a:r>
              <a:rPr lang="cs-CZ" sz="3000" b="1" u="sng" dirty="0" smtClean="0"/>
              <a:t>DOLEVA</a:t>
            </a:r>
            <a:r>
              <a:rPr lang="cs-CZ" sz="2300" dirty="0" smtClean="0"/>
              <a:t> o 3 desetinná místa (=dělit 1000)</a:t>
            </a:r>
          </a:p>
          <a:p>
            <a:pPr lvl="6">
              <a:buNone/>
            </a:pPr>
            <a:endParaRPr lang="cs-CZ" sz="4600" dirty="0" smtClean="0"/>
          </a:p>
          <a:p>
            <a:pPr lvl="6">
              <a:buNone/>
            </a:pPr>
            <a:r>
              <a:rPr lang="cs-CZ" sz="4600" dirty="0" smtClean="0"/>
              <a:t>1978,9 . 0,</a:t>
            </a:r>
            <a:r>
              <a:rPr lang="cs-CZ" sz="4600" dirty="0" smtClean="0">
                <a:solidFill>
                  <a:srgbClr val="FF0000"/>
                </a:solidFill>
              </a:rPr>
              <a:t>001</a:t>
            </a:r>
            <a:r>
              <a:rPr lang="cs-CZ" sz="4600" dirty="0" smtClean="0"/>
              <a:t>=1,9789</a:t>
            </a:r>
          </a:p>
          <a:p>
            <a:pPr lvl="6" algn="ctr">
              <a:buNone/>
            </a:pPr>
            <a:endParaRPr lang="cs-CZ" sz="4600" i="1" dirty="0" smtClean="0"/>
          </a:p>
          <a:p>
            <a:pPr lvl="6" algn="ctr">
              <a:buNone/>
            </a:pPr>
            <a:r>
              <a:rPr lang="cs-CZ" sz="2400" i="1" dirty="0" smtClean="0"/>
              <a:t>násobit 0,001 &lt;=&gt; je stejné, jako když dělíme 1000</a:t>
            </a:r>
          </a:p>
          <a:p>
            <a:pPr lvl="6">
              <a:buNone/>
            </a:pPr>
            <a:r>
              <a:rPr lang="cs-CZ" sz="2400" i="1" dirty="0" smtClean="0"/>
              <a:t>	</a:t>
            </a:r>
            <a:r>
              <a:rPr lang="cs-CZ" sz="2400" dirty="0" smtClean="0"/>
              <a:t>	</a:t>
            </a:r>
            <a:r>
              <a:rPr lang="cs-CZ" sz="2800" b="1" i="1" dirty="0" smtClean="0">
                <a:solidFill>
                  <a:srgbClr val="FF0000"/>
                </a:solidFill>
              </a:rPr>
              <a:t>násobit  0,001 = dělit 1000</a:t>
            </a:r>
          </a:p>
          <a:p>
            <a:pPr lvl="6">
              <a:buNone/>
            </a:pPr>
            <a:r>
              <a:rPr lang="cs-CZ" sz="2400" b="1" i="1" dirty="0" smtClean="0">
                <a:solidFill>
                  <a:srgbClr val="FF0000"/>
                </a:solidFill>
              </a:rPr>
              <a:t>	</a:t>
            </a: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 	0,001=&gt;3 desetinná </a:t>
            </a: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místa</a:t>
            </a:r>
          </a:p>
          <a:p>
            <a:pPr lvl="6">
              <a:buNone/>
            </a:pPr>
            <a:r>
              <a:rPr lang="cs-CZ" sz="27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1978,9. </a:t>
            </a:r>
            <a:r>
              <a:rPr lang="cs-CZ" sz="2700" i="1" dirty="0" smtClean="0">
                <a:solidFill>
                  <a:schemeClr val="accent2"/>
                </a:solidFill>
              </a:rPr>
              <a:t>0,001</a:t>
            </a:r>
            <a:r>
              <a:rPr lang="cs-CZ" sz="27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=1978,9 </a:t>
            </a:r>
            <a:r>
              <a:rPr lang="cs-CZ" sz="27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  <a:r>
              <a:rPr lang="cs-CZ" sz="2700" i="1" dirty="0" smtClean="0">
                <a:solidFill>
                  <a:schemeClr val="accent2"/>
                </a:solidFill>
              </a:rPr>
              <a:t>1000</a:t>
            </a:r>
            <a:r>
              <a:rPr lang="cs-CZ" sz="27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=1,9789</a:t>
            </a:r>
            <a:endParaRPr lang="cs-CZ" sz="27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6">
              <a:buNone/>
            </a:pPr>
            <a:endParaRPr lang="cs-CZ" sz="24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Násobení 0,001</a:t>
            </a:r>
            <a:endParaRPr lang="cs-CZ" dirty="0"/>
          </a:p>
        </p:txBody>
      </p:sp>
      <p:cxnSp>
        <p:nvCxnSpPr>
          <p:cNvPr id="19" name="Přímá spojovací šipka 18"/>
          <p:cNvCxnSpPr/>
          <p:nvPr/>
        </p:nvCxnSpPr>
        <p:spPr>
          <a:xfrm rot="10800000">
            <a:off x="2428860" y="3500438"/>
            <a:ext cx="121444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100" dirty="0" smtClean="0"/>
              <a:t>0,</a:t>
            </a:r>
            <a:r>
              <a:rPr lang="cs-CZ" sz="2100" dirty="0" smtClean="0">
                <a:solidFill>
                  <a:srgbClr val="FF0000"/>
                </a:solidFill>
              </a:rPr>
              <a:t>001 </a:t>
            </a:r>
            <a:r>
              <a:rPr lang="cs-CZ" sz="2100" dirty="0" smtClean="0"/>
              <a:t>=&gt; </a:t>
            </a:r>
            <a:r>
              <a:rPr lang="cs-CZ" sz="2100" dirty="0" smtClean="0">
                <a:solidFill>
                  <a:srgbClr val="FF0000"/>
                </a:solidFill>
              </a:rPr>
              <a:t>3 desetinná místa</a:t>
            </a:r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100" dirty="0" smtClean="0">
              <a:solidFill>
                <a:srgbClr val="FF0000"/>
              </a:solidFill>
            </a:endParaRP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200" dirty="0" smtClean="0"/>
              <a:t>1645,9. 0,</a:t>
            </a:r>
            <a:r>
              <a:rPr lang="cs-CZ" sz="2200" dirty="0" smtClean="0">
                <a:solidFill>
                  <a:srgbClr val="FF0000"/>
                </a:solidFill>
              </a:rPr>
              <a:t>001</a:t>
            </a:r>
            <a:r>
              <a:rPr lang="cs-CZ" sz="2200" dirty="0" smtClean="0"/>
              <a:t>=1,6459		13,97. 0,</a:t>
            </a:r>
            <a:r>
              <a:rPr lang="cs-CZ" sz="2200" dirty="0" smtClean="0">
                <a:solidFill>
                  <a:srgbClr val="FF0000"/>
                </a:solidFill>
              </a:rPr>
              <a:t>001</a:t>
            </a:r>
            <a:r>
              <a:rPr lang="cs-CZ" sz="2200" dirty="0" smtClean="0"/>
              <a:t>=0,01397	</a:t>
            </a: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2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2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200" dirty="0" smtClean="0"/>
              <a:t>741,4. 0,</a:t>
            </a:r>
            <a:r>
              <a:rPr lang="cs-CZ" sz="2200" dirty="0" smtClean="0">
                <a:solidFill>
                  <a:srgbClr val="FF0000"/>
                </a:solidFill>
              </a:rPr>
              <a:t>001</a:t>
            </a:r>
            <a:r>
              <a:rPr lang="cs-CZ" sz="2200" dirty="0" smtClean="0"/>
              <a:t>=0,7414		9,1. 0,</a:t>
            </a:r>
            <a:r>
              <a:rPr lang="cs-CZ" sz="2200" dirty="0" smtClean="0">
                <a:solidFill>
                  <a:srgbClr val="FF0000"/>
                </a:solidFill>
              </a:rPr>
              <a:t>001</a:t>
            </a:r>
            <a:r>
              <a:rPr lang="cs-CZ" sz="2200" dirty="0" smtClean="0"/>
              <a:t>=0,0091</a:t>
            </a:r>
          </a:p>
          <a:p>
            <a:pPr>
              <a:lnSpc>
                <a:spcPct val="220000"/>
              </a:lnSpc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Násobení 0,001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10800000">
            <a:off x="785786" y="264318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4786314" y="407194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642910" y="4143380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4929190" y="264318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advTm="100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72518" cy="4525963"/>
          </a:xfrm>
        </p:spPr>
        <p:txBody>
          <a:bodyPr numCol="3"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5.0,1=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7,9. 0,1=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25,97. 0,1=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360,7. 0,1=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14. 0,01=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70,1. 0,01 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496,3. 0,01 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1000. 0,01 =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3,6.0,001=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794. 0,001=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49,7. 0,001=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1249. 0,001=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závěr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57224" y="3429000"/>
            <a:ext cx="8001056" cy="242889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numCol="3" rtlCol="0" anchor="ctr" anchorCtr="0">
            <a:noAutofit/>
            <a:scene3d>
              <a:camera prst="isometricRightUp">
                <a:rot lat="20879247" lon="20415933" rev="215410"/>
              </a:camera>
              <a:lightRig rig="threePt" dir="t"/>
            </a:scene3d>
          </a:bodyPr>
          <a:lstStyle/>
          <a:p>
            <a:r>
              <a:rPr lang="cs-CZ" sz="2300" dirty="0" smtClean="0">
                <a:solidFill>
                  <a:schemeClr val="tx1"/>
                </a:solidFill>
              </a:rPr>
              <a:t>0,5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0,79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2,597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36,07</a:t>
            </a: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0,14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0,701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40963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10</a:t>
            </a: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0,0036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0,794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0,0497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1,249</a:t>
            </a:r>
          </a:p>
        </p:txBody>
      </p:sp>
      <p:sp>
        <p:nvSpPr>
          <p:cNvPr id="5" name="Mrak 4"/>
          <p:cNvSpPr/>
          <p:nvPr/>
        </p:nvSpPr>
        <p:spPr>
          <a:xfrm>
            <a:off x="2857488" y="3500438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357818" y="3500438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500034" y="3429000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8000.0,1=800</a:t>
            </a:r>
          </a:p>
          <a:p>
            <a:pPr>
              <a:buNone/>
            </a:pPr>
            <a:r>
              <a:rPr lang="cs-CZ" dirty="0" smtClean="0"/>
              <a:t>8000. 0,01=80	</a:t>
            </a:r>
          </a:p>
          <a:p>
            <a:pPr>
              <a:buNone/>
            </a:pPr>
            <a:r>
              <a:rPr lang="cs-CZ" dirty="0" smtClean="0"/>
              <a:t>8000. 0,001=8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800. 0,1=80	</a:t>
            </a:r>
          </a:p>
          <a:p>
            <a:pPr>
              <a:buNone/>
            </a:pPr>
            <a:r>
              <a:rPr lang="cs-CZ" dirty="0" smtClean="0"/>
              <a:t>			800. 0,01=8	</a:t>
            </a:r>
          </a:p>
          <a:p>
            <a:pPr>
              <a:buNone/>
            </a:pPr>
            <a:r>
              <a:rPr lang="cs-CZ" dirty="0" smtClean="0"/>
              <a:t>			800. 0,001=0,8	</a:t>
            </a:r>
          </a:p>
          <a:p>
            <a:pPr>
              <a:buNone/>
            </a:pPr>
            <a:r>
              <a:rPr lang="cs-CZ" dirty="0" smtClean="0"/>
              <a:t>						80. 0,1=8	</a:t>
            </a:r>
          </a:p>
          <a:p>
            <a:pPr>
              <a:buNone/>
            </a:pPr>
            <a:r>
              <a:rPr lang="cs-CZ" dirty="0" smtClean="0"/>
              <a:t>						80. 0,01=0,8	</a:t>
            </a:r>
          </a:p>
          <a:p>
            <a:pPr>
              <a:buNone/>
            </a:pPr>
            <a:r>
              <a:rPr lang="cs-CZ" dirty="0" smtClean="0"/>
              <a:t>						80. 0,001=0,08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pravidly pro násobení 0,1, 0,01, 0,001 snadným posouváním desetinné čárky a pomocí dělení 10, 100, 1000. DUM je možné použít na interaktivní tabuli.  Na tento DUM navazuje dělení 0,1, 0,01, 0,001.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249</TotalTime>
  <Words>269</Words>
  <Application>Microsoft Office PowerPoint</Application>
  <PresentationFormat>Předvádění na obrazovce (4:3)</PresentationFormat>
  <Paragraphs>159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Obsah</vt:lpstr>
      <vt:lpstr>Násobení 0,1</vt:lpstr>
      <vt:lpstr>Násobení 0,1</vt:lpstr>
      <vt:lpstr>Násobení 0,01</vt:lpstr>
      <vt:lpstr>Násobení 0,01</vt:lpstr>
      <vt:lpstr>Násobení 0,001</vt:lpstr>
      <vt:lpstr>Násobení 0,001</vt:lpstr>
      <vt:lpstr>Příklady na závěr</vt:lpstr>
      <vt:lpstr>Zajímavosti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jedlickova</cp:lastModifiedBy>
  <cp:revision>59</cp:revision>
  <dcterms:created xsi:type="dcterms:W3CDTF">2012-04-04T05:08:45Z</dcterms:created>
  <dcterms:modified xsi:type="dcterms:W3CDTF">2012-11-10T13:31:19Z</dcterms:modified>
</cp:coreProperties>
</file>