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13"/>
  </p:notesMasterIdLst>
  <p:sldIdLst>
    <p:sldId id="262" r:id="rId2"/>
    <p:sldId id="268" r:id="rId3"/>
    <p:sldId id="263" r:id="rId4"/>
    <p:sldId id="265" r:id="rId5"/>
    <p:sldId id="269" r:id="rId6"/>
    <p:sldId id="266" r:id="rId7"/>
    <p:sldId id="267" r:id="rId8"/>
    <p:sldId id="270" r:id="rId9"/>
    <p:sldId id="272" r:id="rId10"/>
    <p:sldId id="27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105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VY_32_INOVACE_6B_6_Dělení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0,1, 0,01, 0,001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pravidly pro dělení 0,1, 0,01, 0,001 snadným posouváním desetinné čárky a pomocí násobení 10, 100, 1000. DUM je možné použít na interaktivní tabuli.  Tento DUM navazuje na násobení 0,1, 0,01, 0,001.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08862"/>
          </a:xfrm>
        </p:spPr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628800"/>
            <a:ext cx="7772400" cy="3182511"/>
          </a:xfrm>
        </p:spPr>
        <p:txBody>
          <a:bodyPr>
            <a:norm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dirty="0" smtClean="0"/>
              <a:t>Dělení 0,1</a:t>
            </a:r>
            <a:endParaRPr lang="cs-CZ" dirty="0" smtClean="0"/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Dělení 0,01</a:t>
            </a:r>
            <a:endParaRPr lang="cs-CZ" dirty="0" smtClean="0"/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Dělení 0,001</a:t>
            </a:r>
            <a:endParaRPr lang="cs-CZ" dirty="0" smtClean="0"/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Příklady </a:t>
            </a:r>
            <a:r>
              <a:rPr lang="cs-CZ" dirty="0" smtClean="0"/>
              <a:t>na závěr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Zajímavosti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		</a:t>
            </a:r>
          </a:p>
          <a:p>
            <a:pPr lvl="2"/>
            <a:r>
              <a:rPr lang="cs-CZ" dirty="0" smtClean="0"/>
              <a:t>Dělit 0,1 znamená </a:t>
            </a:r>
            <a:r>
              <a:rPr lang="cs-CZ" dirty="0" smtClean="0"/>
              <a:t>posunout desetinnou čárku směrem </a:t>
            </a:r>
            <a:r>
              <a:rPr lang="cs-CZ" sz="2500" b="1" u="sng" dirty="0" smtClean="0"/>
              <a:t>DOPRAVA </a:t>
            </a:r>
            <a:r>
              <a:rPr lang="cs-CZ" dirty="0" smtClean="0"/>
              <a:t>o 1 desetinné místo</a:t>
            </a:r>
          </a:p>
          <a:p>
            <a:pPr lvl="2"/>
            <a:endParaRPr lang="cs-CZ" dirty="0" smtClean="0"/>
          </a:p>
          <a:p>
            <a:pPr lvl="6">
              <a:buNone/>
            </a:pPr>
            <a:r>
              <a:rPr lang="cs-CZ" sz="2000" dirty="0" smtClean="0"/>
              <a:t>	</a:t>
            </a:r>
            <a:r>
              <a:rPr lang="cs-CZ" sz="4600" dirty="0" smtClean="0"/>
              <a:t>1,78 : 0,1=17,8</a:t>
            </a:r>
          </a:p>
          <a:p>
            <a:pPr lvl="6">
              <a:buNone/>
            </a:pPr>
            <a:endParaRPr lang="cs-CZ" sz="4600" dirty="0" smtClean="0"/>
          </a:p>
          <a:p>
            <a:pPr lvl="6" algn="ctr">
              <a:buNone/>
            </a:pPr>
            <a:r>
              <a:rPr lang="cs-CZ" sz="2100" i="1" dirty="0" smtClean="0"/>
              <a:t>dělit 0,1 </a:t>
            </a:r>
            <a:r>
              <a:rPr lang="cs-CZ" sz="2100" i="1" dirty="0" smtClean="0"/>
              <a:t>&lt;=&gt; je stejné, jako když </a:t>
            </a:r>
            <a:r>
              <a:rPr lang="cs-CZ" sz="2100" i="1" dirty="0" smtClean="0"/>
              <a:t>násobíme </a:t>
            </a:r>
            <a:r>
              <a:rPr lang="cs-CZ" sz="2100" i="1" dirty="0" smtClean="0"/>
              <a:t>10</a:t>
            </a:r>
          </a:p>
          <a:p>
            <a:pPr lvl="6">
              <a:buNone/>
            </a:pPr>
            <a:r>
              <a:rPr lang="cs-CZ" sz="2100" i="1" dirty="0" smtClean="0"/>
              <a:t>	</a:t>
            </a:r>
            <a:r>
              <a:rPr lang="cs-CZ" sz="2100" dirty="0" smtClean="0"/>
              <a:t>	</a:t>
            </a:r>
            <a:r>
              <a:rPr lang="cs-CZ" sz="2500" b="1" i="1" dirty="0" smtClean="0">
                <a:solidFill>
                  <a:srgbClr val="FF0000"/>
                </a:solidFill>
              </a:rPr>
              <a:t>dělit  </a:t>
            </a:r>
            <a:r>
              <a:rPr lang="cs-CZ" sz="2500" b="1" i="1" dirty="0" smtClean="0">
                <a:solidFill>
                  <a:srgbClr val="FF0000"/>
                </a:solidFill>
              </a:rPr>
              <a:t>0,1 = </a:t>
            </a:r>
            <a:r>
              <a:rPr lang="cs-CZ" sz="2500" b="1" i="1" dirty="0" smtClean="0">
                <a:solidFill>
                  <a:srgbClr val="FF0000"/>
                </a:solidFill>
              </a:rPr>
              <a:t>násobit10</a:t>
            </a:r>
            <a:endParaRPr lang="cs-CZ" sz="2500" b="1" i="1" dirty="0" smtClean="0">
              <a:solidFill>
                <a:srgbClr val="FF0000"/>
              </a:solidFill>
            </a:endParaRPr>
          </a:p>
          <a:p>
            <a:pPr lvl="6">
              <a:buNone/>
            </a:pPr>
            <a:r>
              <a:rPr lang="cs-CZ" sz="2100" b="1" i="1" dirty="0" smtClean="0">
                <a:solidFill>
                  <a:srgbClr val="FF0000"/>
                </a:solidFill>
              </a:rPr>
              <a:t>		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0,1=&gt;1 desetinné 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místo</a:t>
            </a:r>
          </a:p>
          <a:p>
            <a:pPr lvl="6">
              <a:buNone/>
            </a:pPr>
            <a:endParaRPr lang="cs-CZ" sz="21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lvl="6">
              <a:buNone/>
            </a:pPr>
            <a:r>
              <a:rPr lang="cs-CZ" sz="3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1,78 </a:t>
            </a:r>
            <a:r>
              <a:rPr lang="cs-CZ" sz="3000" i="1" dirty="0" smtClean="0">
                <a:solidFill>
                  <a:schemeClr val="accent2"/>
                </a:solidFill>
              </a:rPr>
              <a:t>: </a:t>
            </a:r>
            <a:r>
              <a:rPr lang="cs-CZ" sz="3000" i="1" dirty="0" smtClean="0">
                <a:solidFill>
                  <a:schemeClr val="accent2"/>
                </a:solidFill>
              </a:rPr>
              <a:t>0,1</a:t>
            </a:r>
            <a:r>
              <a:rPr lang="cs-CZ" sz="3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=1,78 </a:t>
            </a:r>
            <a:r>
              <a:rPr lang="cs-CZ" sz="3000" i="1" dirty="0" smtClean="0">
                <a:solidFill>
                  <a:schemeClr val="accent2"/>
                </a:solidFill>
              </a:rPr>
              <a:t>. 10</a:t>
            </a:r>
            <a:r>
              <a:rPr lang="cs-CZ" sz="3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=17,8</a:t>
            </a:r>
            <a:endParaRPr lang="cs-CZ" sz="30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6">
              <a:buNone/>
            </a:pPr>
            <a:endParaRPr lang="cs-CZ" sz="2100" b="1" i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0,1</a:t>
            </a:r>
            <a:endParaRPr lang="cs-CZ" dirty="0"/>
          </a:p>
        </p:txBody>
      </p:sp>
      <p:cxnSp>
        <p:nvCxnSpPr>
          <p:cNvPr id="35" name="Přímá spojovací šipka 34"/>
          <p:cNvCxnSpPr/>
          <p:nvPr/>
        </p:nvCxnSpPr>
        <p:spPr>
          <a:xfrm flipV="1">
            <a:off x="2786050" y="3500438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>
              <a:buNone/>
            </a:pPr>
            <a:r>
              <a:rPr lang="cs-CZ" dirty="0" smtClean="0"/>
              <a:t>				</a:t>
            </a:r>
            <a:endParaRPr lang="cs-CZ" sz="2400" dirty="0" smtClean="0"/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0,</a:t>
            </a:r>
            <a:r>
              <a:rPr lang="cs-CZ" sz="2100" dirty="0" smtClean="0">
                <a:solidFill>
                  <a:srgbClr val="FF0000"/>
                </a:solidFill>
              </a:rPr>
              <a:t>1 </a:t>
            </a:r>
            <a:r>
              <a:rPr lang="cs-CZ" sz="2100" dirty="0" smtClean="0"/>
              <a:t>= </a:t>
            </a:r>
            <a:r>
              <a:rPr lang="cs-CZ" sz="2100" dirty="0" smtClean="0">
                <a:solidFill>
                  <a:srgbClr val="FF0000"/>
                </a:solidFill>
              </a:rPr>
              <a:t>1 desetinné místo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6,59 </a:t>
            </a:r>
            <a:r>
              <a:rPr lang="cs-CZ" sz="2800" dirty="0" smtClean="0"/>
              <a:t>:</a:t>
            </a:r>
            <a:r>
              <a:rPr lang="cs-CZ" sz="2800" dirty="0" smtClean="0"/>
              <a:t> 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=65,9</a:t>
            </a:r>
            <a:r>
              <a:rPr lang="cs-CZ" sz="2800" dirty="0" smtClean="0"/>
              <a:t>		</a:t>
            </a:r>
            <a:r>
              <a:rPr lang="cs-CZ" sz="2800" dirty="0" smtClean="0"/>
              <a:t>64,79 </a:t>
            </a:r>
            <a:r>
              <a:rPr lang="cs-CZ" sz="2800" dirty="0" smtClean="0"/>
              <a:t>:</a:t>
            </a:r>
            <a:r>
              <a:rPr lang="cs-CZ" sz="2800" dirty="0" smtClean="0"/>
              <a:t>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=647,9</a:t>
            </a: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8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800" dirty="0" smtClean="0"/>
              <a:t>604,78 </a:t>
            </a:r>
            <a:r>
              <a:rPr lang="cs-CZ" sz="2800" dirty="0" smtClean="0"/>
              <a:t>: </a:t>
            </a:r>
            <a:r>
              <a:rPr lang="cs-CZ" sz="2800" dirty="0" smtClean="0"/>
              <a:t>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=6047,8</a:t>
            </a:r>
            <a:r>
              <a:rPr lang="cs-CZ" sz="2800" dirty="0" smtClean="0"/>
              <a:t>	</a:t>
            </a:r>
            <a:r>
              <a:rPr lang="cs-CZ" sz="2800" dirty="0" smtClean="0"/>
              <a:t>7,498 </a:t>
            </a:r>
            <a:r>
              <a:rPr lang="cs-CZ" sz="2800" dirty="0" smtClean="0"/>
              <a:t>:</a:t>
            </a:r>
            <a:r>
              <a:rPr lang="cs-CZ" sz="2800" dirty="0" smtClean="0"/>
              <a:t>0,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=74,98</a:t>
            </a:r>
            <a:endParaRPr lang="cs-CZ" sz="2800" dirty="0" smtClean="0"/>
          </a:p>
          <a:p>
            <a:pPr algn="ctr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0,1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1000100" y="314324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5429256" y="507207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428728" y="507207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5715008" y="314324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2"/>
            <a:r>
              <a:rPr lang="cs-CZ" dirty="0" smtClean="0"/>
              <a:t>Dělit 0,01 znamená </a:t>
            </a:r>
            <a:r>
              <a:rPr lang="cs-CZ" dirty="0" smtClean="0"/>
              <a:t>posunout desetinnou čárku směrem </a:t>
            </a:r>
            <a:r>
              <a:rPr lang="cs-CZ" sz="2800" b="1" u="sng" dirty="0" smtClean="0"/>
              <a:t>DOPRAVA</a:t>
            </a:r>
            <a:r>
              <a:rPr lang="cs-CZ" dirty="0" smtClean="0"/>
              <a:t> o 2 desetinná místa</a:t>
            </a:r>
          </a:p>
          <a:p>
            <a:pPr lvl="2"/>
            <a:endParaRPr lang="cs-CZ" dirty="0" smtClean="0"/>
          </a:p>
          <a:p>
            <a:pPr lvl="6">
              <a:buNone/>
            </a:pPr>
            <a:r>
              <a:rPr lang="cs-CZ" sz="2000" dirty="0" smtClean="0"/>
              <a:t>	</a:t>
            </a:r>
            <a:r>
              <a:rPr lang="cs-CZ" sz="4600" dirty="0" smtClean="0"/>
              <a:t>0,497 : 0,</a:t>
            </a:r>
            <a:r>
              <a:rPr lang="cs-CZ" sz="4600" dirty="0" smtClean="0">
                <a:solidFill>
                  <a:srgbClr val="FF0000"/>
                </a:solidFill>
              </a:rPr>
              <a:t>01</a:t>
            </a:r>
            <a:r>
              <a:rPr lang="cs-CZ" sz="4600" dirty="0" smtClean="0"/>
              <a:t>=49,7</a:t>
            </a:r>
            <a:endParaRPr lang="cs-CZ" sz="4600" dirty="0" smtClean="0"/>
          </a:p>
          <a:p>
            <a:pPr lvl="6" algn="ctr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100" i="1" dirty="0" smtClean="0"/>
              <a:t>dělit </a:t>
            </a:r>
            <a:r>
              <a:rPr lang="cs-CZ" sz="2100" i="1" dirty="0" smtClean="0"/>
              <a:t>0,01 </a:t>
            </a:r>
            <a:r>
              <a:rPr lang="cs-CZ" sz="2100" i="1" dirty="0" smtClean="0"/>
              <a:t>&lt;=&gt; je stejné, jako když násobíme </a:t>
            </a:r>
            <a:r>
              <a:rPr lang="cs-CZ" sz="2100" i="1" dirty="0" smtClean="0"/>
              <a:t>100</a:t>
            </a:r>
            <a:endParaRPr lang="cs-CZ" sz="2100" i="1" dirty="0" smtClean="0"/>
          </a:p>
          <a:p>
            <a:pPr lvl="6">
              <a:buNone/>
            </a:pPr>
            <a:r>
              <a:rPr lang="cs-CZ" sz="2100" i="1" dirty="0" smtClean="0"/>
              <a:t>	</a:t>
            </a:r>
            <a:r>
              <a:rPr lang="cs-CZ" sz="2100" dirty="0" smtClean="0"/>
              <a:t>	</a:t>
            </a:r>
            <a:r>
              <a:rPr lang="cs-CZ" sz="2500" b="1" i="1" dirty="0" smtClean="0">
                <a:solidFill>
                  <a:srgbClr val="FF0000"/>
                </a:solidFill>
              </a:rPr>
              <a:t>dělit  </a:t>
            </a:r>
            <a:r>
              <a:rPr lang="cs-CZ" sz="2500" b="1" i="1" dirty="0" smtClean="0">
                <a:solidFill>
                  <a:srgbClr val="FF0000"/>
                </a:solidFill>
              </a:rPr>
              <a:t>0,01 </a:t>
            </a:r>
            <a:r>
              <a:rPr lang="cs-CZ" sz="2500" b="1" i="1" dirty="0" smtClean="0">
                <a:solidFill>
                  <a:srgbClr val="FF0000"/>
                </a:solidFill>
              </a:rPr>
              <a:t>= </a:t>
            </a:r>
            <a:r>
              <a:rPr lang="cs-CZ" sz="2500" b="1" i="1" dirty="0" smtClean="0">
                <a:solidFill>
                  <a:srgbClr val="FF0000"/>
                </a:solidFill>
              </a:rPr>
              <a:t>násobit 100</a:t>
            </a:r>
            <a:endParaRPr lang="cs-CZ" sz="2500" b="1" i="1" dirty="0" smtClean="0">
              <a:solidFill>
                <a:srgbClr val="FF0000"/>
              </a:solidFill>
            </a:endParaRPr>
          </a:p>
          <a:p>
            <a:pPr lvl="6">
              <a:buNone/>
            </a:pPr>
            <a:r>
              <a:rPr lang="cs-CZ" sz="2100" b="1" i="1" dirty="0" smtClean="0">
                <a:solidFill>
                  <a:srgbClr val="FF0000"/>
                </a:solidFill>
              </a:rPr>
              <a:t>		</a:t>
            </a:r>
            <a:r>
              <a:rPr lang="cs-CZ" sz="2100" b="1" i="1" dirty="0" smtClean="0">
                <a:solidFill>
                  <a:schemeClr val="accent3">
                    <a:lumMod val="75000"/>
                  </a:schemeClr>
                </a:solidFill>
              </a:rPr>
              <a:t>0,01=&gt;2 desetinná místa</a:t>
            </a:r>
          </a:p>
          <a:p>
            <a:pPr lvl="6">
              <a:buNone/>
            </a:pPr>
            <a:endParaRPr lang="cs-CZ" sz="21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lvl="6">
              <a:buNone/>
            </a:pPr>
            <a:r>
              <a:rPr lang="cs-CZ" sz="3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0,497 </a:t>
            </a:r>
            <a:r>
              <a:rPr lang="cs-CZ" sz="3000" i="1" dirty="0" smtClean="0">
                <a:solidFill>
                  <a:schemeClr val="accent2"/>
                </a:solidFill>
              </a:rPr>
              <a:t>: </a:t>
            </a:r>
            <a:r>
              <a:rPr lang="cs-CZ" sz="3000" i="1" dirty="0" smtClean="0">
                <a:solidFill>
                  <a:schemeClr val="accent2"/>
                </a:solidFill>
              </a:rPr>
              <a:t>0,01</a:t>
            </a:r>
            <a:r>
              <a:rPr lang="cs-CZ" sz="3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=0,497</a:t>
            </a:r>
            <a:r>
              <a:rPr lang="cs-CZ" sz="3000" i="1" dirty="0" smtClean="0">
                <a:solidFill>
                  <a:schemeClr val="accent2"/>
                </a:solidFill>
              </a:rPr>
              <a:t>. 100</a:t>
            </a:r>
            <a:r>
              <a:rPr lang="cs-CZ" sz="3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=49,7</a:t>
            </a:r>
            <a:endParaRPr lang="cs-CZ" sz="30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6">
              <a:buNone/>
            </a:pPr>
            <a:endParaRPr lang="cs-CZ" sz="2100" b="1" i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0,01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857488" y="321468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649993"/>
          </a:xfrm>
        </p:spPr>
        <p:txBody>
          <a:bodyPr numCol="1">
            <a:normAutofit/>
          </a:bodyPr>
          <a:lstStyle/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0,</a:t>
            </a:r>
            <a:r>
              <a:rPr lang="cs-CZ" sz="2100" dirty="0" smtClean="0">
                <a:solidFill>
                  <a:schemeClr val="accent2"/>
                </a:solidFill>
              </a:rPr>
              <a:t>01</a:t>
            </a:r>
            <a:r>
              <a:rPr lang="cs-CZ" sz="2100" dirty="0" smtClean="0">
                <a:solidFill>
                  <a:srgbClr val="FF0000"/>
                </a:solidFill>
              </a:rPr>
              <a:t> </a:t>
            </a:r>
            <a:r>
              <a:rPr lang="cs-CZ" sz="2100" dirty="0" smtClean="0"/>
              <a:t>= </a:t>
            </a:r>
            <a:r>
              <a:rPr lang="cs-CZ" sz="2100" dirty="0" smtClean="0">
                <a:solidFill>
                  <a:srgbClr val="FF0000"/>
                </a:solidFill>
              </a:rPr>
              <a:t>2 desetinná místa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500" dirty="0" smtClean="0"/>
              <a:t>0,165 : 0,</a:t>
            </a:r>
            <a:r>
              <a:rPr lang="cs-CZ" sz="2500" dirty="0" smtClean="0">
                <a:solidFill>
                  <a:schemeClr val="accent2"/>
                </a:solidFill>
              </a:rPr>
              <a:t>01</a:t>
            </a:r>
            <a:r>
              <a:rPr lang="cs-CZ" sz="2500" dirty="0" smtClean="0"/>
              <a:t>=16,5</a:t>
            </a:r>
            <a:r>
              <a:rPr lang="cs-CZ" sz="2500" dirty="0" smtClean="0"/>
              <a:t>		</a:t>
            </a:r>
            <a:r>
              <a:rPr lang="cs-CZ" sz="2500" dirty="0" smtClean="0"/>
              <a:t>16,998 </a:t>
            </a:r>
            <a:r>
              <a:rPr lang="cs-CZ" sz="2500" dirty="0" smtClean="0"/>
              <a:t>:</a:t>
            </a:r>
            <a:r>
              <a:rPr lang="cs-CZ" sz="2500" dirty="0" smtClean="0"/>
              <a:t>0,</a:t>
            </a:r>
            <a:r>
              <a:rPr lang="cs-CZ" sz="2500" dirty="0" smtClean="0">
                <a:solidFill>
                  <a:schemeClr val="accent2"/>
                </a:solidFill>
              </a:rPr>
              <a:t>01</a:t>
            </a:r>
            <a:r>
              <a:rPr lang="cs-CZ" sz="2500" dirty="0" smtClean="0"/>
              <a:t>=1699,8</a:t>
            </a: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5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500" dirty="0" smtClean="0"/>
              <a:t>3,794:0,</a:t>
            </a:r>
            <a:r>
              <a:rPr lang="cs-CZ" sz="2500" dirty="0" smtClean="0">
                <a:solidFill>
                  <a:schemeClr val="accent2"/>
                </a:solidFill>
              </a:rPr>
              <a:t>01</a:t>
            </a:r>
            <a:r>
              <a:rPr lang="cs-CZ" sz="2500" dirty="0" smtClean="0"/>
              <a:t>=379,4</a:t>
            </a:r>
            <a:r>
              <a:rPr lang="cs-CZ" sz="2500" dirty="0" smtClean="0"/>
              <a:t>		</a:t>
            </a:r>
            <a:r>
              <a:rPr lang="cs-CZ" sz="2500" dirty="0" err="1" smtClean="0"/>
              <a:t>4</a:t>
            </a:r>
            <a:r>
              <a:rPr lang="cs-CZ" sz="2500" dirty="0" smtClean="0"/>
              <a:t>,7965 </a:t>
            </a:r>
            <a:r>
              <a:rPr lang="cs-CZ" sz="2500" dirty="0" smtClean="0"/>
              <a:t>:</a:t>
            </a:r>
            <a:r>
              <a:rPr lang="cs-CZ" sz="2500" dirty="0" smtClean="0"/>
              <a:t>0,</a:t>
            </a:r>
            <a:r>
              <a:rPr lang="cs-CZ" sz="2500" dirty="0" smtClean="0">
                <a:solidFill>
                  <a:schemeClr val="accent2"/>
                </a:solidFill>
              </a:rPr>
              <a:t>01</a:t>
            </a:r>
            <a:r>
              <a:rPr lang="cs-CZ" sz="2500" dirty="0" smtClean="0"/>
              <a:t>=479,65</a:t>
            </a:r>
            <a:endParaRPr lang="cs-CZ" sz="2500" dirty="0" smtClean="0"/>
          </a:p>
          <a:p>
            <a:pPr lvl="7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0,01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928662" y="257174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5357818" y="4286256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857224" y="4286256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572132" y="257174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2"/>
            <a:r>
              <a:rPr lang="cs-CZ" sz="2300" dirty="0" smtClean="0"/>
              <a:t>Dělit 0,001 znamená </a:t>
            </a:r>
            <a:r>
              <a:rPr lang="cs-CZ" sz="2300" dirty="0" smtClean="0"/>
              <a:t>posunout desetinnou čárku směrem </a:t>
            </a:r>
            <a:r>
              <a:rPr lang="cs-CZ" sz="3000" b="1" u="sng" dirty="0" smtClean="0"/>
              <a:t>DOPRAVA</a:t>
            </a:r>
            <a:r>
              <a:rPr lang="cs-CZ" sz="2300" dirty="0" smtClean="0"/>
              <a:t> o 3 desetinná místa</a:t>
            </a:r>
          </a:p>
          <a:p>
            <a:pPr lvl="6">
              <a:buNone/>
            </a:pPr>
            <a:endParaRPr lang="cs-CZ" sz="4600" dirty="0" smtClean="0"/>
          </a:p>
          <a:p>
            <a:pPr lvl="6">
              <a:buNone/>
            </a:pPr>
            <a:r>
              <a:rPr lang="cs-CZ" sz="4600" dirty="0" smtClean="0"/>
              <a:t>8,0497:0,</a:t>
            </a:r>
            <a:r>
              <a:rPr lang="cs-CZ" sz="4600" dirty="0" smtClean="0">
                <a:solidFill>
                  <a:srgbClr val="FF0000"/>
                </a:solidFill>
              </a:rPr>
              <a:t>001</a:t>
            </a:r>
            <a:r>
              <a:rPr lang="cs-CZ" sz="4600" dirty="0" smtClean="0"/>
              <a:t>=8049,7</a:t>
            </a:r>
            <a:endParaRPr lang="cs-CZ" sz="4600" dirty="0" smtClean="0"/>
          </a:p>
          <a:p>
            <a:pPr lvl="6" algn="ctr">
              <a:buNone/>
            </a:pPr>
            <a:endParaRPr lang="cs-CZ" sz="4600" i="1" dirty="0" smtClean="0"/>
          </a:p>
          <a:p>
            <a:pPr lvl="6" algn="ctr">
              <a:buNone/>
            </a:pPr>
            <a:r>
              <a:rPr lang="cs-CZ" sz="2400" i="1" dirty="0" smtClean="0"/>
              <a:t>dělit </a:t>
            </a:r>
            <a:r>
              <a:rPr lang="cs-CZ" sz="2400" i="1" dirty="0" smtClean="0"/>
              <a:t>0,001 </a:t>
            </a:r>
            <a:r>
              <a:rPr lang="cs-CZ" sz="2400" i="1" dirty="0" smtClean="0"/>
              <a:t>&lt;=&gt; je stejné, jako když násobíme </a:t>
            </a:r>
            <a:r>
              <a:rPr lang="cs-CZ" sz="2400" i="1" dirty="0" smtClean="0"/>
              <a:t>1000</a:t>
            </a:r>
            <a:endParaRPr lang="cs-CZ" sz="2400" i="1" dirty="0" smtClean="0"/>
          </a:p>
          <a:p>
            <a:pPr lvl="6">
              <a:buNone/>
            </a:pPr>
            <a:r>
              <a:rPr lang="cs-CZ" sz="2400" i="1" dirty="0" smtClean="0"/>
              <a:t>	</a:t>
            </a:r>
            <a:r>
              <a:rPr lang="cs-CZ" sz="2400" dirty="0" smtClean="0"/>
              <a:t>	</a:t>
            </a:r>
            <a:r>
              <a:rPr lang="cs-CZ" sz="2800" b="1" i="1" dirty="0" smtClean="0">
                <a:solidFill>
                  <a:srgbClr val="FF0000"/>
                </a:solidFill>
              </a:rPr>
              <a:t>dělit  </a:t>
            </a:r>
            <a:r>
              <a:rPr lang="cs-CZ" sz="2800" b="1" i="1" dirty="0" smtClean="0">
                <a:solidFill>
                  <a:srgbClr val="FF0000"/>
                </a:solidFill>
              </a:rPr>
              <a:t>0,001 </a:t>
            </a:r>
            <a:r>
              <a:rPr lang="cs-CZ" sz="2800" b="1" i="1" dirty="0" smtClean="0">
                <a:solidFill>
                  <a:srgbClr val="FF0000"/>
                </a:solidFill>
              </a:rPr>
              <a:t>= </a:t>
            </a:r>
            <a:r>
              <a:rPr lang="cs-CZ" sz="2800" b="1" i="1" dirty="0" smtClean="0">
                <a:solidFill>
                  <a:srgbClr val="FF0000"/>
                </a:solidFill>
              </a:rPr>
              <a:t>násobit1000</a:t>
            </a:r>
            <a:endParaRPr lang="cs-CZ" sz="2800" b="1" i="1" dirty="0" smtClean="0">
              <a:solidFill>
                <a:srgbClr val="FF0000"/>
              </a:solidFill>
            </a:endParaRPr>
          </a:p>
          <a:p>
            <a:pPr lvl="6">
              <a:buNone/>
            </a:pPr>
            <a:r>
              <a:rPr lang="cs-CZ" sz="2400" b="1" i="1" dirty="0" smtClean="0">
                <a:solidFill>
                  <a:srgbClr val="FF0000"/>
                </a:solidFill>
              </a:rPr>
              <a:t>		</a:t>
            </a: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0,001=&gt;3 desetinná místa</a:t>
            </a:r>
          </a:p>
          <a:p>
            <a:pPr lvl="6">
              <a:buNone/>
            </a:pPr>
            <a:r>
              <a:rPr lang="cs-CZ" sz="28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8,0497 </a:t>
            </a:r>
            <a:r>
              <a:rPr lang="cs-CZ" sz="2800" i="1" dirty="0" smtClean="0">
                <a:solidFill>
                  <a:schemeClr val="accent2"/>
                </a:solidFill>
              </a:rPr>
              <a:t>: </a:t>
            </a:r>
            <a:r>
              <a:rPr lang="cs-CZ" sz="2800" i="1" dirty="0" smtClean="0">
                <a:solidFill>
                  <a:schemeClr val="accent2"/>
                </a:solidFill>
              </a:rPr>
              <a:t>0,001</a:t>
            </a:r>
            <a:r>
              <a:rPr lang="cs-CZ" sz="28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=8,0497</a:t>
            </a:r>
            <a:r>
              <a:rPr lang="cs-CZ" sz="2800" i="1" dirty="0" smtClean="0">
                <a:solidFill>
                  <a:schemeClr val="accent2"/>
                </a:solidFill>
              </a:rPr>
              <a:t>. 1000</a:t>
            </a:r>
            <a:r>
              <a:rPr lang="cs-CZ" sz="28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=8049,7</a:t>
            </a:r>
            <a:endParaRPr lang="cs-CZ" sz="28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6">
              <a:buNone/>
            </a:pPr>
            <a:endParaRPr lang="cs-CZ" sz="24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0,001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flipV="1">
            <a:off x="2571736" y="3500438"/>
            <a:ext cx="114300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100" dirty="0" smtClean="0"/>
              <a:t>0,001</a:t>
            </a:r>
            <a:r>
              <a:rPr lang="cs-CZ" sz="2100" dirty="0" smtClean="0">
                <a:solidFill>
                  <a:srgbClr val="FF0000"/>
                </a:solidFill>
              </a:rPr>
              <a:t> </a:t>
            </a:r>
            <a:r>
              <a:rPr lang="cs-CZ" sz="2100" dirty="0" smtClean="0"/>
              <a:t>=&gt; </a:t>
            </a:r>
            <a:r>
              <a:rPr lang="cs-CZ" sz="2100" dirty="0" smtClean="0">
                <a:solidFill>
                  <a:srgbClr val="FF0000"/>
                </a:solidFill>
              </a:rPr>
              <a:t>3 desetinná místa</a:t>
            </a:r>
          </a:p>
          <a:p>
            <a:pPr marL="365760" lvl="6" indent="-256032" algn="ctr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100" dirty="0" smtClean="0">
              <a:solidFill>
                <a:srgbClr val="FF0000"/>
              </a:solidFill>
            </a:endParaRP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200" dirty="0" smtClean="0"/>
              <a:t>0,1978: 0,</a:t>
            </a:r>
            <a:r>
              <a:rPr lang="cs-CZ" sz="2200" dirty="0" smtClean="0">
                <a:solidFill>
                  <a:schemeClr val="accent2"/>
                </a:solidFill>
              </a:rPr>
              <a:t>001</a:t>
            </a:r>
            <a:r>
              <a:rPr lang="cs-CZ" sz="2200" dirty="0" smtClean="0"/>
              <a:t>=197,8</a:t>
            </a:r>
            <a:r>
              <a:rPr lang="cs-CZ" sz="2200" dirty="0" smtClean="0"/>
              <a:t>		</a:t>
            </a:r>
            <a:r>
              <a:rPr lang="cs-CZ" sz="2200" dirty="0" smtClean="0"/>
              <a:t>0,9403</a:t>
            </a:r>
            <a:r>
              <a:rPr lang="cs-CZ" sz="2200" dirty="0" smtClean="0"/>
              <a:t>: 0,</a:t>
            </a:r>
            <a:r>
              <a:rPr lang="cs-CZ" sz="2200" dirty="0" smtClean="0">
                <a:solidFill>
                  <a:schemeClr val="accent2"/>
                </a:solidFill>
              </a:rPr>
              <a:t>001</a:t>
            </a:r>
            <a:r>
              <a:rPr lang="cs-CZ" sz="2200" dirty="0" smtClean="0"/>
              <a:t>=940,3</a:t>
            </a:r>
            <a:r>
              <a:rPr lang="cs-CZ" sz="2200" dirty="0" smtClean="0"/>
              <a:t>	</a:t>
            </a:r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2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endParaRPr lang="cs-CZ" sz="2200" dirty="0" smtClean="0"/>
          </a:p>
          <a:p>
            <a:pPr marL="365760" lvl="6" indent="-256032">
              <a:spcBef>
                <a:spcPts val="400"/>
              </a:spcBef>
              <a:buClr>
                <a:schemeClr val="accent1"/>
              </a:buClr>
              <a:buSzPct val="68000"/>
              <a:buNone/>
            </a:pPr>
            <a:r>
              <a:rPr lang="cs-CZ" sz="2200" dirty="0" smtClean="0"/>
              <a:t>4,7941</a:t>
            </a:r>
            <a:r>
              <a:rPr lang="cs-CZ" sz="2200" dirty="0" smtClean="0"/>
              <a:t>: 0,</a:t>
            </a:r>
            <a:r>
              <a:rPr lang="cs-CZ" sz="2200" dirty="0" smtClean="0">
                <a:solidFill>
                  <a:schemeClr val="accent2"/>
                </a:solidFill>
              </a:rPr>
              <a:t>001</a:t>
            </a:r>
            <a:r>
              <a:rPr lang="cs-CZ" sz="2200" dirty="0" smtClean="0"/>
              <a:t>=47941</a:t>
            </a:r>
            <a:r>
              <a:rPr lang="cs-CZ" sz="2200" dirty="0" smtClean="0"/>
              <a:t>		</a:t>
            </a:r>
            <a:r>
              <a:rPr lang="cs-CZ" sz="2200" dirty="0" smtClean="0"/>
              <a:t>7,7701</a:t>
            </a:r>
            <a:r>
              <a:rPr lang="cs-CZ" sz="2200" dirty="0" smtClean="0"/>
              <a:t>: 0,</a:t>
            </a:r>
            <a:r>
              <a:rPr lang="cs-CZ" sz="2200" dirty="0" smtClean="0">
                <a:solidFill>
                  <a:schemeClr val="accent2"/>
                </a:solidFill>
              </a:rPr>
              <a:t>001</a:t>
            </a:r>
            <a:r>
              <a:rPr lang="cs-CZ" sz="2200" dirty="0" smtClean="0"/>
              <a:t>=7770,1</a:t>
            </a:r>
            <a:endParaRPr lang="cs-CZ" sz="2200" dirty="0" smtClean="0"/>
          </a:p>
          <a:p>
            <a:pPr>
              <a:lnSpc>
                <a:spcPct val="22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0,001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928662" y="2643182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5357818" y="4143380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5357818" y="264318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928662" y="4143380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advTm="1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 numCol="3"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50:0,1=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7,9:0,1=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2:0,1=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100,9:0,1=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3,297:0,01=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0,08:0,01=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2,7:0,01=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26:0,01=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0,004:0,001=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77,04:0,001=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1,009:0,001=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403,1:0,001=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závěr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7224" y="3429000"/>
            <a:ext cx="8001056" cy="242889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numCol="3" rtlCol="0" anchor="ctr" anchorCtr="0">
            <a:noAutofit/>
            <a:scene3d>
              <a:camera prst="isometricRightUp">
                <a:rot lat="20879247" lon="20415933" rev="215410"/>
              </a:camera>
              <a:lightRig rig="threePt" dir="t"/>
            </a:scene3d>
          </a:bodyPr>
          <a:lstStyle/>
          <a:p>
            <a:r>
              <a:rPr lang="cs-CZ" sz="2300" dirty="0" smtClean="0">
                <a:solidFill>
                  <a:schemeClr val="tx1"/>
                </a:solidFill>
              </a:rPr>
              <a:t>500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79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20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1009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329,7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8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270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2600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4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77040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1009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403100</a:t>
            </a:r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71472" y="3357562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3000364" y="3357562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500694" y="3429000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0,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09:0,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=0,09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0,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r>
              <a:rPr lang="cs-CZ" dirty="0" smtClean="0"/>
              <a:t>9:0,</a:t>
            </a:r>
            <a:r>
              <a:rPr lang="cs-CZ" dirty="0" smtClean="0">
                <a:solidFill>
                  <a:srgbClr val="FF0000"/>
                </a:solidFill>
              </a:rPr>
              <a:t>01</a:t>
            </a:r>
            <a:r>
              <a:rPr lang="cs-CZ" dirty="0" smtClean="0"/>
              <a:t>=0,9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0,</a:t>
            </a:r>
            <a:r>
              <a:rPr lang="cs-CZ" dirty="0" smtClean="0">
                <a:solidFill>
                  <a:srgbClr val="FF0000"/>
                </a:solidFill>
              </a:rPr>
              <a:t>009</a:t>
            </a:r>
            <a:r>
              <a:rPr lang="cs-CZ" dirty="0" smtClean="0"/>
              <a:t>:0,</a:t>
            </a:r>
            <a:r>
              <a:rPr lang="cs-CZ" dirty="0" smtClean="0">
                <a:solidFill>
                  <a:srgbClr val="FF0000"/>
                </a:solidFill>
              </a:rPr>
              <a:t>001</a:t>
            </a:r>
            <a:r>
              <a:rPr lang="cs-CZ" dirty="0" smtClean="0"/>
              <a:t>=9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/>
              <a:t>0,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0</a:t>
            </a:r>
            <a:r>
              <a:rPr lang="cs-CZ" dirty="0" smtClean="0"/>
              <a:t>9:0,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</a:t>
            </a:r>
            <a:r>
              <a:rPr lang="cs-CZ" dirty="0" smtClean="0"/>
              <a:t>=0,9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/>
              <a:t>0,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09</a:t>
            </a:r>
            <a:r>
              <a:rPr lang="cs-CZ" dirty="0" smtClean="0"/>
              <a:t>:0,01=9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/>
              <a:t>0,09:0,001=90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dirty="0" smtClean="0"/>
              <a:t>0,</a:t>
            </a:r>
            <a:r>
              <a:rPr lang="cs-CZ" dirty="0" smtClean="0">
                <a:solidFill>
                  <a:srgbClr val="FFFF00"/>
                </a:solidFill>
              </a:rPr>
              <a:t>9</a:t>
            </a:r>
            <a:r>
              <a:rPr lang="cs-CZ" dirty="0" smtClean="0"/>
              <a:t>:0,</a:t>
            </a:r>
            <a:r>
              <a:rPr lang="cs-CZ" dirty="0" smtClean="0">
                <a:solidFill>
                  <a:srgbClr val="FFFF00"/>
                </a:solidFill>
              </a:rPr>
              <a:t>1</a:t>
            </a:r>
            <a:r>
              <a:rPr lang="cs-CZ" dirty="0" smtClean="0"/>
              <a:t>=9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dirty="0" smtClean="0"/>
              <a:t>0,9:0,01=90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dirty="0" smtClean="0"/>
              <a:t>0,9:0,001=900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pravidly pro dělení 0,1, 0,01, 0,001 snadným posouváním desetinné čárky a pomocí násobení 10, 100, 1000. DUM je možné použít na interaktivní tabuli.  Tento DUM navazuje na násobení 0,1, 0,01, 0,001.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247</TotalTime>
  <Words>237</Words>
  <Application>Microsoft Office PowerPoint</Application>
  <PresentationFormat>Předvádění na obrazovce (4:3)</PresentationFormat>
  <Paragraphs>160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Obsah</vt:lpstr>
      <vt:lpstr>Dělení 0,1</vt:lpstr>
      <vt:lpstr>Dělení 0,1</vt:lpstr>
      <vt:lpstr>Dělení 0,01</vt:lpstr>
      <vt:lpstr>Dělení 0,01</vt:lpstr>
      <vt:lpstr>Dělení 0,001</vt:lpstr>
      <vt:lpstr>Dělení 0,001</vt:lpstr>
      <vt:lpstr>Příklady na závěr</vt:lpstr>
      <vt:lpstr>Zajímavosti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jedlickova</cp:lastModifiedBy>
  <cp:revision>59</cp:revision>
  <dcterms:created xsi:type="dcterms:W3CDTF">2012-04-04T05:08:45Z</dcterms:created>
  <dcterms:modified xsi:type="dcterms:W3CDTF">2012-11-10T13:31:57Z</dcterms:modified>
</cp:coreProperties>
</file>