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  <p:sldId id="26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025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387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294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826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835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077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02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8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80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498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04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AA345-22F4-4882-9E4A-C6558195FCA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5EF9-936E-414F-A232-9CC311F5F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954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s.wikipedia.org/wiki/Soubor:BasaltUSGOV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0170"/>
            <a:ext cx="4524375" cy="17335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942113"/>
              </p:ext>
            </p:extLst>
          </p:nvPr>
        </p:nvGraphicFramePr>
        <p:xfrm>
          <a:off x="1265237" y="3039904"/>
          <a:ext cx="7051179" cy="24784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051179"/>
              </a:tblGrid>
              <a:tr h="8931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</a:t>
                      </a:r>
                      <a:r>
                        <a:rPr lang="cs-CZ" sz="1400" dirty="0" smtClean="0">
                          <a:effectLst/>
                        </a:rPr>
                        <a:t>Základní  </a:t>
                      </a:r>
                      <a:r>
                        <a:rPr lang="cs-CZ" sz="1400" dirty="0">
                          <a:effectLst/>
                        </a:rPr>
                        <a:t>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07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Autor:                  Mgr. Zuzana Chloubová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07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Název:                 </a:t>
                      </a:r>
                      <a:r>
                        <a:rPr lang="cs-CZ" sz="1400" dirty="0" smtClean="0">
                          <a:effectLst/>
                        </a:rPr>
                        <a:t>VY_32_INOVACE_07_PRV_Neživá</a:t>
                      </a:r>
                      <a:r>
                        <a:rPr lang="cs-CZ" sz="1400" baseline="0" dirty="0" smtClean="0">
                          <a:effectLst/>
                        </a:rPr>
                        <a:t> příroda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3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 </a:t>
                      </a:r>
                      <a:r>
                        <a:rPr lang="cs-CZ" sz="1400" dirty="0" smtClean="0">
                          <a:effectLst/>
                        </a:rPr>
                        <a:t>Nerosty</a:t>
                      </a:r>
                      <a:r>
                        <a:rPr lang="cs-CZ" sz="1400" baseline="0" dirty="0" smtClean="0">
                          <a:effectLst/>
                        </a:rPr>
                        <a:t> a horniny </a:t>
                      </a:r>
                      <a:r>
                        <a:rPr lang="cs-CZ" sz="1400" baseline="0" smtClean="0">
                          <a:effectLst/>
                        </a:rPr>
                        <a:t>- opakování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07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</a:t>
                      </a:r>
                      <a:r>
                        <a:rPr lang="cs-CZ" sz="1400" dirty="0" smtClean="0">
                          <a:effectLst/>
                        </a:rPr>
                        <a:t>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265238" y="30400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37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Prezentace slouží k opakování probraných hornin a nerostů.</a:t>
            </a:r>
          </a:p>
          <a:p>
            <a:pPr marL="0" indent="0">
              <a:buNone/>
            </a:pPr>
            <a:r>
              <a:rPr lang="cs-CZ" sz="2800" dirty="0" smtClean="0"/>
              <a:t>Návodné věty jsou zvoleny od obecnějších až k těm, které jednoznačně určí, o kterou horninu nebo nerost se jedná. K potvrzení domněnky poslouží ještě obrázek.</a:t>
            </a:r>
          </a:p>
          <a:p>
            <a:pPr marL="0" indent="0">
              <a:buNone/>
            </a:pPr>
            <a:r>
              <a:rPr lang="cs-CZ" sz="2800" dirty="0" smtClean="0"/>
              <a:t>Někteří žáci odhalí hledaný výraz dříve, jiní až po poslední nápovědě. Následuje okamžitá kontrola.</a:t>
            </a:r>
          </a:p>
          <a:p>
            <a:pPr marL="0" indent="0">
              <a:buNone/>
            </a:pPr>
            <a:r>
              <a:rPr lang="cs-CZ" sz="2800" dirty="0" smtClean="0"/>
              <a:t>Prezentace je určena žákům 3. a 4. tříd, je </a:t>
            </a:r>
            <a:r>
              <a:rPr lang="cs-CZ" sz="2800" dirty="0" smtClean="0"/>
              <a:t>přiměřená </a:t>
            </a:r>
            <a:r>
              <a:rPr lang="cs-CZ" sz="2800" dirty="0" smtClean="0"/>
              <a:t>jejich schopnostem a vědomostem.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3079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12763" y="1373589"/>
            <a:ext cx="3024336" cy="349557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0070C0"/>
                </a:solidFill>
              </a:rPr>
              <a:t>1</a:t>
            </a:r>
            <a:endParaRPr lang="cs-CZ" sz="10000" dirty="0">
              <a:solidFill>
                <a:srgbClr val="0070C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334868" y="233619"/>
            <a:ext cx="4536504" cy="1485025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Je to hornina.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334868" y="1802709"/>
            <a:ext cx="4536504" cy="1485025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Těží se v lomech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302580" y="3501008"/>
            <a:ext cx="4536504" cy="1485025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Vytváří se z ní sochy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4284030" y="5372975"/>
            <a:ext cx="4536504" cy="1485025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Rozkládá se na písek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Šipka nahoru 8"/>
          <p:cNvSpPr/>
          <p:nvPr/>
        </p:nvSpPr>
        <p:spPr>
          <a:xfrm>
            <a:off x="478984" y="5288244"/>
            <a:ext cx="2891894" cy="978408"/>
          </a:xfrm>
          <a:prstGeom prst="up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pískovec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62" y="1378408"/>
            <a:ext cx="3024337" cy="3490752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4181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268760"/>
            <a:ext cx="3024336" cy="3600400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2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4435477" y="83034"/>
            <a:ext cx="4464496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Je to nerost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446062" y="1844824"/>
            <a:ext cx="4464496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Těží se v dolech.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4435477" y="3501008"/>
            <a:ext cx="4464496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Má bílou barvu.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435477" y="5157192"/>
            <a:ext cx="4464496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Je součástí potravy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485546" y="5229200"/>
            <a:ext cx="2844316" cy="1061405"/>
          </a:xfrm>
          <a:prstGeom prst="up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sůl</a:t>
            </a:r>
            <a:endParaRPr lang="cs-CZ" sz="4400" dirty="0">
              <a:solidFill>
                <a:srgbClr val="FFFF0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5" y="1268760"/>
            <a:ext cx="3024336" cy="360040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8341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340202"/>
            <a:ext cx="2952328" cy="3528958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0070C0"/>
                </a:solidFill>
              </a:rPr>
              <a:t>3</a:t>
            </a:r>
            <a:endParaRPr lang="cs-CZ" sz="10000" dirty="0">
              <a:solidFill>
                <a:srgbClr val="0070C0"/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503548" y="5085184"/>
            <a:ext cx="2844316" cy="1254533"/>
          </a:xfrm>
          <a:prstGeom prst="up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žula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523897" y="188640"/>
            <a:ext cx="4320480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 Je to hornina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4511593" y="1844824"/>
            <a:ext cx="4320480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Těží se v lomech.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4514622" y="3573016"/>
            <a:ext cx="4320480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Používá se na hřbitovní desky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4523897" y="5203928"/>
            <a:ext cx="4320480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Je tvořena 3 nerosty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77" y="1340202"/>
            <a:ext cx="2952328" cy="3528958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69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268760"/>
            <a:ext cx="2952328" cy="3528392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>
                <a:solidFill>
                  <a:srgbClr val="FFFF00"/>
                </a:solidFill>
              </a:rPr>
              <a:t>4</a:t>
            </a:r>
          </a:p>
        </p:txBody>
      </p:sp>
      <p:sp>
        <p:nvSpPr>
          <p:cNvPr id="3" name="Šipka doleva 2"/>
          <p:cNvSpPr/>
          <p:nvPr/>
        </p:nvSpPr>
        <p:spPr>
          <a:xfrm>
            <a:off x="4622990" y="240579"/>
            <a:ext cx="4248472" cy="1584176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to nerost.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4622990" y="1824755"/>
            <a:ext cx="4248472" cy="1584176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Má červenou barvu.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635089" y="3429000"/>
            <a:ext cx="4248472" cy="1584176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Používá se k výrobě šperků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4635089" y="5013176"/>
            <a:ext cx="4248472" cy="1584176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Naleziště se nachází  u Třebenic</a:t>
            </a:r>
            <a:r>
              <a:rPr lang="cs-CZ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Šipka nahoru 6"/>
          <p:cNvSpPr/>
          <p:nvPr/>
        </p:nvSpPr>
        <p:spPr>
          <a:xfrm>
            <a:off x="521550" y="5013176"/>
            <a:ext cx="2826314" cy="1296144"/>
          </a:xfrm>
          <a:prstGeom prst="up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č</a:t>
            </a:r>
            <a:r>
              <a:rPr lang="cs-CZ" sz="2400" dirty="0" smtClean="0">
                <a:solidFill>
                  <a:srgbClr val="FFFF00"/>
                </a:solidFill>
              </a:rPr>
              <a:t>eský granát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11" y="1268760"/>
            <a:ext cx="2979859" cy="3528392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0412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268760"/>
            <a:ext cx="3024336" cy="3578696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0070C0"/>
                </a:solidFill>
              </a:rPr>
              <a:t>5</a:t>
            </a:r>
            <a:endParaRPr lang="cs-CZ" sz="10000" dirty="0">
              <a:solidFill>
                <a:srgbClr val="0070C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703114" y="368660"/>
            <a:ext cx="4248472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Je to hornina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4644008" y="3474934"/>
            <a:ext cx="4248472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Používá se v sochařství.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667912" y="1905236"/>
            <a:ext cx="4248472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Těží se v lomech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4644008" y="5013176"/>
            <a:ext cx="4248472" cy="1512168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Vlivem vody vznikají  jeskyně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Šipka nahoru 7"/>
          <p:cNvSpPr/>
          <p:nvPr/>
        </p:nvSpPr>
        <p:spPr>
          <a:xfrm>
            <a:off x="647920" y="5013176"/>
            <a:ext cx="2843960" cy="1270031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0070C0"/>
                </a:solidFill>
              </a:rPr>
              <a:t>vápenec</a:t>
            </a:r>
            <a:r>
              <a:rPr lang="cs-CZ" sz="2800" dirty="0" err="1" smtClean="0">
                <a:solidFill>
                  <a:srgbClr val="FFFF00"/>
                </a:solidFill>
              </a:rPr>
              <a:t>c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9707"/>
            <a:ext cx="3014729" cy="3578696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393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2808312" cy="3506688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>
                <a:solidFill>
                  <a:srgbClr val="FFFF00"/>
                </a:solidFill>
              </a:rPr>
              <a:t>6</a:t>
            </a:r>
          </a:p>
        </p:txBody>
      </p:sp>
      <p:sp>
        <p:nvSpPr>
          <p:cNvPr id="3" name="Šipka doleva 2"/>
          <p:cNvSpPr/>
          <p:nvPr/>
        </p:nvSpPr>
        <p:spPr>
          <a:xfrm>
            <a:off x="4714769" y="433055"/>
            <a:ext cx="4248472" cy="1465312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to nerost</a:t>
            </a:r>
            <a:r>
              <a:rPr lang="cs-CZ" sz="3600" dirty="0" smtClean="0">
                <a:solidFill>
                  <a:srgbClr val="FFFF00"/>
                </a:solidFill>
              </a:rPr>
              <a:t>.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714769" y="1898367"/>
            <a:ext cx="4248472" cy="1465312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Těží se v dolech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698892" y="3363679"/>
            <a:ext cx="4248472" cy="1465312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Použití při výrobě šperků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698892" y="4885897"/>
            <a:ext cx="4248472" cy="1465312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Nejtvrdší nerost </a:t>
            </a:r>
            <a:r>
              <a:rPr lang="cs-CZ" sz="2800" dirty="0" smtClean="0">
                <a:solidFill>
                  <a:srgbClr val="0070C0"/>
                </a:solidFill>
              </a:rPr>
              <a:t>na </a:t>
            </a:r>
            <a:r>
              <a:rPr lang="cs-CZ" sz="2800" dirty="0" smtClean="0">
                <a:solidFill>
                  <a:srgbClr val="0070C0"/>
                </a:solidFill>
              </a:rPr>
              <a:t>Zemi.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719572" y="5085184"/>
            <a:ext cx="2700300" cy="1200236"/>
          </a:xfrm>
          <a:prstGeom prst="up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diamant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0000"/>
            <a:ext cx="2808312" cy="348822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919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1010" y="1268760"/>
            <a:ext cx="2886854" cy="3600400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0070C0"/>
                </a:solidFill>
              </a:rPr>
              <a:t>7</a:t>
            </a:r>
            <a:endParaRPr lang="cs-CZ" sz="10000" dirty="0">
              <a:solidFill>
                <a:srgbClr val="0070C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4572000" y="404664"/>
            <a:ext cx="4320480" cy="1476164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Je to hornina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583876" y="1988840"/>
            <a:ext cx="4320480" cy="1476164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Má šedočernou barvu.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604824" y="3465004"/>
            <a:ext cx="4320480" cy="1476164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Drtí se na štěrk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610116" y="5085184"/>
            <a:ext cx="4320480" cy="1476164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Těží se v Českém středohoří.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461010" y="5085184"/>
            <a:ext cx="2749372" cy="1224136"/>
          </a:xfrm>
          <a:prstGeom prst="up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čedič</a:t>
            </a: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13" y="1268760"/>
            <a:ext cx="2886854" cy="360040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913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2808312" cy="3528392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8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4573021" y="454834"/>
            <a:ext cx="4320480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to nerost.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560678" y="1988840"/>
            <a:ext cx="4320480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Má různou barvu.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586918" y="3501008"/>
            <a:ext cx="4320480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Tvoří krystaly.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586918" y="5013176"/>
            <a:ext cx="4320480" cy="151216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součástí žuly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Šipka nahoru 10"/>
          <p:cNvSpPr/>
          <p:nvPr/>
        </p:nvSpPr>
        <p:spPr>
          <a:xfrm>
            <a:off x="577238" y="5280056"/>
            <a:ext cx="2986650" cy="1245288"/>
          </a:xfrm>
          <a:prstGeom prst="up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křemen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40" y="1370440"/>
            <a:ext cx="2843152" cy="3528392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932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2880320" cy="3600400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0070C0"/>
                </a:solidFill>
              </a:rPr>
              <a:t>9</a:t>
            </a:r>
            <a:endParaRPr lang="cs-CZ" sz="10000" dirty="0">
              <a:solidFill>
                <a:srgbClr val="0070C0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>
            <a:off x="4499992" y="188935"/>
            <a:ext cx="4392488" cy="1548172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Je to hornina.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513246" y="1737107"/>
            <a:ext cx="4392488" cy="1548172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Vznikla v prvohorách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4499992" y="3320988"/>
            <a:ext cx="4392488" cy="1548172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Má černou a hnědou barvu.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499992" y="4876087"/>
            <a:ext cx="4392488" cy="1548172"/>
          </a:xfrm>
          <a:prstGeom prst="lef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Využívá se na topení.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620560" y="5079378"/>
            <a:ext cx="3015335" cy="1267067"/>
          </a:xfrm>
          <a:prstGeom prst="up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uhlí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78" y="1279529"/>
            <a:ext cx="2880320" cy="3600399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82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24744"/>
            <a:ext cx="2880320" cy="3744416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>
                <a:solidFill>
                  <a:srgbClr val="FFFF00"/>
                </a:solidFill>
              </a:rPr>
              <a:t>10</a:t>
            </a:r>
            <a:endParaRPr lang="cs-CZ" sz="10000" dirty="0">
              <a:solidFill>
                <a:srgbClr val="FFFF0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570302" y="125078"/>
            <a:ext cx="4320480" cy="158034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Je to nerost.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4564193" y="1705426"/>
            <a:ext cx="4320480" cy="158034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součástí žuly.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535468" y="3361603"/>
            <a:ext cx="4320480" cy="158034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Odlupuje se po vrstvách.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535468" y="5013176"/>
            <a:ext cx="4320480" cy="1580348"/>
          </a:xfrm>
          <a:prstGeom prst="leftArrow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Je žáruvzdorná.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Šipka nahoru 9"/>
          <p:cNvSpPr/>
          <p:nvPr/>
        </p:nvSpPr>
        <p:spPr>
          <a:xfrm>
            <a:off x="575556" y="5085184"/>
            <a:ext cx="3060340" cy="1368152"/>
          </a:xfrm>
          <a:prstGeom prst="up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slída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11" y="1124744"/>
            <a:ext cx="2874853" cy="3744416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648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36912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Odkazy: </a:t>
            </a:r>
          </a:p>
          <a:p>
            <a:endParaRPr lang="cs-CZ" sz="2800" dirty="0" smtClean="0"/>
          </a:p>
          <a:p>
            <a:r>
              <a:rPr lang="cs-CZ" sz="2800" dirty="0" smtClean="0"/>
              <a:t>Autor: Mgr. Zuzana Chloubová</a:t>
            </a:r>
          </a:p>
          <a:p>
            <a:endParaRPr lang="cs-CZ" sz="2800" dirty="0"/>
          </a:p>
          <a:p>
            <a:r>
              <a:rPr lang="cs-CZ" sz="2800" dirty="0" smtClean="0"/>
              <a:t>Vypracování v programu Microsoft PowerPoint.</a:t>
            </a:r>
            <a:endParaRPr lang="cs-CZ" sz="28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5100"/>
            <a:ext cx="4524375" cy="1733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21477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Pískovec.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7.6.2009,11:44 - [cit</a:t>
            </a:r>
            <a:r>
              <a:rPr lang="cs-CZ" dirty="0"/>
              <a:t>. 2012-02-28]. Dostupné z: http://cs.wikipedia.org/wiki/Soubor:P%C3%ADskovcov%C3%BD_%C3%BAtvar.JPG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2428" y="2132856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Sůl</a:t>
            </a:r>
            <a:r>
              <a:rPr lang="cs-CZ" dirty="0"/>
              <a:t>. </a:t>
            </a:r>
            <a:r>
              <a:rPr lang="cs-CZ" dirty="0" smtClean="0"/>
              <a:t>In</a:t>
            </a:r>
            <a:r>
              <a:rPr lang="cs-CZ" dirty="0"/>
              <a:t>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22.3.2007, 07:30 - [cit</a:t>
            </a:r>
            <a:r>
              <a:rPr lang="cs-CZ" dirty="0"/>
              <a:t>. 2012-02-28]. Dostupné z: http://cs.wikipedia.org/wiki/Soubor:Piles_of_Salt_Salar_de_Uyuni_Bolivia_Luca_Galuzzi_2006_a.jpg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3429000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Žula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18.9.2005, 08:03 - </a:t>
            </a:r>
            <a:r>
              <a:rPr lang="en-US" dirty="0" smtClean="0"/>
              <a:t>[cit</a:t>
            </a:r>
            <a:r>
              <a:rPr lang="en-US" dirty="0"/>
              <a:t>. 2012-02-28]. </a:t>
            </a:r>
            <a:r>
              <a:rPr lang="en-US" dirty="0" err="1"/>
              <a:t>Dostupné</a:t>
            </a:r>
            <a:r>
              <a:rPr lang="en-US" dirty="0"/>
              <a:t> z: http://cs.wikipedia.org/wiki/Soubor:Rapakivigranite_ss.jpg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4463549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Pyrop: Český granát.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6.5.006, 20:02 - [cit</a:t>
            </a:r>
            <a:r>
              <a:rPr lang="cs-CZ" dirty="0"/>
              <a:t>. 2012-02-28]. Dostupné z: http://cs.wikipedia.org/wiki/Soubor:1granat,_Madagaskar.JPG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566387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Vápenec.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17.12.2005, 22:39 - </a:t>
            </a:r>
            <a:r>
              <a:rPr lang="cs-CZ" dirty="0"/>
              <a:t>[cit. 2012-02-28]. Dostupné z: http://cs.wikipedia.org/wiki/Soubor:Corrosion_step.jpg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476672"/>
            <a:ext cx="41404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Odkazy na obrázky 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" name="Obrázek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3953"/>
            <a:ext cx="3024336" cy="10107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982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535" y="1259176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Diamant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20.12.2010, 12:45 -</a:t>
            </a:r>
            <a:r>
              <a:rPr lang="en-US" dirty="0" smtClean="0"/>
              <a:t> </a:t>
            </a:r>
            <a:r>
              <a:rPr lang="en-US" dirty="0"/>
              <a:t>[cit. 2012-02-28]. </a:t>
            </a:r>
            <a:r>
              <a:rPr lang="en-US" dirty="0" err="1"/>
              <a:t>Dostupné</a:t>
            </a:r>
            <a:r>
              <a:rPr lang="en-US" dirty="0"/>
              <a:t> z: http://cs.wikipedia.org/wiki/Soubor:Brillanten.jpg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348880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Čedič.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8.1.2005, 05:20 - </a:t>
            </a:r>
            <a:r>
              <a:rPr lang="cs-CZ" dirty="0"/>
              <a:t>[cit. 2012-02-28]. Dostupné z: </a:t>
            </a:r>
            <a:r>
              <a:rPr lang="cs-CZ" dirty="0">
                <a:hlinkClick r:id="rId2"/>
              </a:rPr>
              <a:t>http://cs.wikipedia.org/wiki/Soubor:BasaltUSGOV.jpg</a:t>
            </a:r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429000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Křemen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7.1.2005, 05:42 -</a:t>
            </a:r>
            <a:r>
              <a:rPr lang="en-US" dirty="0" smtClean="0"/>
              <a:t> </a:t>
            </a:r>
            <a:r>
              <a:rPr lang="en-US" dirty="0"/>
              <a:t>[cit. 2012-02-28]. </a:t>
            </a:r>
            <a:r>
              <a:rPr lang="en-US" dirty="0" err="1"/>
              <a:t>Dostupné</a:t>
            </a:r>
            <a:r>
              <a:rPr lang="en-US" dirty="0"/>
              <a:t> z: http://cs.wikipedia.org/wiki/Soubor:Quartz_Crystal.jpg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8570" y="4509120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Uhlí.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29.4.2005, 02:15 - [cit</a:t>
            </a:r>
            <a:r>
              <a:rPr lang="cs-CZ" dirty="0"/>
              <a:t>. 2012-02-28]. Dostupné z: http://cs.wikipedia.org/wiki/Soubor:Coal.jpg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5589240"/>
            <a:ext cx="85621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Slída.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4.11.2005, 20:58 - </a:t>
            </a:r>
            <a:r>
              <a:rPr lang="cs-CZ" dirty="0"/>
              <a:t>[cit. 2012-02-28]. Dostupné z: http://cs.wikipedia.org/wiki/Soubor:Mica-muscovite.jpg </a:t>
            </a:r>
          </a:p>
        </p:txBody>
      </p:sp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2204"/>
            <a:ext cx="3198292" cy="93878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5173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284</TotalTime>
  <Words>692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Chloubová</dc:creator>
  <cp:lastModifiedBy>User</cp:lastModifiedBy>
  <cp:revision>37</cp:revision>
  <dcterms:created xsi:type="dcterms:W3CDTF">2012-02-21T19:57:19Z</dcterms:created>
  <dcterms:modified xsi:type="dcterms:W3CDTF">2012-11-11T07:31:48Z</dcterms:modified>
</cp:coreProperties>
</file>