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257" r:id="rId5"/>
    <p:sldId id="258" r:id="rId6"/>
    <p:sldId id="270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ABFC0-D7A9-44CB-A5F5-EFC91219F00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D70B4-7B7B-469E-934B-6CEFFEF65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4596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ABFC0-D7A9-44CB-A5F5-EFC91219F00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D70B4-7B7B-469E-934B-6CEFFEF65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9209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ABFC0-D7A9-44CB-A5F5-EFC91219F00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D70B4-7B7B-469E-934B-6CEFFEF65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90937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ABFC0-D7A9-44CB-A5F5-EFC91219F00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D70B4-7B7B-469E-934B-6CEFFEF65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442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ABFC0-D7A9-44CB-A5F5-EFC91219F00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D70B4-7B7B-469E-934B-6CEFFEF65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8634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ABFC0-D7A9-44CB-A5F5-EFC91219F00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D70B4-7B7B-469E-934B-6CEFFEF65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086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ABFC0-D7A9-44CB-A5F5-EFC91219F00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D70B4-7B7B-469E-934B-6CEFFEF65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5572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ABFC0-D7A9-44CB-A5F5-EFC91219F00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D70B4-7B7B-469E-934B-6CEFFEF65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38270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ABFC0-D7A9-44CB-A5F5-EFC91219F00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D70B4-7B7B-469E-934B-6CEFFEF65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56320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ABFC0-D7A9-44CB-A5F5-EFC91219F00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D70B4-7B7B-469E-934B-6CEFFEF65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72066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ABFC0-D7A9-44CB-A5F5-EFC91219F00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D70B4-7B7B-469E-934B-6CEFFEF65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450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FABFC0-D7A9-44CB-A5F5-EFC91219F00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9D70B4-7B7B-469E-934B-6CEFFEF65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192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692696"/>
            <a:ext cx="4524375" cy="17335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9679301"/>
              </p:ext>
            </p:extLst>
          </p:nvPr>
        </p:nvGraphicFramePr>
        <p:xfrm>
          <a:off x="1236662" y="2941161"/>
          <a:ext cx="6670675" cy="18440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670675"/>
              </a:tblGrid>
              <a:tr h="628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školy:       Základní  škola  J. E. Purkyně  a  Základní umělecká škola</a:t>
                      </a:r>
                      <a:endParaRPr lang="cs-CZ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                             Libochovice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3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Autor:                  Mgr. Zuzana Chloubová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3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Název:                 </a:t>
                      </a:r>
                      <a:r>
                        <a:rPr lang="cs-CZ" sz="1400" dirty="0" smtClean="0">
                          <a:effectLst/>
                        </a:rPr>
                        <a:t>VY_32_INOVACE_08 </a:t>
                      </a:r>
                      <a:r>
                        <a:rPr lang="cs-CZ" sz="1400" dirty="0" smtClean="0">
                          <a:effectLst/>
                        </a:rPr>
                        <a:t>_PRV_ Živá příroda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33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Téma:                  </a:t>
                      </a:r>
                      <a:r>
                        <a:rPr lang="cs-CZ" sz="1400" dirty="0" smtClean="0">
                          <a:effectLst/>
                        </a:rPr>
                        <a:t>Rostliny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3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projektu:    CZ.1.07/1.4.00/21.2803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1236663" y="29416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77671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124743"/>
            <a:ext cx="8307274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Anotace:</a:t>
            </a:r>
          </a:p>
          <a:p>
            <a:r>
              <a:rPr lang="cs-CZ" sz="2800" dirty="0" smtClean="0"/>
              <a:t>Prezentace je zaměřena na vyvození společných znaků </a:t>
            </a:r>
          </a:p>
          <a:p>
            <a:r>
              <a:rPr lang="cs-CZ" sz="2800" dirty="0" smtClean="0"/>
              <a:t>rostlin.</a:t>
            </a:r>
          </a:p>
          <a:p>
            <a:r>
              <a:rPr lang="cs-CZ" sz="2800" dirty="0" smtClean="0"/>
              <a:t>Obrazový materiál slouží k lepší představě, pochopení a </a:t>
            </a:r>
          </a:p>
          <a:p>
            <a:r>
              <a:rPr lang="cs-CZ" sz="2800" dirty="0" smtClean="0"/>
              <a:t>zapamatování učiva a k upevnění jednotlivých pojmů.</a:t>
            </a:r>
          </a:p>
          <a:p>
            <a:r>
              <a:rPr lang="cs-CZ" sz="2800" dirty="0" smtClean="0"/>
              <a:t>Prezentace </a:t>
            </a:r>
            <a:r>
              <a:rPr lang="cs-CZ" sz="2800" dirty="0"/>
              <a:t>vychází z témat </a:t>
            </a:r>
            <a:r>
              <a:rPr lang="cs-CZ" sz="2800" dirty="0" smtClean="0"/>
              <a:t>ŠVP a je přiměřena věku </a:t>
            </a:r>
          </a:p>
          <a:p>
            <a:r>
              <a:rPr lang="cs-CZ" sz="2800" dirty="0" smtClean="0"/>
              <a:t>a vnímání žáků 3. třídy,</a:t>
            </a:r>
            <a:r>
              <a:rPr lang="cs-CZ" sz="2800" dirty="0"/>
              <a:t> </a:t>
            </a:r>
            <a:r>
              <a:rPr lang="cs-CZ" sz="2800" dirty="0" smtClean="0"/>
              <a:t>kterým je </a:t>
            </a:r>
            <a:r>
              <a:rPr lang="cs-CZ" sz="2800" dirty="0" smtClean="0"/>
              <a:t>určena.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028576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ŽIVÁ   PŘÍRODA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27584" y="1556792"/>
            <a:ext cx="7560840" cy="47525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Součástí živé přírody jsou:</a:t>
            </a:r>
          </a:p>
          <a:p>
            <a:pPr marL="0" indent="0">
              <a:buNone/>
            </a:pPr>
            <a:r>
              <a:rPr lang="cs-CZ" sz="4000" b="1" dirty="0" smtClean="0"/>
              <a:t>A/ rostliny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9" name="Picture 5" descr="C:\Users\Škola\AppData\Local\Microsoft\Windows\Temporary Internet Files\Content.IE5\VAIW5MVP\MP9003904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497275"/>
            <a:ext cx="1304544" cy="1828800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Škola\AppData\Local\Microsoft\Windows\Temporary Internet Files\Content.IE5\VAIW5MVP\MP90017854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41784"/>
            <a:ext cx="2118667" cy="2438400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Škola\AppData\Local\Microsoft\Windows\Temporary Internet Files\Content.IE5\NZ7JT85G\MP90017845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3813" y="2485329"/>
            <a:ext cx="2160240" cy="1926346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Škola\AppData\Local\Microsoft\Windows\Temporary Internet Files\Content.IE5\O65REJSZ\MP90020120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6700" y="4199384"/>
            <a:ext cx="2350702" cy="2420112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Škola\AppData\Local\Microsoft\Windows\Temporary Internet Files\Content.IE5\T2ETC6XA\MP90043331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251307"/>
            <a:ext cx="1907704" cy="2316266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85397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ŽIVÁ   PŘÍRODA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/>
              <a:t>B/ houby</a:t>
            </a:r>
            <a:endParaRPr lang="cs-CZ" sz="4000" b="1" dirty="0"/>
          </a:p>
        </p:txBody>
      </p:sp>
      <p:pic>
        <p:nvPicPr>
          <p:cNvPr id="2050" name="Picture 2" descr="C:\Users\Škola\AppData\Local\Microsoft\Windows\Temporary Internet Files\Content.IE5\VAIW5MVP\MC900411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542" y="2564904"/>
            <a:ext cx="2104231" cy="1907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Škola\AppData\Local\Microsoft\Windows\Temporary Internet Files\Content.IE5\T2ETC6XA\MC9001932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73" y="3789040"/>
            <a:ext cx="1981444" cy="22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Škola\AppData\Local\Microsoft\Windows\Temporary Internet Files\Content.IE5\NZ7JT85G\MC9001933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0879" y="1587041"/>
            <a:ext cx="2335793" cy="1975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Škola\AppData\Local\Microsoft\Windows\Temporary Internet Files\Content.IE5\O65REJSZ\MC9002156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9141" y="3767492"/>
            <a:ext cx="1893683" cy="2302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93330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ŽIVÁ   PŘÍRODA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/>
              <a:t>c/ živočichové</a:t>
            </a:r>
            <a:endParaRPr lang="cs-CZ" sz="4000" b="1" dirty="0"/>
          </a:p>
        </p:txBody>
      </p:sp>
      <p:pic>
        <p:nvPicPr>
          <p:cNvPr id="3087" name="Picture 15" descr="C:\Users\Škola\AppData\Local\Microsoft\Windows\Temporary Internet Files\Content.IE5\NZ7JT85G\MP90018071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673887"/>
            <a:ext cx="2304256" cy="1797127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Škola\AppData\Local\Microsoft\Windows\Temporary Internet Files\Content.IE5\T2ETC6XA\MP9004065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51215">
            <a:off x="6589536" y="462119"/>
            <a:ext cx="2088232" cy="1827204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Škola\AppData\Local\Microsoft\Windows\Temporary Internet Files\Content.IE5\O65REJSZ\MP9004050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36912"/>
            <a:ext cx="2136590" cy="1804234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Škola\AppData\Local\Microsoft\Windows\Temporary Internet Files\Content.IE5\VAIW5MVP\MP90040696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7" y="2636913"/>
            <a:ext cx="2062435" cy="1804233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Škola\AppData\Local\Microsoft\Windows\Temporary Internet Files\Content.IE5\T2ETC6XA\MP90043858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4390" y="4631976"/>
            <a:ext cx="2659567" cy="1770512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Škola\AppData\Local\Microsoft\Windows\Temporary Internet Files\Content.IE5\NZ7JT85G\MP900227746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4799" y="4631975"/>
            <a:ext cx="2877542" cy="1841849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24314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ŽIVÁ  PŘÍRODA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rostliny, houby a živočichové jsou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ŽIVÉ   PŘÍRODNINY </a:t>
            </a:r>
            <a:r>
              <a:rPr lang="cs-CZ" b="1" dirty="0" smtClean="0"/>
              <a:t>(organismy)</a:t>
            </a:r>
          </a:p>
          <a:p>
            <a:pPr>
              <a:buFont typeface="Wingdings" pitchFamily="2" charset="2"/>
              <a:buChar char="Ø"/>
            </a:pPr>
            <a:r>
              <a:rPr lang="cs-CZ" b="1" dirty="0"/>
              <a:t> </a:t>
            </a:r>
            <a:r>
              <a:rPr lang="cs-CZ" b="1" dirty="0" smtClean="0"/>
              <a:t>jsou závislé na neživé přírodě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základními podmínkami pro jejich život jsou: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Světlo a teplo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Vzduch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Voda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Půda /rostlinám a houbám poskytuje živiny)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5465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ROSTLINY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02722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b="1" dirty="0" smtClean="0"/>
              <a:t>Společné znaky rostlin:</a:t>
            </a:r>
          </a:p>
          <a:p>
            <a:pPr marL="514350" indent="-514350">
              <a:buFont typeface="Arial" pitchFamily="34" charset="0"/>
              <a:buAutoNum type="arabicPeriod"/>
            </a:pPr>
            <a:r>
              <a:rPr lang="cs-CZ" sz="4000" b="1" dirty="0" smtClean="0"/>
              <a:t>jsou jediným zdrojem kyslíku na Zemi</a:t>
            </a:r>
          </a:p>
          <a:p>
            <a:pPr marL="514350" indent="-514350">
              <a:buAutoNum type="arabicPeriod"/>
            </a:pPr>
            <a:r>
              <a:rPr lang="cs-CZ" sz="4000" b="1" dirty="0" smtClean="0"/>
              <a:t>obsahují zelené barvivo (chlorofyl)</a:t>
            </a:r>
          </a:p>
          <a:p>
            <a:pPr marL="514350" indent="-514350">
              <a:buAutoNum type="arabicPeriod"/>
            </a:pPr>
            <a:r>
              <a:rPr lang="cs-CZ" sz="4000" b="1" dirty="0"/>
              <a:t>s</a:t>
            </a:r>
            <a:r>
              <a:rPr lang="cs-CZ" sz="4000" b="1" dirty="0" smtClean="0"/>
              <a:t>potřebovávají oxid uhličitý (při výživě)</a:t>
            </a:r>
          </a:p>
          <a:p>
            <a:pPr marL="514350" indent="-514350">
              <a:buAutoNum type="arabicPeriod"/>
            </a:pPr>
            <a:r>
              <a:rPr lang="cs-CZ" sz="4000" b="1" dirty="0"/>
              <a:t>u</a:t>
            </a:r>
            <a:r>
              <a:rPr lang="cs-CZ" sz="4000" b="1" dirty="0" smtClean="0"/>
              <a:t>volňují kyslík do ovzduší (fotosyntéza)</a:t>
            </a:r>
          </a:p>
        </p:txBody>
      </p:sp>
    </p:spTree>
    <p:extLst>
      <p:ext uri="{BB962C8B-B14F-4D97-AF65-F5344CB8AC3E}">
        <p14:creationId xmlns:p14="http://schemas.microsoft.com/office/powerpoint/2010/main" val="3894623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1371" y="116632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VYŽIVUJÍ   SE  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1068" y="1030841"/>
            <a:ext cx="8229600" cy="290221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b="1" dirty="0" smtClean="0"/>
              <a:t> výživa probíhá</a:t>
            </a:r>
            <a:r>
              <a:rPr lang="cs-CZ" sz="4000" b="1" dirty="0">
                <a:solidFill>
                  <a:srgbClr val="C00000"/>
                </a:solidFill>
              </a:rPr>
              <a:t> </a:t>
            </a:r>
            <a:r>
              <a:rPr lang="cs-CZ" sz="4000" b="1" dirty="0" smtClean="0">
                <a:solidFill>
                  <a:srgbClr val="C00000"/>
                </a:solidFill>
              </a:rPr>
              <a:t>jen za světla!!!</a:t>
            </a:r>
          </a:p>
          <a:p>
            <a:pPr>
              <a:buFont typeface="Wingdings" pitchFamily="2" charset="2"/>
              <a:buChar char="Ø"/>
            </a:pPr>
            <a:r>
              <a:rPr lang="cs-CZ" sz="4000" b="1" dirty="0"/>
              <a:t> </a:t>
            </a:r>
            <a:r>
              <a:rPr lang="cs-CZ" sz="4000" b="1" dirty="0" smtClean="0"/>
              <a:t>potřebují světlo, oxid uhličitý, vodu a živiny z půdy , listovou zeleň</a:t>
            </a:r>
          </a:p>
          <a:p>
            <a:pPr>
              <a:buFont typeface="Wingdings" pitchFamily="2" charset="2"/>
              <a:buChar char="Ø"/>
            </a:pPr>
            <a:r>
              <a:rPr lang="cs-CZ" sz="4000" b="1" dirty="0"/>
              <a:t> </a:t>
            </a:r>
            <a:r>
              <a:rPr lang="cs-CZ" sz="4000" b="1" dirty="0" smtClean="0"/>
              <a:t>probíhá tzv. </a:t>
            </a:r>
            <a:r>
              <a:rPr lang="cs-CZ" sz="4000" b="1" dirty="0" smtClean="0">
                <a:solidFill>
                  <a:srgbClr val="FF0000"/>
                </a:solidFill>
              </a:rPr>
              <a:t>fotosyntéza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149080"/>
            <a:ext cx="8352928" cy="24482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6" name="Picture 3" descr="C:\Users\Škola\AppData\Local\Microsoft\Windows\Temporary Internet Files\Content.IE5\VAIW5MVP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239433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Škola\AppData\Local\Microsoft\Windows\Temporary Internet Files\Content.IE5\O65REJSZ\MC9000147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1783" y="5313221"/>
            <a:ext cx="1668463" cy="1083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Šipka doprava 9"/>
          <p:cNvSpPr/>
          <p:nvPr/>
        </p:nvSpPr>
        <p:spPr>
          <a:xfrm>
            <a:off x="2411760" y="5687180"/>
            <a:ext cx="1368152" cy="484632"/>
          </a:xfrm>
          <a:prstGeom prst="rightArrow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rot="19821789">
            <a:off x="5834070" y="5469285"/>
            <a:ext cx="1338453" cy="484632"/>
          </a:xfrm>
          <a:prstGeom prst="rightArrow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838703" y="5271434"/>
            <a:ext cx="143500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o</a:t>
            </a:r>
            <a:r>
              <a:rPr lang="cs-CZ" sz="3200" b="1" dirty="0" smtClean="0"/>
              <a:t>xid </a:t>
            </a:r>
          </a:p>
          <a:p>
            <a:r>
              <a:rPr lang="cs-CZ" sz="3200" b="1" dirty="0" smtClean="0"/>
              <a:t>uhličitý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178977" y="4745213"/>
            <a:ext cx="149072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kyslík</a:t>
            </a:r>
            <a:endParaRPr lang="cs-CZ" sz="4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60444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8529" y="18864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DÝCHAJÍ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9241" y="1268760"/>
            <a:ext cx="8229600" cy="2836912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b="1" dirty="0" smtClean="0"/>
              <a:t> dýchají všemi částmi těla </a:t>
            </a:r>
          </a:p>
          <a:p>
            <a:pPr>
              <a:buFont typeface="Wingdings" pitchFamily="2" charset="2"/>
              <a:buChar char="Ø"/>
            </a:pPr>
            <a:r>
              <a:rPr lang="cs-CZ" sz="4000" b="1" dirty="0" smtClean="0"/>
              <a:t> dýchání probíhá </a:t>
            </a:r>
            <a:r>
              <a:rPr lang="cs-CZ" sz="4000" b="1" dirty="0" smtClean="0">
                <a:solidFill>
                  <a:srgbClr val="C00000"/>
                </a:solidFill>
              </a:rPr>
              <a:t>za světla i za tmy</a:t>
            </a:r>
            <a:r>
              <a:rPr lang="cs-CZ" sz="4000" b="1" dirty="0" smtClean="0"/>
              <a:t>!!!</a:t>
            </a:r>
          </a:p>
          <a:p>
            <a:pPr>
              <a:buFont typeface="Wingdings" pitchFamily="2" charset="2"/>
              <a:buChar char="Ø"/>
            </a:pPr>
            <a:r>
              <a:rPr lang="cs-CZ" sz="4000" b="1" dirty="0" smtClean="0"/>
              <a:t> spotřebovávají kyslík </a:t>
            </a:r>
          </a:p>
          <a:p>
            <a:pPr>
              <a:buFont typeface="Wingdings" pitchFamily="2" charset="2"/>
              <a:buChar char="Ø"/>
            </a:pPr>
            <a:r>
              <a:rPr lang="cs-CZ" sz="4000" b="1" dirty="0" smtClean="0"/>
              <a:t> uvolňují oxid uhličitý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388529" y="4178018"/>
            <a:ext cx="8568952" cy="241933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   </a:t>
            </a:r>
          </a:p>
        </p:txBody>
      </p:sp>
      <p:pic>
        <p:nvPicPr>
          <p:cNvPr id="5122" name="Picture 2" descr="C:\Users\Škola\AppData\Local\Microsoft\Windows\Temporary Internet Files\Content.IE5\NZ7JT85G\MC9001228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014933"/>
            <a:ext cx="2332990" cy="1440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4157" y="5608869"/>
            <a:ext cx="14775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kyslík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31740" y="4797152"/>
            <a:ext cx="175240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chemeClr val="bg1"/>
                </a:solidFill>
              </a:rPr>
              <a:t>o</a:t>
            </a:r>
            <a:r>
              <a:rPr lang="cs-CZ" sz="4000" b="1" dirty="0" smtClean="0">
                <a:solidFill>
                  <a:schemeClr val="bg1"/>
                </a:solidFill>
              </a:rPr>
              <a:t>xid</a:t>
            </a:r>
          </a:p>
          <a:p>
            <a:r>
              <a:rPr lang="cs-CZ" sz="4000" b="1" dirty="0" smtClean="0">
                <a:solidFill>
                  <a:schemeClr val="bg1"/>
                </a:solidFill>
              </a:rPr>
              <a:t>uhličitý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7" name="Šipka doprava se zářezem 6"/>
          <p:cNvSpPr/>
          <p:nvPr/>
        </p:nvSpPr>
        <p:spPr>
          <a:xfrm>
            <a:off x="2034122" y="5596675"/>
            <a:ext cx="1333119" cy="720080"/>
          </a:xfrm>
          <a:prstGeom prst="notchedRight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se zářezem 8"/>
          <p:cNvSpPr/>
          <p:nvPr/>
        </p:nvSpPr>
        <p:spPr>
          <a:xfrm rot="20034729">
            <a:off x="5707427" y="5478574"/>
            <a:ext cx="1333119" cy="720080"/>
          </a:xfrm>
          <a:prstGeom prst="notchedRight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6622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VYLUČUJÍ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266155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4000" b="1" dirty="0" smtClean="0"/>
              <a:t> při </a:t>
            </a:r>
            <a:r>
              <a:rPr lang="cs-CZ" sz="4000" b="1" dirty="0" smtClean="0">
                <a:solidFill>
                  <a:srgbClr val="FF0000"/>
                </a:solidFill>
              </a:rPr>
              <a:t>výživě</a:t>
            </a:r>
            <a:r>
              <a:rPr lang="cs-CZ" sz="4000" b="1" dirty="0" smtClean="0">
                <a:solidFill>
                  <a:srgbClr val="00B0F0"/>
                </a:solidFill>
              </a:rPr>
              <a:t> </a:t>
            </a:r>
            <a:r>
              <a:rPr lang="cs-CZ" sz="4000" b="1" dirty="0" smtClean="0"/>
              <a:t>vylučují </a:t>
            </a:r>
            <a:r>
              <a:rPr lang="cs-CZ" sz="4000" b="1" dirty="0" smtClean="0">
                <a:solidFill>
                  <a:srgbClr val="FF0000"/>
                </a:solidFill>
              </a:rPr>
              <a:t>KYSLÍK</a:t>
            </a:r>
          </a:p>
          <a:p>
            <a:pPr>
              <a:buFont typeface="Wingdings" pitchFamily="2" charset="2"/>
              <a:buChar char="Ø"/>
            </a:pPr>
            <a:r>
              <a:rPr lang="cs-CZ" sz="4000" b="1" dirty="0" smtClean="0"/>
              <a:t>při </a:t>
            </a:r>
            <a:r>
              <a:rPr lang="cs-CZ" sz="4000" b="1" dirty="0" smtClean="0">
                <a:solidFill>
                  <a:srgbClr val="00B0F0"/>
                </a:solidFill>
              </a:rPr>
              <a:t>dýchání </a:t>
            </a:r>
            <a:r>
              <a:rPr lang="cs-CZ" sz="4000" b="1" dirty="0" smtClean="0"/>
              <a:t>vylučují </a:t>
            </a:r>
            <a:r>
              <a:rPr lang="cs-CZ" sz="4000" b="1" dirty="0" smtClean="0">
                <a:solidFill>
                  <a:srgbClr val="00B0F0"/>
                </a:solidFill>
              </a:rPr>
              <a:t>OXID UHLIČITÝ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ROSTOU</a:t>
            </a:r>
          </a:p>
          <a:p>
            <a:pPr>
              <a:buFont typeface="Wingdings" pitchFamily="2" charset="2"/>
              <a:buChar char="Ø"/>
            </a:pPr>
            <a:r>
              <a:rPr lang="cs-CZ" sz="4000" b="1" dirty="0"/>
              <a:t> </a:t>
            </a:r>
            <a:r>
              <a:rPr lang="cs-CZ" sz="4000" b="1" dirty="0" smtClean="0"/>
              <a:t>během svého života mění velikost i vzhled</a:t>
            </a:r>
            <a:endParaRPr lang="cs-CZ" sz="4000" b="1" dirty="0"/>
          </a:p>
        </p:txBody>
      </p:sp>
      <p:pic>
        <p:nvPicPr>
          <p:cNvPr id="6146" name="Picture 2" descr="C:\Users\Škola\AppData\Local\Microsoft\Windows\Temporary Internet Files\Content.IE5\O65REJSZ\MC90043688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58112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Škola\AppData\Local\Microsoft\Windows\Temporary Internet Files\Content.IE5\VAIW5MVP\MC90043688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58112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prava 5"/>
          <p:cNvSpPr/>
          <p:nvPr/>
        </p:nvSpPr>
        <p:spPr>
          <a:xfrm>
            <a:off x="4442836" y="5418932"/>
            <a:ext cx="1569324" cy="746372"/>
          </a:xfrm>
          <a:prstGeom prst="right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6769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ROZMNOŽUJÍ  SE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semeny (ukrytými v plodech)</a:t>
            </a:r>
          </a:p>
          <a:p>
            <a:pPr marL="0" indent="0">
              <a:buNone/>
            </a:pPr>
            <a:endParaRPr lang="cs-CZ" b="1" dirty="0" smtClean="0"/>
          </a:p>
        </p:txBody>
      </p:sp>
      <p:pic>
        <p:nvPicPr>
          <p:cNvPr id="7170" name="Picture 2" descr="C:\Users\Škola\AppData\Local\Microsoft\Windows\Temporary Internet Files\Content.IE5\O65REJSZ\MP9003993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841" y="2678654"/>
            <a:ext cx="1800200" cy="1728192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Škola\AppData\Local\Microsoft\Windows\Temporary Internet Files\Content.IE5\T2ETC6XA\MC9002325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509120"/>
            <a:ext cx="2106440" cy="1800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Škola\AppData\Local\Microsoft\Windows\Temporary Internet Files\Content.IE5\VAIW5MVP\MC9002461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6988" y="2678654"/>
            <a:ext cx="2191778" cy="1690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Škola\AppData\Local\Microsoft\Windows\Temporary Internet Files\Content.IE5\O65REJSZ\MC9001227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8766" y="4342757"/>
            <a:ext cx="2168165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Škola\AppData\Local\Microsoft\Windows\Temporary Internet Files\Content.IE5\NZ7JT85G\MP90042313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700808"/>
            <a:ext cx="1950231" cy="2216867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57788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ROZMNOŽUJÍ   SE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43344" y="1558636"/>
            <a:ext cx="8449135" cy="49667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/>
              <a:t>p</a:t>
            </a:r>
            <a:r>
              <a:rPr lang="cs-CZ" b="1" dirty="0" smtClean="0"/>
              <a:t>odzemními </a:t>
            </a:r>
            <a:r>
              <a:rPr lang="cs-CZ" b="1" dirty="0" smtClean="0"/>
              <a:t>částmi</a:t>
            </a:r>
          </a:p>
          <a:p>
            <a:pPr marL="0" indent="0">
              <a:buNone/>
            </a:pPr>
            <a:r>
              <a:rPr lang="cs-CZ" b="1" dirty="0" smtClean="0"/>
              <a:t> oddenky (např. sasanka hajní)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cibulemi – tulipány                           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hlízami -  jiřiny                  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      brambory </a:t>
            </a:r>
            <a:endParaRPr lang="cs-CZ" b="1" dirty="0"/>
          </a:p>
        </p:txBody>
      </p:sp>
      <p:pic>
        <p:nvPicPr>
          <p:cNvPr id="8197" name="Picture 5" descr="C:\Users\Škola\AppData\Local\Microsoft\Windows\Temporary Internet Files\Content.IE5\VAIW5MVP\MC90043687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8800" y="4802844"/>
            <a:ext cx="1347614" cy="1347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Škola\AppData\Local\Microsoft\Windows\Temporary Internet Files\Content.IE5\O65REJSZ\MC9001495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653136"/>
            <a:ext cx="1428452" cy="1647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Škola\AppData\Local\Microsoft\Windows\Temporary Internet Files\Content.IE5\O65REJSZ\MP9004331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845831"/>
            <a:ext cx="4205091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57245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ROZMNOŽUJÍ  SE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nadzemními částmi – odnožemi (šlahouny)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jahody</a:t>
            </a:r>
            <a:endParaRPr lang="cs-CZ" b="1" dirty="0"/>
          </a:p>
        </p:txBody>
      </p:sp>
      <p:pic>
        <p:nvPicPr>
          <p:cNvPr id="9218" name="Picture 2" descr="C:\Users\Škola\AppData\Local\Microsoft\Windows\Temporary Internet Files\Content.IE5\O65REJSZ\MC9001232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068960"/>
            <a:ext cx="3059573" cy="2469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Škola\AppData\Local\Microsoft\Windows\Temporary Internet Files\Content.IE5\VAIW5MVP\MC9001978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428999"/>
            <a:ext cx="2705477" cy="2204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15769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ROZMNOŽUJÍ  SE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řízkováním – řízky děláme z různých částí rostliny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10242" name="Picture 2" descr="C:\Users\Škola\AppData\Local\Microsoft\Windows\Temporary Internet Files\Content.IE5\T2ETC6XA\MC900351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276872"/>
            <a:ext cx="3456384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67024" y="3283372"/>
            <a:ext cx="11769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listu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5949205" y="3425777"/>
            <a:ext cx="978408" cy="484632"/>
          </a:xfrm>
          <a:prstGeom prst="left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425777"/>
            <a:ext cx="17657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stonku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2187062" y="3668092"/>
            <a:ext cx="1880882" cy="484632"/>
          </a:xfrm>
          <a:prstGeom prst="right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438409" y="5179839"/>
            <a:ext cx="180703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kořene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>
            <a:off x="4283968" y="5322243"/>
            <a:ext cx="2125663" cy="484632"/>
          </a:xfrm>
          <a:prstGeom prst="left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2912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ROZMNOŽUJÍ  SE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b="1" dirty="0" smtClean="0"/>
              <a:t> nekvetoucí rostliny se rozmnožují</a:t>
            </a:r>
          </a:p>
          <a:p>
            <a:pPr>
              <a:buFont typeface="Wingdings" pitchFamily="2" charset="2"/>
              <a:buChar char="Ø"/>
            </a:pPr>
            <a:endParaRPr lang="cs-CZ" sz="4000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rgbClr val="00B050"/>
                </a:solidFill>
              </a:rPr>
              <a:t>VÝTRUSY</a:t>
            </a:r>
            <a:endParaRPr lang="cs-CZ" sz="4000" b="1" dirty="0">
              <a:solidFill>
                <a:srgbClr val="00B050"/>
              </a:solidFill>
            </a:endParaRPr>
          </a:p>
        </p:txBody>
      </p:sp>
      <p:pic>
        <p:nvPicPr>
          <p:cNvPr id="11266" name="Picture 2" descr="C:\Users\Škola\AppData\Local\Microsoft\Windows\Temporary Internet Files\Content.IE5\T2ETC6XA\MP9004340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0797"/>
            <a:ext cx="2880320" cy="2348880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Users\Škola\AppData\Local\Microsoft\Windows\Temporary Internet Files\Content.IE5\NZ7JT85G\MP90040245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636912"/>
            <a:ext cx="4464496" cy="3752765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 rot="1146468">
            <a:off x="2685978" y="3724679"/>
            <a:ext cx="3647890" cy="484632"/>
          </a:xfrm>
          <a:prstGeom prst="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2526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POHYBUJÍ  SE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pohybují některými částmi svého těla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12293" name="Picture 5" descr="C:\Users\Škola\AppData\Local\Microsoft\Windows\Temporary Internet Files\Content.IE5\NZ7JT85G\MP9004068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0976" y="3078275"/>
            <a:ext cx="1800200" cy="2520280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C:\Users\Škola\AppData\Local\Microsoft\Windows\Temporary Internet Files\Content.IE5\O65REJSZ\MP9003996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300" y="2996952"/>
            <a:ext cx="1944216" cy="2520280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5" name="Picture 7" descr="C:\Users\Škola\AppData\Local\Microsoft\Windows\Temporary Internet Files\Content.IE5\O65REJSZ\MC900441866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140968"/>
            <a:ext cx="2592288" cy="3155677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2411760" y="3859204"/>
            <a:ext cx="1125132" cy="484632"/>
          </a:xfrm>
          <a:prstGeom prst="rightArrow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354389" y="4581128"/>
            <a:ext cx="11825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teplo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2420889"/>
            <a:ext cx="15776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Slunce</a:t>
            </a:r>
            <a:endParaRPr lang="cs-CZ" sz="40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76306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REAGUJÍ  NA  ZMĚNY  TEPLOTY  PROSTŘEDÍ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b="1" dirty="0" smtClean="0"/>
              <a:t> rostliny se mění v průběhu roku, kdy se střídají 4 roční období</a:t>
            </a:r>
          </a:p>
        </p:txBody>
      </p:sp>
      <p:pic>
        <p:nvPicPr>
          <p:cNvPr id="13314" name="Picture 2" descr="C:\Users\Škola\AppData\Local\Microsoft\Windows\Temporary Internet Files\Content.IE5\NZ7JT85G\MP9004016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214736"/>
            <a:ext cx="1768425" cy="2156744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C:\Users\Škola\AppData\Local\Microsoft\Windows\Temporary Internet Files\Content.IE5\VAIW5MVP\MP9004231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14736"/>
            <a:ext cx="2016224" cy="2156745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9" name="Picture 7" descr="C:\Users\Škola\AppData\Local\Microsoft\Windows\Temporary Internet Files\Content.IE5\VAIW5MVP\MP9004034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214737"/>
            <a:ext cx="1992256" cy="2156744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1" name="Picture 9" descr="C:\Users\Škola\AppData\Local\Microsoft\Windows\Temporary Internet Files\Content.IE5\O65REJSZ\MP90014447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6578" y="4214736"/>
            <a:ext cx="2173678" cy="2156743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05883" y="3363140"/>
            <a:ext cx="10215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jaro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85340" y="3363089"/>
            <a:ext cx="10145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léto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38401" y="3367154"/>
            <a:ext cx="17588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podzim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68854" y="3367154"/>
            <a:ext cx="11849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zima</a:t>
            </a:r>
            <a:endParaRPr lang="cs-CZ" sz="4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97201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692696"/>
            <a:ext cx="4524375" cy="17335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1236663" y="29416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2636912"/>
            <a:ext cx="5840573" cy="29546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Odkazy:</a:t>
            </a:r>
          </a:p>
          <a:p>
            <a:endParaRPr lang="cs-CZ" sz="2400" dirty="0"/>
          </a:p>
          <a:p>
            <a:r>
              <a:rPr lang="cs-CZ" sz="2400" dirty="0" smtClean="0"/>
              <a:t>Autor: Mgr. Zuzana Chloubová</a:t>
            </a:r>
          </a:p>
          <a:p>
            <a:endParaRPr lang="cs-CZ" sz="2400" dirty="0"/>
          </a:p>
          <a:p>
            <a:r>
              <a:rPr lang="cs-CZ" sz="2400" dirty="0" smtClean="0"/>
              <a:t>Vytvořeno v programu Microsoft PowerPoint.</a:t>
            </a:r>
          </a:p>
          <a:p>
            <a:endParaRPr lang="cs-CZ" sz="2400" dirty="0"/>
          </a:p>
          <a:p>
            <a:r>
              <a:rPr lang="cs-CZ" sz="2400" i="1" dirty="0"/>
              <a:t>Ilustrace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3450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371</Words>
  <Application>Microsoft Office PowerPoint</Application>
  <PresentationFormat>Předvádění na obrazovce (4:3)</PresentationFormat>
  <Paragraphs>101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Prezentace aplikace PowerPoint</vt:lpstr>
      <vt:lpstr>ŽIVÁ   PŘÍRODA</vt:lpstr>
      <vt:lpstr>ŽIVÁ   PŘÍRODA</vt:lpstr>
      <vt:lpstr>ŽIVÁ   PŘÍRODA</vt:lpstr>
      <vt:lpstr>ŽIVÁ  PŘÍRODA</vt:lpstr>
      <vt:lpstr>ROSTLINY</vt:lpstr>
      <vt:lpstr>VYŽIVUJÍ   SE  </vt:lpstr>
      <vt:lpstr>DÝCHAJÍ  </vt:lpstr>
      <vt:lpstr>VYLUČUJÍ</vt:lpstr>
      <vt:lpstr>ROZMNOŽUJÍ  SE</vt:lpstr>
      <vt:lpstr>ROZMNOŽUJÍ   SE</vt:lpstr>
      <vt:lpstr>ROZMNOŽUJÍ  SE</vt:lpstr>
      <vt:lpstr>ROZMNOŽUJÍ  SE</vt:lpstr>
      <vt:lpstr>ROZMNOŽUJÍ  SE</vt:lpstr>
      <vt:lpstr>POHYBUJÍ  SE</vt:lpstr>
      <vt:lpstr>REAGUJÍ  NA  ZMĚNY  TEPLOTY  PROSTŘEDÍ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ŽIVÁ   PŘÍRODA</dc:title>
  <dc:creator>Zuzana Chloubová</dc:creator>
  <cp:lastModifiedBy>Zuzana Chloubová</cp:lastModifiedBy>
  <cp:revision>29</cp:revision>
  <dcterms:created xsi:type="dcterms:W3CDTF">2012-03-04T16:09:19Z</dcterms:created>
  <dcterms:modified xsi:type="dcterms:W3CDTF">2012-06-03T13:24:16Z</dcterms:modified>
</cp:coreProperties>
</file>