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87" r:id="rId2"/>
    <p:sldId id="256" r:id="rId3"/>
    <p:sldId id="257" r:id="rId4"/>
    <p:sldId id="258" r:id="rId5"/>
    <p:sldId id="259" r:id="rId6"/>
    <p:sldId id="260" r:id="rId7"/>
    <p:sldId id="264" r:id="rId8"/>
    <p:sldId id="261" r:id="rId9"/>
    <p:sldId id="262" r:id="rId10"/>
    <p:sldId id="263" r:id="rId11"/>
    <p:sldId id="266" r:id="rId12"/>
    <p:sldId id="265" r:id="rId13"/>
    <p:sldId id="267" r:id="rId14"/>
    <p:sldId id="268" r:id="rId15"/>
    <p:sldId id="278" r:id="rId16"/>
    <p:sldId id="269" r:id="rId17"/>
    <p:sldId id="270" r:id="rId18"/>
    <p:sldId id="271" r:id="rId19"/>
    <p:sldId id="276" r:id="rId20"/>
    <p:sldId id="279" r:id="rId21"/>
    <p:sldId id="280" r:id="rId22"/>
    <p:sldId id="277" r:id="rId23"/>
    <p:sldId id="281" r:id="rId24"/>
    <p:sldId id="282" r:id="rId25"/>
    <p:sldId id="283" r:id="rId26"/>
    <p:sldId id="272" r:id="rId27"/>
    <p:sldId id="284" r:id="rId28"/>
    <p:sldId id="285" r:id="rId29"/>
    <p:sldId id="273" r:id="rId30"/>
    <p:sldId id="274" r:id="rId31"/>
    <p:sldId id="275" r:id="rId32"/>
    <p:sldId id="286" r:id="rId33"/>
    <p:sldId id="288" r:id="rId34"/>
    <p:sldId id="289" r:id="rId35"/>
    <p:sldId id="290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ACA1F-B580-4786-9F8C-AFE00F7F4200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397E57-FBA2-4001-800C-D2046F9FEA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8371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2141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8144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21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903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9819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0723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091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20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872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011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0912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E16A3-B4C8-4FB4-8116-B5FAB404D076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719F3B-1F38-4C73-B3D5-3383DD3E0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5089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VY_32_INOVACE_11_6_ STAROVĚKÁ MEZOPOTÁMIE - SUMEROVÉ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458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1705" y="7104"/>
            <a:ext cx="9149981" cy="6850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27984" y="7104"/>
            <a:ext cx="4716016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STAROVĚKÁ MEZOPOTÁMIE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2636912"/>
            <a:ext cx="1963988" cy="1052736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SUMEROVÉ</a:t>
            </a:r>
            <a:endParaRPr lang="cs-CZ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437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Autofit/>
          </a:bodyPr>
          <a:lstStyle/>
          <a:p>
            <a:r>
              <a:rPr lang="cs-CZ" sz="3600" dirty="0" smtClean="0"/>
              <a:t>Část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„ÚRODNÉHO PŮLMĚSÍCE“</a:t>
            </a:r>
            <a:r>
              <a:rPr lang="cs-CZ" sz="3600" dirty="0" smtClean="0"/>
              <a:t>, která leží mezi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řekami EUFRAT</a:t>
            </a:r>
            <a:r>
              <a:rPr lang="cs-CZ" sz="3600" dirty="0" smtClean="0"/>
              <a:t> a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TIGRIS</a:t>
            </a:r>
            <a:r>
              <a:rPr lang="cs-CZ" sz="3600" dirty="0" smtClean="0"/>
              <a:t> se ve starověku nazývala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MEZOPOTÁMIE</a:t>
            </a:r>
            <a:r>
              <a:rPr lang="cs-CZ" sz="3600" dirty="0" smtClean="0"/>
              <a:t> (česky MEZIŘÍČÍ).</a:t>
            </a:r>
          </a:p>
          <a:p>
            <a:r>
              <a:rPr lang="cs-CZ" sz="3600" u="sng" dirty="0" smtClean="0"/>
              <a:t>Severní část Mezopotámie</a:t>
            </a:r>
            <a:r>
              <a:rPr lang="cs-CZ" sz="3600" dirty="0" smtClean="0"/>
              <a:t> – dostatek srážek.</a:t>
            </a:r>
          </a:p>
          <a:p>
            <a:r>
              <a:rPr lang="cs-CZ" sz="3600" u="sng" dirty="0" smtClean="0"/>
              <a:t>Jižní část Mezopotámie</a:t>
            </a:r>
            <a:r>
              <a:rPr lang="cs-CZ" sz="3600" dirty="0" smtClean="0"/>
              <a:t> – vláhu zajišťovaly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PRAVIDELNÉ ZÁPLAVY</a:t>
            </a:r>
            <a:r>
              <a:rPr lang="cs-CZ" sz="3600" dirty="0" smtClean="0"/>
              <a:t> řek Eufrat a Tigris. Ty se pravidelně objevují na jaře, kdy tál sníh v pohoří, kde obě řeky pramení.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927291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age057.mylivepage.com/chunk57/2105295/1562/mezopot%C3%A1mi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6" y="1"/>
            <a:ext cx="91431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505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-17690"/>
            <a:ext cx="9167587" cy="6875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28142" y="476672"/>
            <a:ext cx="1487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EUFRAT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175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715"/>
            <a:ext cx="9151632" cy="6852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14320" y="476672"/>
            <a:ext cx="1322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TIGRIS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0895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9144000" cy="3397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93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SUMEROVÉ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Jižní část Mezopotámie – zde vznikla jedna z prvních vyspělých civilizací.</a:t>
            </a:r>
          </a:p>
          <a:p>
            <a:r>
              <a:rPr lang="cs-CZ" sz="4000" dirty="0" smtClean="0"/>
              <a:t>Tuto civilizaci vytvořil národ – 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SUMMEROVÉ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Zde se usadili kolem roku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3500 př.n.l.</a:t>
            </a:r>
          </a:p>
          <a:p>
            <a:r>
              <a:rPr lang="cs-CZ" sz="4000" dirty="0" smtClean="0"/>
              <a:t>Jejich území nazýváno –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SUMMER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08948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6" y="0"/>
            <a:ext cx="9138174" cy="6837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00665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r>
              <a:rPr lang="cs-CZ" dirty="0" smtClean="0"/>
              <a:t>Sumerové byli hlavně zemědělci.</a:t>
            </a:r>
          </a:p>
          <a:p>
            <a:r>
              <a:rPr lang="cs-CZ" dirty="0" smtClean="0"/>
              <a:t>Jejich hlavním úkolem, chránit úrodu – museli se naučit zadržovat povodňovou vodu na jaře.</a:t>
            </a:r>
          </a:p>
          <a:p>
            <a:r>
              <a:rPr lang="cs-CZ" dirty="0" smtClean="0"/>
              <a:t>Stavěli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UMĚLÉ NÁDRŽE</a:t>
            </a:r>
            <a:r>
              <a:rPr lang="cs-CZ" dirty="0" smtClean="0"/>
              <a:t>, od nich vykopali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ZAVLAŽOVACÍ KANÁLY</a:t>
            </a:r>
            <a:r>
              <a:rPr lang="cs-CZ" dirty="0" smtClean="0"/>
              <a:t>. Těmi rozváděli vodu na pole. Díky tomu došlo ke zvětšování výnosů z polí. </a:t>
            </a:r>
          </a:p>
          <a:p>
            <a:r>
              <a:rPr lang="cs-CZ" dirty="0" smtClean="0"/>
              <a:t>Vypěstovali více plodin, než spotřebovali – přebytky vyměňovali za jiné výrobky a suroviny, které neměli – kámen, dřevo a kovy =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VÝMĚNNÝ OBCHOD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732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403" y="26965"/>
            <a:ext cx="758802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2554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Sumerové měli dostatek pouze dvou surovin – 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HLÍNY</a:t>
            </a:r>
            <a:r>
              <a:rPr lang="cs-CZ" sz="4000" dirty="0" smtClean="0"/>
              <a:t> a 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RÁKOSU</a:t>
            </a:r>
            <a:r>
              <a:rPr lang="cs-CZ" sz="4000" dirty="0" smtClean="0"/>
              <a:t> – používali je na 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STAVBU DOMŮ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Z hlíny vyráběli 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CIHLY</a:t>
            </a:r>
            <a:r>
              <a:rPr lang="cs-CZ" sz="4000" dirty="0" smtClean="0"/>
              <a:t> a také 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HLINĚNÉ TABULKY</a:t>
            </a:r>
            <a:r>
              <a:rPr lang="cs-CZ" sz="4000" dirty="0" smtClean="0"/>
              <a:t>, na které psali.</a:t>
            </a:r>
          </a:p>
          <a:p>
            <a:r>
              <a:rPr lang="cs-CZ" sz="4000" dirty="0" smtClean="0"/>
              <a:t>Z rákosu stavěli základové konstrukce domů, pokrývali jím střechy a vyráběli z něj </a:t>
            </a:r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jednoduché ČLUNY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28970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0"/>
            <a:ext cx="4680520" cy="6908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984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Sumerové vytvořili menší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MĚSTSKÉ STÁTY</a:t>
            </a:r>
            <a:r>
              <a:rPr lang="cs-CZ" dirty="0" smtClean="0"/>
              <a:t> – ten tvořilo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MĚSTO OBEHNANÉ HRADBAMI A JEHO OKOLÍ</a:t>
            </a:r>
            <a:r>
              <a:rPr lang="cs-CZ" dirty="0" smtClean="0"/>
              <a:t> s vesnicemi nebo i menšími městy.</a:t>
            </a:r>
          </a:p>
          <a:p>
            <a:r>
              <a:rPr lang="cs-CZ" dirty="0" smtClean="0"/>
              <a:t>Města vznikala okolo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CHRÁMU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(ZIKKURAT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dirty="0" smtClean="0"/>
              <a:t> některého z bohů, kterého Sumerové uctívali.</a:t>
            </a:r>
          </a:p>
          <a:p>
            <a:r>
              <a:rPr lang="cs-CZ" dirty="0" smtClean="0"/>
              <a:t>Sumerové věřili, že skutečnými vládci městských států a vlastníky veškeré půdy jsou bohové.</a:t>
            </a:r>
          </a:p>
          <a:p>
            <a:r>
              <a:rPr lang="cs-CZ" dirty="0" smtClean="0"/>
              <a:t>Kněží a panovníci pak vystupovali jako prostředníci mezi lidmi a bohy, proto také nejvíce půdy patřilo královským palácům a chrámům.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216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6842" y="188640"/>
            <a:ext cx="11222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 –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ZIKKURAT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332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r>
              <a:rPr lang="cs-CZ" dirty="0" smtClean="0"/>
              <a:t>Chrámy a paláce půdu pronajímaly rolníkům. Ti odevzdávali část úrody do palácových nebo chrámových skladišť, ta se pak rozdělovala lidem, kteří pro chrám  nebo palác pracovali – kněží, úředníci, vojáci, písaři, řemeslníci.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prvnímu použití PÍSMA došlo asi okolo roku 3300 př.n.l.</a:t>
            </a:r>
            <a:r>
              <a:rPr lang="cs-CZ" dirty="0" smtClean="0"/>
              <a:t> – první písemné památky byly objeveny v sumerském městě URUK.</a:t>
            </a:r>
          </a:p>
          <a:p>
            <a:r>
              <a:rPr lang="cs-CZ" dirty="0" smtClean="0"/>
              <a:t>Důvodem pro vznik písma byla potřeba zaznamenávat majetek chrámu, množství dávek, které rolníci odváděli, dobu záplav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938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r>
              <a:rPr lang="cs-CZ" dirty="0" smtClean="0"/>
              <a:t>Nejdříve tyto údaje kreslili 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HLINĚNÉ TABULKY POMOCÍ OBRÁZKŮ – PIKTOGRAMŮ</a:t>
            </a:r>
            <a:r>
              <a:rPr lang="cs-CZ" dirty="0" smtClean="0"/>
              <a:t>. To však bylo příliš složité a tak se začaly upravovat tak, aby se skládaly jen z rovných čárek.</a:t>
            </a:r>
          </a:p>
          <a:p>
            <a:r>
              <a:rPr lang="cs-CZ" dirty="0" smtClean="0"/>
              <a:t>Tyto znaky se ryly do vlhkých hliněných destiček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STÉBLEM RÁKOSU</a:t>
            </a:r>
            <a:r>
              <a:rPr lang="cs-CZ" dirty="0" smtClean="0"/>
              <a:t> seříznutým do tvaru trojúhelníku. Tvar písmen připomínal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KLÍN = KLÍNOVÉ PÍSMO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Rozluštěno r. 1802 německým profesorem </a:t>
            </a:r>
            <a:r>
              <a:rPr lang="cs-CZ" dirty="0" err="1" smtClean="0"/>
              <a:t>G</a:t>
            </a:r>
            <a:r>
              <a:rPr lang="cs-CZ" dirty="0" smtClean="0"/>
              <a:t>.</a:t>
            </a:r>
            <a:r>
              <a:rPr lang="cs-CZ" dirty="0" err="1" smtClean="0"/>
              <a:t>F.Grotefendem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534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fact-o-tron.com/wp-content/uploads/2010/03/akkadian-cuneiform1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5521" y="16559"/>
            <a:ext cx="5067300" cy="298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www.avozarm.sk/ObZip/Klin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2987" y="16559"/>
            <a:ext cx="4041013" cy="365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http://www.knihy-a.cz/wp-content/uploads/2011/06/14klinove-pismo-250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060" y="3666941"/>
            <a:ext cx="2997940" cy="3207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5522" y="2885939"/>
            <a:ext cx="4731537" cy="4009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4588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MĚSTSKÉ STÁTY SUMERU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ERIDU</a:t>
            </a:r>
            <a:r>
              <a:rPr lang="cs-CZ" dirty="0" smtClean="0"/>
              <a:t> – nejstarší město (podle babylonské tradice sídlo prvního člověka </a:t>
            </a:r>
            <a:r>
              <a:rPr lang="cs-CZ" dirty="0" err="1" smtClean="0"/>
              <a:t>Adapy</a:t>
            </a:r>
            <a:r>
              <a:rPr lang="cs-CZ" dirty="0" smtClean="0"/>
              <a:t>)– od pol. 4. tis. př.n.l. vladař </a:t>
            </a:r>
            <a:r>
              <a:rPr lang="cs-CZ" dirty="0" err="1" smtClean="0"/>
              <a:t>Alulim</a:t>
            </a:r>
            <a:r>
              <a:rPr lang="cs-CZ" dirty="0" smtClean="0"/>
              <a:t>.</a:t>
            </a:r>
          </a:p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URUK</a:t>
            </a:r>
            <a:r>
              <a:rPr lang="cs-CZ" dirty="0" smtClean="0"/>
              <a:t> – doklady prehistorického osídlení. Umělecké památky z konce 4. a počátku 3. tis. př.n.l. z kamene, zbytky chrámů, reliéfy (téma kultovních obřadů a loveckých scén). Pochází odtud legendární </a:t>
            </a:r>
            <a:r>
              <a:rPr lang="cs-CZ" dirty="0" err="1" smtClean="0"/>
              <a:t>Gilgameš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431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1.bp.blogspot.com/_JJwZO76joJU/TFYHRZYLGYI/AAAAAAAAABI/RPQb07md8gQ/s1600/Eridu-Enki's%2520boat%2520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79905" y="404664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ERIDU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866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1.bp.blogspot.com/-D4_d0E8bgZ0/TnhKjSpBzAI/AAAAAAAAC-M/2zaaCpnnNME/s1600/2-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52143"/>
            <a:ext cx="9144000" cy="5705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00744" y="620688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URUK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982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</a:t>
            </a:r>
            <a:r>
              <a:rPr lang="cs-CZ" dirty="0" smtClean="0"/>
              <a:t> – město známé z bible jako vlast Abrahámova. Památky z pol. 3. tis. př.n.l. – rozsáhlá pohřebiště, v hrobech vládců nejen bohatství, ale i lidské oběti.</a:t>
            </a:r>
          </a:p>
          <a:p>
            <a:r>
              <a:rPr lang="cs-CZ" dirty="0" smtClean="0"/>
              <a:t>Tzv. standarta u Uru – dvě desky, jemné mozaiky z lazuritu, perletí a červeného vápence. Z královského pohřebiště s výjevy z války a míru = oslava moci a bohatství </a:t>
            </a:r>
            <a:r>
              <a:rPr lang="cs-CZ" dirty="0" smtClean="0"/>
              <a:t>vládce.</a:t>
            </a:r>
            <a:endParaRPr lang="cs-CZ" dirty="0" smtClean="0"/>
          </a:p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LAGAŠ</a:t>
            </a:r>
            <a:r>
              <a:rPr lang="cs-CZ" dirty="0" smtClean="0"/>
              <a:t> – z pol. 3. tis. př.n.l. – první záznamy o stavbách chrámů, hradeb a zavlažovacích kanálů (klínopisný archiv), záznamy o konfliktu se sousední </a:t>
            </a:r>
            <a:r>
              <a:rPr lang="cs-CZ" dirty="0" err="1" smtClean="0"/>
              <a:t>Ummou</a:t>
            </a:r>
            <a:r>
              <a:rPr lang="cs-CZ" dirty="0" smtClean="0"/>
              <a:t> (o vítězství nápis na kamenné desce – stéle s reliéfními obrazy supů požírající hlavy nepřátel = supí stéla).</a:t>
            </a:r>
          </a:p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KIŠ</a:t>
            </a:r>
            <a:r>
              <a:rPr lang="cs-CZ" dirty="0" smtClean="0"/>
              <a:t> – zachováno opevnění města a </a:t>
            </a:r>
            <a:r>
              <a:rPr lang="cs-CZ" dirty="0" err="1" smtClean="0"/>
              <a:t>Mesilimův</a:t>
            </a:r>
            <a:r>
              <a:rPr lang="cs-CZ" dirty="0" smtClean="0"/>
              <a:t> palác. Vládce </a:t>
            </a:r>
            <a:r>
              <a:rPr lang="cs-CZ" dirty="0" err="1" smtClean="0"/>
              <a:t>Etana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906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3.bp.blogspot.com/_u3D7kCdnYZs/TSYY0nLOnaI/AAAAAAAAAcQ/Oib4L-iJ_oo/s1600/Ur-Nammu+zigura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206" y="1052048"/>
            <a:ext cx="9149206" cy="580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336801" y="332656"/>
            <a:ext cx="4651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55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uncp.edu/home/rwb/lagas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92219"/>
            <a:ext cx="9144000" cy="564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64484" y="476672"/>
            <a:ext cx="815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LAGAŠ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277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11590" y="197998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KIŠ (KISH)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9144000" cy="3977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9039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Vynálezy Sumerů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 první vymysleli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</a:t>
            </a:r>
            <a:r>
              <a:rPr lang="cs-CZ" dirty="0" smtClean="0"/>
              <a:t> – použití v dopravě, využívají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VŮZ S KOLY</a:t>
            </a:r>
            <a:r>
              <a:rPr lang="cs-CZ" dirty="0" smtClean="0"/>
              <a:t> tažený dobytkem nebo koňmi = </a:t>
            </a:r>
            <a:r>
              <a:rPr lang="cs-CZ" u="sng" dirty="0" smtClean="0"/>
              <a:t>rozvoj obchodu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Vynález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HRNČÍŘSKÉHO KRUHU</a:t>
            </a:r>
            <a:r>
              <a:rPr lang="cs-CZ" dirty="0" smtClean="0"/>
              <a:t>.</a:t>
            </a:r>
          </a:p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HÁK K OBDĚLÁVÁNÍ PŮDY</a:t>
            </a:r>
            <a:r>
              <a:rPr lang="cs-CZ" dirty="0" smtClean="0"/>
              <a:t> – zdokonalení – připevnili k němu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NÁLEVKU NA SETÍ OBILÍ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Vědecké poznatky v matematice, astronomii a lékařství.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660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sumer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4812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323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Zavedli podobný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</a:t>
            </a:r>
            <a:r>
              <a:rPr lang="cs-CZ" dirty="0" smtClean="0"/>
              <a:t> dnešnímu. Rok rozdělili na 12 měsíců a týdny na 7 dní. Trvání dne a noci vyměřili na 12 hodin.</a:t>
            </a:r>
          </a:p>
          <a:p>
            <a:r>
              <a:rPr lang="cs-CZ" dirty="0"/>
              <a:t>V</a:t>
            </a:r>
            <a:r>
              <a:rPr lang="cs-CZ" dirty="0" smtClean="0"/>
              <a:t> matematice: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vytvořena šedesátková soustava</a:t>
            </a:r>
            <a:r>
              <a:rPr lang="cs-CZ" dirty="0" smtClean="0"/>
              <a:t> (dodnes zachována při dělení kruhu na 360º, hodiny na 60 minut a určování množství – kopa, </a:t>
            </a:r>
            <a:r>
              <a:rPr lang="cs-CZ" dirty="0" smtClean="0"/>
              <a:t>tucet).</a:t>
            </a:r>
            <a:endParaRPr lang="cs-CZ" dirty="0" smtClean="0"/>
          </a:p>
          <a:p>
            <a:r>
              <a:rPr lang="cs-CZ" dirty="0"/>
              <a:t>G</a:t>
            </a:r>
            <a:r>
              <a:rPr lang="cs-CZ" dirty="0" smtClean="0"/>
              <a:t>eometrické výpočty (plochy, objem těles) při výkopu zeminy (stavby kanálů). Hliněné tabulky s matematickými výpočty, s velkou násobilkou, mocninami a odmocninami, řešením rovnic a slovních úloh. Vytvořeny jednotky délkové a objemové míry.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667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r>
              <a:rPr lang="cs-CZ" sz="48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NÁBOŽENSKÉ PŘEDSTAVY:</a:t>
            </a:r>
          </a:p>
          <a:p>
            <a:pPr marL="0" indent="0">
              <a:buNone/>
            </a:pPr>
            <a:r>
              <a:rPr lang="cs-CZ" sz="4800" dirty="0" smtClean="0"/>
              <a:t>vznik světa podle přání bohů nebes, moře, země a vzduchu. Člověk vytvořen z hlíny, aby bohům sloužil. Všechna jeho činnost řízena bohy.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71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/>
          </a:bodyPr>
          <a:lstStyle/>
          <a:p>
            <a:pPr algn="ctr"/>
            <a:r>
              <a:rPr lang="cs-CZ" sz="6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SUMERSKÉ STÁTY POSTUPNĚ ZANIKLY V DŮSLEDKU VZÁJEMNÝCH BOJŮ A VPÁDŮ CIZÍCH KMENŮ.</a:t>
            </a:r>
            <a:endParaRPr lang="cs-CZ" sz="6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966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865962"/>
            <a:ext cx="9144001" cy="3044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83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BEDNAŘÍKOVÁ, Jarmila</a:t>
            </a:r>
            <a:r>
              <a:rPr lang="cs-CZ" sz="2400" dirty="0" smtClean="0"/>
              <a:t>. </a:t>
            </a:r>
            <a:r>
              <a:rPr lang="cs-CZ" sz="2400" b="1" dirty="0" smtClean="0"/>
              <a:t>KYSUČAN, Lubor. FEJFUŠOVÁ, Marie.</a:t>
            </a:r>
            <a:r>
              <a:rPr lang="cs-CZ" sz="2400" dirty="0" smtClean="0"/>
              <a:t> </a:t>
            </a:r>
            <a:r>
              <a:rPr lang="cs-CZ" sz="2400" b="1" i="1" dirty="0" smtClean="0"/>
              <a:t>Dějepis pro 6. ročník. Pravěk a starověk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Brno: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2007.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80-7289-082-4.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11653/2007-22 dne 15. května 2007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5948045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t1.gstatic.com/images?q=tbn:ANd9GcQMfsyAfdGuWinCb1pFHl94PVfIpRSMCwJHQwX_5aaBBQGgXz-jLjo4DmVGyg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nd01.jxs.cz/555/096/3265e08454_26032721_o2.jpg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nd01.jxs.cz/899/449/d716b333af_39537188_o2.jpg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www.imninalu.net/maps_file/Sumer-Subartu.jpg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www.crystalinks.com/ziggurat_ur.jpg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t3.gstatic.com/images?q=tbn:ANd9GcTZj1OBaKzmZkTojmoYROph8vS9urTsrFtuRI8-0g-cW_0T7fIkHnwKio4AAg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19228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6469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www.mytologie.estranky.cz/img/mid/1/klinove-pismo.jpg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www.knihy-a.cz/wp-content/uploads/2011/06/14klinove-pismo-25001.jpg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www.komenskeho66.cz/materialy/dejepis/6%20klinovepismo.jpg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ferrebeekeeper.files.wordpress.com/2010/05/eridu-enkis-boat-trip.jpg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www.garone.net/tony/uruk.jpg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http://3.bp.blogspot.com/-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JES_xrTHhVE/UHuk7JYzupI/AAAAAAAAgxQ/LqYV7Y2yYAU/s1600/ur.jpg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rozpravkarka2.blog.pravda.sk/files/lagash2.jpg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fc00.deviantart.net/fs26/i/2008/068/9/4/harire_city_in_kish_by_mszhian.jpg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http://tisicileti.cz/images/Suche_trasy/03_5.gif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73268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1038</Words>
  <Application>Microsoft Office PowerPoint</Application>
  <PresentationFormat>Předvádění na obrazovce (4:3)</PresentationFormat>
  <Paragraphs>77</Paragraphs>
  <Slides>35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systému Office</vt:lpstr>
      <vt:lpstr>Název školy: ZŠ Klášterec nad Ohří, Krátká 676 Autor: Bc. Michael RADIMERSKÝ Název materiálu: VY_32_INOVACE_11_6_ STAROVĚKÁ MEZOPOTÁMIE - SUMEROVÉ Číslo projektu: CZ.1.07/1.4.00/21.1115</vt:lpstr>
      <vt:lpstr>STAROVĚKÁ MEZOPOTÁMIE</vt:lpstr>
      <vt:lpstr>Snímek 3</vt:lpstr>
      <vt:lpstr>Snímek 4</vt:lpstr>
      <vt:lpstr>Snímek 5</vt:lpstr>
      <vt:lpstr>Snímek 6</vt:lpstr>
      <vt:lpstr>Snímek 7</vt:lpstr>
      <vt:lpstr>SUMEROVÉ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NEJSTARŠÍ MĚSTSKÉ STÁTY SUMERU</vt:lpstr>
      <vt:lpstr>Snímek 20</vt:lpstr>
      <vt:lpstr>Snímek 21</vt:lpstr>
      <vt:lpstr>Snímek 22</vt:lpstr>
      <vt:lpstr>Snímek 23</vt:lpstr>
      <vt:lpstr>Snímek 24</vt:lpstr>
      <vt:lpstr>Snímek 25</vt:lpstr>
      <vt:lpstr>Vynálezy Sumerů</vt:lpstr>
      <vt:lpstr>Snímek 27</vt:lpstr>
      <vt:lpstr>Snímek 28</vt:lpstr>
      <vt:lpstr>Snímek 29</vt:lpstr>
      <vt:lpstr>Snímek 30</vt:lpstr>
      <vt:lpstr>Snímek 31</vt:lpstr>
      <vt:lpstr>Snímek 32</vt:lpstr>
      <vt:lpstr>Použité zdroje:</vt:lpstr>
      <vt:lpstr>ZDROJE PRO OBRÁZKY:</vt:lpstr>
      <vt:lpstr>Snímek 35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MEZOPOTÁMIE</dc:title>
  <dc:creator>Bc. Michael RADIMERSKÝ</dc:creator>
  <cp:lastModifiedBy>U1</cp:lastModifiedBy>
  <cp:revision>48</cp:revision>
  <dcterms:created xsi:type="dcterms:W3CDTF">2012-01-10T11:22:42Z</dcterms:created>
  <dcterms:modified xsi:type="dcterms:W3CDTF">2012-11-14T17:05:56Z</dcterms:modified>
</cp:coreProperties>
</file>