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9"/>
  </p:notesMasterIdLst>
  <p:sldIdLst>
    <p:sldId id="262" r:id="rId2"/>
    <p:sldId id="263" r:id="rId3"/>
    <p:sldId id="265" r:id="rId4"/>
    <p:sldId id="266" r:id="rId5"/>
    <p:sldId id="267" r:id="rId6"/>
    <p:sldId id="268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VY_32_INOVACE_6B_7_Porovnávání desetinných čísel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21.9.2012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 a je možné ho použít na interaktivní tabuli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 porovnáváním desetinných čísel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stejným počtem desetinných míst nebo s různým počtem. V závěru si mohou vyzkoušet doplnit správná řešení k příkladům.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			</a:t>
            </a:r>
          </a:p>
          <a:p>
            <a:pPr lvl="2"/>
            <a:r>
              <a:rPr lang="cs-CZ" dirty="0" smtClean="0"/>
              <a:t>Znaky:</a:t>
            </a:r>
          </a:p>
          <a:p>
            <a:pPr lvl="2">
              <a:buNone/>
            </a:pPr>
            <a:r>
              <a:rPr lang="cs-CZ" sz="3000" b="1" dirty="0" smtClean="0"/>
              <a:t>		=			     &gt;			     &lt;</a:t>
            </a:r>
          </a:p>
          <a:p>
            <a:pPr lvl="2">
              <a:buNone/>
            </a:pPr>
            <a:r>
              <a:rPr lang="cs-CZ" sz="2500" b="1" dirty="0" smtClean="0"/>
              <a:t>rovná se		větší než		menší než</a:t>
            </a:r>
          </a:p>
          <a:p>
            <a:pPr lvl="2">
              <a:buNone/>
            </a:pPr>
            <a:endParaRPr lang="cs-CZ" sz="2500" b="1" dirty="0" smtClean="0"/>
          </a:p>
          <a:p>
            <a:pPr lvl="2"/>
            <a:r>
              <a:rPr lang="cs-CZ" dirty="0" smtClean="0"/>
              <a:t>Celá čísla</a:t>
            </a:r>
          </a:p>
          <a:p>
            <a:pPr lvl="2">
              <a:buNone/>
            </a:pPr>
            <a:r>
              <a:rPr lang="cs-CZ" dirty="0" smtClean="0"/>
              <a:t>5&lt;10… 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5 je menší než 10</a:t>
            </a:r>
            <a:r>
              <a:rPr lang="cs-CZ" i="1" dirty="0" smtClean="0"/>
              <a:t>	nebo	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10 je větší než 5</a:t>
            </a:r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r>
              <a:rPr lang="cs-CZ" dirty="0" smtClean="0"/>
              <a:t>16&gt;4…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16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je větší než 4	</a:t>
            </a:r>
            <a:r>
              <a:rPr lang="cs-CZ" i="1" dirty="0" smtClean="0"/>
              <a:t>nebo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	4 je menší než 16</a:t>
            </a:r>
          </a:p>
          <a:p>
            <a:pPr lvl="2" algn="ctr">
              <a:buNone/>
            </a:pPr>
            <a:r>
              <a:rPr lang="cs-CZ" sz="1800" i="1" dirty="0" smtClean="0"/>
              <a:t>Porovnávat můžeme z obou </a:t>
            </a:r>
            <a:r>
              <a:rPr lang="cs-CZ" sz="1800" i="1" dirty="0" smtClean="0"/>
              <a:t>stran</a:t>
            </a:r>
            <a:endParaRPr lang="cs-CZ" sz="1800" i="1" dirty="0" smtClean="0"/>
          </a:p>
          <a:p>
            <a:pPr lvl="2">
              <a:buNone/>
            </a:pPr>
            <a:endParaRPr lang="cs-CZ" i="1" dirty="0" smtClean="0"/>
          </a:p>
          <a:p>
            <a:pPr lvl="2">
              <a:buNone/>
            </a:pPr>
            <a:endParaRPr lang="cs-CZ" i="1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pPr lvl="2"/>
            <a:endParaRPr lang="cs-CZ" u="sng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Porovnávání desetinných čísel-</a:t>
            </a:r>
            <a:br>
              <a:rPr lang="cs-CZ" dirty="0" smtClean="0"/>
            </a:br>
            <a:r>
              <a:rPr lang="cs-CZ" sz="3300" dirty="0" smtClean="0"/>
              <a:t>se stejným počtem desetinných míst</a:t>
            </a:r>
            <a:endParaRPr lang="cs-CZ" sz="3300" dirty="0"/>
          </a:p>
        </p:txBody>
      </p:sp>
    </p:spTree>
    <p:extLst>
      <p:ext uri="{BB962C8B-B14F-4D97-AF65-F5344CB8AC3E}">
        <p14:creationId xmlns="" xmlns:p14="http://schemas.microsoft.com/office/powerpoint/2010/main" val="2283288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4200" b="1" dirty="0" smtClean="0"/>
              <a:t>a) porovnáváme číslice nalevo od desetinné čárky</a:t>
            </a:r>
          </a:p>
          <a:p>
            <a:pPr lvl="2">
              <a:buNone/>
            </a:pPr>
            <a:r>
              <a:rPr lang="cs-CZ" sz="4200" dirty="0" smtClean="0"/>
              <a:t>			5,71   2, 49</a:t>
            </a:r>
          </a:p>
          <a:p>
            <a:pPr lvl="2">
              <a:buNone/>
            </a:pPr>
            <a:r>
              <a:rPr lang="cs-CZ" sz="4200" dirty="0" smtClean="0"/>
              <a:t>			</a:t>
            </a:r>
            <a:r>
              <a:rPr lang="cs-CZ" sz="4200" dirty="0" smtClean="0">
                <a:solidFill>
                  <a:srgbClr val="FF0000"/>
                </a:solidFill>
              </a:rPr>
              <a:t> 5</a:t>
            </a:r>
            <a:r>
              <a:rPr lang="cs-CZ" sz="4200" dirty="0" smtClean="0"/>
              <a:t>,71  </a:t>
            </a:r>
            <a:r>
              <a:rPr lang="cs-CZ" sz="4200" dirty="0" smtClean="0">
                <a:solidFill>
                  <a:srgbClr val="FF0000"/>
                </a:solidFill>
              </a:rPr>
              <a:t>2</a:t>
            </a:r>
            <a:r>
              <a:rPr lang="cs-CZ" sz="4200" dirty="0" smtClean="0"/>
              <a:t>, 49</a:t>
            </a:r>
          </a:p>
          <a:p>
            <a:pPr lvl="2">
              <a:buNone/>
            </a:pPr>
            <a:r>
              <a:rPr lang="cs-CZ" sz="4200" dirty="0" smtClean="0"/>
              <a:t>			</a:t>
            </a:r>
            <a:r>
              <a:rPr lang="cs-CZ" sz="4200" dirty="0" smtClean="0">
                <a:solidFill>
                  <a:srgbClr val="FF0000"/>
                </a:solidFill>
              </a:rPr>
              <a:t> 5</a:t>
            </a:r>
            <a:r>
              <a:rPr lang="cs-CZ" sz="4200" dirty="0" smtClean="0"/>
              <a:t>,71&gt;</a:t>
            </a:r>
            <a:r>
              <a:rPr lang="cs-CZ" sz="4200" dirty="0" smtClean="0">
                <a:solidFill>
                  <a:srgbClr val="FF0000"/>
                </a:solidFill>
              </a:rPr>
              <a:t>2</a:t>
            </a:r>
            <a:r>
              <a:rPr lang="cs-CZ" sz="4200" dirty="0" smtClean="0"/>
              <a:t>, 49</a:t>
            </a:r>
          </a:p>
          <a:p>
            <a:pPr lvl="2">
              <a:buNone/>
            </a:pPr>
            <a:r>
              <a:rPr lang="cs-CZ" sz="4200" dirty="0" smtClean="0"/>
              <a:t>					</a:t>
            </a:r>
            <a:r>
              <a:rPr lang="cs-CZ" sz="4200" b="1" dirty="0" smtClean="0">
                <a:solidFill>
                  <a:srgbClr val="FF0000"/>
                </a:solidFill>
              </a:rPr>
              <a:t>5&gt;2</a:t>
            </a:r>
          </a:p>
          <a:p>
            <a:pPr lvl="4">
              <a:buNone/>
            </a:pPr>
            <a:endParaRPr lang="cs-CZ" sz="4200" dirty="0" smtClean="0"/>
          </a:p>
          <a:p>
            <a:pPr>
              <a:buFont typeface="Courier New" pitchFamily="49" charset="0"/>
              <a:buChar char="o"/>
            </a:pPr>
            <a:r>
              <a:rPr lang="cs-CZ" sz="4200" b="1" dirty="0" smtClean="0"/>
              <a:t>b) jestliže jsou nalevo od desetinné čárky stejná čísla, začneme porovnávat čísla napravo od desetinné čárky</a:t>
            </a:r>
          </a:p>
          <a:p>
            <a:pPr lvl="7">
              <a:buNone/>
            </a:pPr>
            <a:r>
              <a:rPr lang="cs-CZ" sz="4200" dirty="0" smtClean="0"/>
              <a:t>12, 43   12, 94</a:t>
            </a:r>
          </a:p>
          <a:p>
            <a:pPr lvl="7">
              <a:buNone/>
            </a:pPr>
            <a:r>
              <a:rPr lang="cs-CZ" sz="4200" dirty="0" smtClean="0"/>
              <a:t>12, </a:t>
            </a:r>
            <a:r>
              <a:rPr lang="cs-CZ" sz="4200" dirty="0" smtClean="0">
                <a:solidFill>
                  <a:srgbClr val="FF0000"/>
                </a:solidFill>
              </a:rPr>
              <a:t>4</a:t>
            </a:r>
            <a:r>
              <a:rPr lang="cs-CZ" sz="4200" dirty="0" smtClean="0"/>
              <a:t>3   12, </a:t>
            </a:r>
            <a:r>
              <a:rPr lang="cs-CZ" sz="4200" dirty="0" smtClean="0">
                <a:solidFill>
                  <a:srgbClr val="FF0000"/>
                </a:solidFill>
              </a:rPr>
              <a:t>9</a:t>
            </a:r>
            <a:r>
              <a:rPr lang="cs-CZ" sz="4200" dirty="0" smtClean="0"/>
              <a:t>4</a:t>
            </a:r>
          </a:p>
          <a:p>
            <a:pPr lvl="7">
              <a:buNone/>
            </a:pPr>
            <a:r>
              <a:rPr lang="cs-CZ" sz="4200" dirty="0" smtClean="0"/>
              <a:t>12, </a:t>
            </a:r>
            <a:r>
              <a:rPr lang="cs-CZ" sz="4200" dirty="0" smtClean="0">
                <a:solidFill>
                  <a:srgbClr val="FF0000"/>
                </a:solidFill>
              </a:rPr>
              <a:t>4</a:t>
            </a:r>
            <a:r>
              <a:rPr lang="cs-CZ" sz="4200" dirty="0" smtClean="0"/>
              <a:t>3&lt; 12, </a:t>
            </a:r>
            <a:r>
              <a:rPr lang="cs-CZ" sz="4200" dirty="0" smtClean="0">
                <a:solidFill>
                  <a:srgbClr val="FF0000"/>
                </a:solidFill>
              </a:rPr>
              <a:t>9</a:t>
            </a:r>
            <a:r>
              <a:rPr lang="cs-CZ" sz="4200" dirty="0" smtClean="0"/>
              <a:t>4</a:t>
            </a:r>
          </a:p>
          <a:p>
            <a:pPr lvl="7">
              <a:buNone/>
            </a:pPr>
            <a:endParaRPr lang="cs-CZ" sz="4200" dirty="0" smtClean="0"/>
          </a:p>
          <a:p>
            <a:pPr lvl="7">
              <a:buNone/>
            </a:pPr>
            <a:r>
              <a:rPr lang="cs-CZ" sz="4200" dirty="0" smtClean="0"/>
              <a:t>			</a:t>
            </a:r>
            <a:r>
              <a:rPr lang="cs-CZ" sz="4200" b="1" dirty="0" smtClean="0">
                <a:solidFill>
                  <a:srgbClr val="FF0000"/>
                </a:solidFill>
              </a:rPr>
              <a:t>4&lt;9</a:t>
            </a:r>
          </a:p>
          <a:p>
            <a:pPr>
              <a:buFont typeface="Courier New" pitchFamily="49" charset="0"/>
              <a:buChar char="o"/>
            </a:pPr>
            <a:endParaRPr lang="cs-CZ" sz="4200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 lvl="2">
              <a:buNone/>
            </a:pPr>
            <a:r>
              <a:rPr lang="cs-CZ" dirty="0" smtClean="0"/>
              <a:t>			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Porovnávání desetinných čísel-</a:t>
            </a:r>
            <a:br>
              <a:rPr lang="cs-CZ" dirty="0" smtClean="0"/>
            </a:br>
            <a:r>
              <a:rPr lang="cs-CZ" sz="3300" dirty="0" smtClean="0"/>
              <a:t>se stejným počtem desetinných míst</a:t>
            </a:r>
            <a:endParaRPr lang="cs-CZ" sz="33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b="1" dirty="0" smtClean="0"/>
              <a:t>a) porovnáváme číslice nalevo od desetinné čárky</a:t>
            </a:r>
          </a:p>
          <a:p>
            <a:pPr lvl="2">
              <a:buNone/>
            </a:pPr>
            <a:r>
              <a:rPr lang="cs-CZ" sz="2000" dirty="0" smtClean="0"/>
              <a:t>			15,9   12, 506</a:t>
            </a:r>
          </a:p>
          <a:p>
            <a:pPr lvl="2">
              <a:buNone/>
            </a:pPr>
            <a:r>
              <a:rPr lang="cs-CZ" sz="2000" dirty="0" smtClean="0"/>
              <a:t>			</a:t>
            </a:r>
            <a:r>
              <a:rPr lang="cs-CZ" sz="2000" dirty="0" smtClean="0">
                <a:solidFill>
                  <a:srgbClr val="FF0000"/>
                </a:solidFill>
              </a:rPr>
              <a:t> 15</a:t>
            </a:r>
            <a:r>
              <a:rPr lang="cs-CZ" sz="2000" dirty="0" smtClean="0"/>
              <a:t>,9  </a:t>
            </a:r>
            <a:r>
              <a:rPr lang="cs-CZ" sz="2000" dirty="0" smtClean="0">
                <a:solidFill>
                  <a:srgbClr val="FF0000"/>
                </a:solidFill>
              </a:rPr>
              <a:t>12</a:t>
            </a:r>
            <a:r>
              <a:rPr lang="cs-CZ" sz="2000" dirty="0" smtClean="0"/>
              <a:t>, 506</a:t>
            </a:r>
          </a:p>
          <a:p>
            <a:pPr lvl="2">
              <a:buNone/>
            </a:pPr>
            <a:r>
              <a:rPr lang="cs-CZ" sz="2000" dirty="0" smtClean="0"/>
              <a:t>			</a:t>
            </a:r>
            <a:r>
              <a:rPr lang="cs-CZ" sz="2000" dirty="0" smtClean="0">
                <a:solidFill>
                  <a:srgbClr val="FF0000"/>
                </a:solidFill>
              </a:rPr>
              <a:t> 15</a:t>
            </a:r>
            <a:r>
              <a:rPr lang="cs-CZ" sz="2000" dirty="0" smtClean="0"/>
              <a:t>,9</a:t>
            </a:r>
            <a:r>
              <a:rPr lang="cs-CZ" sz="2000" dirty="0" smtClean="0">
                <a:solidFill>
                  <a:srgbClr val="FF0000"/>
                </a:solidFill>
              </a:rPr>
              <a:t>&gt;12</a:t>
            </a:r>
            <a:r>
              <a:rPr lang="cs-CZ" sz="2000" dirty="0" smtClean="0"/>
              <a:t>, 506</a:t>
            </a:r>
          </a:p>
          <a:p>
            <a:pPr lvl="2">
              <a:buNone/>
            </a:pPr>
            <a:r>
              <a:rPr lang="cs-CZ" sz="2000" dirty="0" smtClean="0"/>
              <a:t>					</a:t>
            </a:r>
            <a:r>
              <a:rPr lang="cs-CZ" sz="2000" b="1" dirty="0" smtClean="0">
                <a:solidFill>
                  <a:srgbClr val="FF0000"/>
                </a:solidFill>
              </a:rPr>
              <a:t>15&gt;12</a:t>
            </a:r>
          </a:p>
          <a:p>
            <a:pPr>
              <a:buFont typeface="Courier New" pitchFamily="49" charset="0"/>
              <a:buChar char="o"/>
            </a:pPr>
            <a:r>
              <a:rPr lang="cs-CZ" sz="2000" b="1" dirty="0" smtClean="0"/>
              <a:t>b) jestliže jsou nalevo od desetinné čárky stejná čísla, začneme porovnávat čísla napravo od desetinné čárky</a:t>
            </a:r>
          </a:p>
          <a:p>
            <a:pPr>
              <a:buFont typeface="Courier New" pitchFamily="49" charset="0"/>
              <a:buChar char="o"/>
            </a:pPr>
            <a:endParaRPr lang="cs-CZ" sz="2000" b="1" dirty="0" smtClean="0"/>
          </a:p>
          <a:p>
            <a:pPr lvl="7">
              <a:buNone/>
            </a:pPr>
            <a:r>
              <a:rPr lang="cs-CZ" sz="2000" dirty="0" smtClean="0"/>
              <a:t>38, 7   38, 94</a:t>
            </a:r>
          </a:p>
          <a:p>
            <a:pPr lvl="7">
              <a:buNone/>
            </a:pPr>
            <a:r>
              <a:rPr lang="cs-CZ" sz="2000" dirty="0" smtClean="0"/>
              <a:t>38, </a:t>
            </a:r>
            <a:r>
              <a:rPr lang="cs-CZ" sz="2000" dirty="0" smtClean="0">
                <a:solidFill>
                  <a:srgbClr val="FF0000"/>
                </a:solidFill>
              </a:rPr>
              <a:t>7</a:t>
            </a:r>
            <a:r>
              <a:rPr lang="cs-CZ" sz="2000" dirty="0" smtClean="0"/>
              <a:t>   38, </a:t>
            </a:r>
            <a:r>
              <a:rPr lang="cs-CZ" sz="2000" dirty="0" smtClean="0">
                <a:solidFill>
                  <a:srgbClr val="FF0000"/>
                </a:solidFill>
              </a:rPr>
              <a:t>9</a:t>
            </a:r>
            <a:r>
              <a:rPr lang="cs-CZ" sz="2000" dirty="0" smtClean="0"/>
              <a:t>4</a:t>
            </a:r>
          </a:p>
          <a:p>
            <a:pPr lvl="7">
              <a:buNone/>
            </a:pPr>
            <a:r>
              <a:rPr lang="cs-CZ" sz="2000" dirty="0" smtClean="0"/>
              <a:t>38, </a:t>
            </a:r>
            <a:r>
              <a:rPr lang="cs-CZ" sz="2000" dirty="0" smtClean="0">
                <a:solidFill>
                  <a:srgbClr val="FF0000"/>
                </a:solidFill>
              </a:rPr>
              <a:t>7</a:t>
            </a:r>
            <a:r>
              <a:rPr lang="cs-CZ" sz="2000" dirty="0" smtClean="0"/>
              <a:t>&lt; 38, </a:t>
            </a:r>
            <a:r>
              <a:rPr lang="cs-CZ" sz="2000" dirty="0" smtClean="0">
                <a:solidFill>
                  <a:srgbClr val="FF0000"/>
                </a:solidFill>
              </a:rPr>
              <a:t>9</a:t>
            </a:r>
            <a:r>
              <a:rPr lang="cs-CZ" sz="2000" dirty="0" smtClean="0"/>
              <a:t>4</a:t>
            </a:r>
          </a:p>
          <a:p>
            <a:pPr lvl="7">
              <a:buNone/>
            </a:pPr>
            <a:r>
              <a:rPr lang="cs-CZ" sz="2000" dirty="0" smtClean="0"/>
              <a:t>			</a:t>
            </a:r>
            <a:r>
              <a:rPr lang="cs-CZ" sz="2000" b="1" dirty="0" smtClean="0">
                <a:solidFill>
                  <a:srgbClr val="FF0000"/>
                </a:solidFill>
              </a:rPr>
              <a:t>7&lt;9</a:t>
            </a:r>
            <a:endParaRPr lang="cs-CZ" sz="2000" b="1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desetinných čísel-</a:t>
            </a:r>
            <a:br>
              <a:rPr lang="cs-CZ" dirty="0" smtClean="0"/>
            </a:br>
            <a:r>
              <a:rPr lang="cs-CZ" sz="3300" dirty="0" smtClean="0"/>
              <a:t>s různým počtem desetinných míst</a:t>
            </a:r>
            <a:endParaRPr lang="cs-CZ" sz="33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b="1" dirty="0" smtClean="0"/>
              <a:t>c)jestliže čísla nemají stejný počet desetinných míst, připíšeme k desetinnému číslu 0 tak, aby měly stejný počet desetinných míst</a:t>
            </a:r>
          </a:p>
          <a:p>
            <a:pPr lvl="6">
              <a:buNone/>
            </a:pPr>
            <a:r>
              <a:rPr lang="cs-CZ" sz="2000" b="1" dirty="0" smtClean="0"/>
              <a:t>	8,543   8,5</a:t>
            </a:r>
          </a:p>
          <a:p>
            <a:pPr lvl="6">
              <a:buNone/>
            </a:pPr>
            <a:r>
              <a:rPr lang="cs-CZ" sz="2000" b="1" dirty="0" smtClean="0"/>
              <a:t>	8,543   8,5</a:t>
            </a:r>
            <a:r>
              <a:rPr lang="cs-CZ" sz="2000" b="1" dirty="0" smtClean="0">
                <a:solidFill>
                  <a:srgbClr val="00B050"/>
                </a:solidFill>
              </a:rPr>
              <a:t>00</a:t>
            </a:r>
          </a:p>
          <a:p>
            <a:pPr lvl="6">
              <a:buNone/>
            </a:pPr>
            <a:r>
              <a:rPr lang="cs-CZ" sz="2000" b="1" dirty="0" smtClean="0"/>
              <a:t>	8,5</a:t>
            </a:r>
            <a:r>
              <a:rPr lang="cs-CZ" sz="2000" b="1" dirty="0" smtClean="0">
                <a:solidFill>
                  <a:srgbClr val="FF0000"/>
                </a:solidFill>
              </a:rPr>
              <a:t>4</a:t>
            </a:r>
            <a:r>
              <a:rPr lang="cs-CZ" sz="2000" b="1" dirty="0" smtClean="0"/>
              <a:t>3   8,5</a:t>
            </a:r>
            <a:r>
              <a:rPr lang="cs-CZ" sz="2000" b="1" dirty="0" smtClean="0">
                <a:solidFill>
                  <a:srgbClr val="FF0000"/>
                </a:solidFill>
              </a:rPr>
              <a:t>0</a:t>
            </a:r>
            <a:r>
              <a:rPr lang="cs-CZ" sz="2000" b="1" dirty="0" smtClean="0"/>
              <a:t>0</a:t>
            </a:r>
          </a:p>
          <a:p>
            <a:pPr lvl="6">
              <a:buNone/>
            </a:pPr>
            <a:r>
              <a:rPr lang="cs-CZ" sz="2000" b="1" dirty="0" smtClean="0"/>
              <a:t>	8,5</a:t>
            </a:r>
            <a:r>
              <a:rPr lang="cs-CZ" sz="2000" b="1" dirty="0" smtClean="0">
                <a:solidFill>
                  <a:srgbClr val="FF0000"/>
                </a:solidFill>
              </a:rPr>
              <a:t>4</a:t>
            </a:r>
            <a:r>
              <a:rPr lang="cs-CZ" sz="2000" b="1" dirty="0" smtClean="0"/>
              <a:t>3 &gt; 8,5</a:t>
            </a:r>
            <a:r>
              <a:rPr lang="cs-CZ" sz="2000" b="1" dirty="0" smtClean="0">
                <a:solidFill>
                  <a:srgbClr val="FF0000"/>
                </a:solidFill>
              </a:rPr>
              <a:t>0</a:t>
            </a:r>
            <a:r>
              <a:rPr lang="cs-CZ" sz="2000" b="1" dirty="0" smtClean="0"/>
              <a:t>0</a:t>
            </a:r>
          </a:p>
          <a:p>
            <a:pPr lvl="6">
              <a:buNone/>
            </a:pPr>
            <a:r>
              <a:rPr lang="cs-CZ" sz="2000" b="1" dirty="0" smtClean="0"/>
              <a:t>				</a:t>
            </a:r>
            <a:r>
              <a:rPr lang="cs-CZ" sz="2000" b="1" dirty="0" smtClean="0">
                <a:solidFill>
                  <a:srgbClr val="FF0000"/>
                </a:solidFill>
              </a:rPr>
              <a:t>4 &gt;0</a:t>
            </a:r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Porovnávání desetinných čísel-</a:t>
            </a:r>
            <a:br>
              <a:rPr lang="cs-CZ" dirty="0" smtClean="0"/>
            </a:br>
            <a:r>
              <a:rPr lang="cs-CZ" sz="3300" dirty="0" smtClean="0"/>
              <a:t>s různým počtem desetinných míst</a:t>
            </a:r>
            <a:endParaRPr lang="cs-CZ" sz="33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5,79		</a:t>
            </a:r>
            <a:r>
              <a:rPr lang="cs-CZ" sz="3000" b="1" dirty="0" smtClean="0"/>
              <a:t>&lt;</a:t>
            </a:r>
            <a:r>
              <a:rPr lang="cs-CZ" dirty="0" smtClean="0"/>
              <a:t>		5,794</a:t>
            </a:r>
          </a:p>
          <a:p>
            <a:r>
              <a:rPr lang="cs-CZ" dirty="0" smtClean="0"/>
              <a:t>18,04		 </a:t>
            </a:r>
            <a:r>
              <a:rPr lang="cs-CZ" sz="3000" b="1" dirty="0" smtClean="0"/>
              <a:t>&gt;</a:t>
            </a:r>
            <a:r>
              <a:rPr lang="cs-CZ" dirty="0" smtClean="0"/>
              <a:t> 		18,004	</a:t>
            </a:r>
          </a:p>
          <a:p>
            <a:r>
              <a:rPr lang="cs-CZ" dirty="0" smtClean="0"/>
              <a:t>0,197		</a:t>
            </a:r>
            <a:r>
              <a:rPr lang="cs-CZ" sz="3000" b="1" dirty="0" smtClean="0"/>
              <a:t>=</a:t>
            </a:r>
            <a:r>
              <a:rPr lang="cs-CZ" dirty="0" smtClean="0"/>
              <a:t>		0,197	</a:t>
            </a:r>
          </a:p>
          <a:p>
            <a:r>
              <a:rPr lang="cs-CZ" dirty="0" smtClean="0"/>
              <a:t>44,4401		</a:t>
            </a:r>
            <a:r>
              <a:rPr lang="cs-CZ" sz="3000" b="1" dirty="0" smtClean="0"/>
              <a:t>&lt;</a:t>
            </a:r>
            <a:r>
              <a:rPr lang="cs-CZ" dirty="0" smtClean="0"/>
              <a:t>		44,4410</a:t>
            </a:r>
          </a:p>
          <a:p>
            <a:r>
              <a:rPr lang="cs-CZ" dirty="0" smtClean="0"/>
              <a:t>16,9		</a:t>
            </a:r>
            <a:r>
              <a:rPr lang="cs-CZ" sz="3000" b="1" dirty="0" smtClean="0"/>
              <a:t>&lt;</a:t>
            </a:r>
            <a:r>
              <a:rPr lang="cs-CZ" dirty="0" smtClean="0"/>
              <a:t>		19,6	</a:t>
            </a:r>
          </a:p>
          <a:p>
            <a:r>
              <a:rPr lang="cs-CZ" dirty="0" smtClean="0"/>
              <a:t>25,79		</a:t>
            </a:r>
            <a:r>
              <a:rPr lang="cs-CZ" sz="3000" b="1" dirty="0" smtClean="0"/>
              <a:t>&lt;</a:t>
            </a:r>
            <a:r>
              <a:rPr lang="cs-CZ" dirty="0" smtClean="0"/>
              <a:t>		27,95	</a:t>
            </a:r>
          </a:p>
          <a:p>
            <a:r>
              <a:rPr lang="cs-CZ" dirty="0" smtClean="0"/>
              <a:t>8,8467		</a:t>
            </a:r>
            <a:r>
              <a:rPr lang="cs-CZ" sz="3000" b="1" dirty="0" smtClean="0"/>
              <a:t>&lt;</a:t>
            </a:r>
            <a:r>
              <a:rPr lang="cs-CZ" dirty="0" smtClean="0"/>
              <a:t>		8,8476	</a:t>
            </a:r>
          </a:p>
          <a:p>
            <a:r>
              <a:rPr lang="cs-CZ" dirty="0" smtClean="0"/>
              <a:t>5601,7949	 </a:t>
            </a:r>
            <a:r>
              <a:rPr lang="cs-CZ" sz="3000" b="1" dirty="0" smtClean="0"/>
              <a:t>&gt;</a:t>
            </a:r>
            <a:r>
              <a:rPr lang="cs-CZ" dirty="0" smtClean="0"/>
              <a:t> 		5601,794	</a:t>
            </a:r>
          </a:p>
          <a:p>
            <a:r>
              <a:rPr lang="cs-CZ" dirty="0" smtClean="0"/>
              <a:t>60,0151		</a:t>
            </a:r>
            <a:r>
              <a:rPr lang="cs-CZ" sz="3000" b="1" dirty="0" smtClean="0"/>
              <a:t>&lt;</a:t>
            </a:r>
            <a:r>
              <a:rPr lang="cs-CZ" dirty="0" smtClean="0"/>
              <a:t>		600,151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na závěr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2857488" y="1285860"/>
            <a:ext cx="1143008" cy="500066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92995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 a je možné ho použít na interaktivní tabuli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se seznamují s porovnáváním desetinných čísel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stejným počtem desetinných míst nebo s různým počtem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             V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závěru si mohou vyzkoušet doplnit správná řešení k příkladům.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187</TotalTime>
  <Words>157</Words>
  <Application>Microsoft Office PowerPoint</Application>
  <PresentationFormat>Předvádění na obrazovce (4:3)</PresentationFormat>
  <Paragraphs>103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Porovnávání desetinných čísel- se stejným počtem desetinných míst</vt:lpstr>
      <vt:lpstr>Porovnávání desetinných čísel- se stejným počtem desetinných míst</vt:lpstr>
      <vt:lpstr>Porovnávání desetinných čísel- s různým počtem desetinných míst</vt:lpstr>
      <vt:lpstr>Porovnávání desetinných čísel- s různým počtem desetinných míst</vt:lpstr>
      <vt:lpstr>Příklady na závěr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41</cp:revision>
  <dcterms:created xsi:type="dcterms:W3CDTF">2012-04-04T05:08:45Z</dcterms:created>
  <dcterms:modified xsi:type="dcterms:W3CDTF">2012-11-10T14:47:02Z</dcterms:modified>
</cp:coreProperties>
</file>