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8" r:id="rId1"/>
  </p:sldMasterIdLst>
  <p:notesMasterIdLst>
    <p:notesMasterId r:id="rId18"/>
  </p:notesMasterIdLst>
  <p:handoutMasterIdLst>
    <p:handoutMasterId r:id="rId19"/>
  </p:handoutMasterIdLst>
  <p:sldIdLst>
    <p:sldId id="273" r:id="rId2"/>
    <p:sldId id="274" r:id="rId3"/>
    <p:sldId id="256" r:id="rId4"/>
    <p:sldId id="257" r:id="rId5"/>
    <p:sldId id="276" r:id="rId6"/>
    <p:sldId id="258" r:id="rId7"/>
    <p:sldId id="265" r:id="rId8"/>
    <p:sldId id="266" r:id="rId9"/>
    <p:sldId id="268" r:id="rId10"/>
    <p:sldId id="269" r:id="rId11"/>
    <p:sldId id="270" r:id="rId12"/>
    <p:sldId id="267" r:id="rId13"/>
    <p:sldId id="271" r:id="rId14"/>
    <p:sldId id="272" r:id="rId15"/>
    <p:sldId id="264" r:id="rId16"/>
    <p:sldId id="275" r:id="rId1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BBE0E3"/>
    <a:srgbClr val="FFFF66"/>
    <a:srgbClr val="FFCC00"/>
    <a:srgbClr val="00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0" autoAdjust="0"/>
    <p:restoredTop sz="94600" autoAdjust="0"/>
  </p:normalViewPr>
  <p:slideViewPr>
    <p:cSldViewPr>
      <p:cViewPr varScale="1">
        <p:scale>
          <a:sx n="74" d="100"/>
          <a:sy n="74" d="100"/>
        </p:scale>
        <p:origin x="-104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fld id="{34C24953-104B-4F2C-AA98-5A42E707272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74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fld id="{1541CDE6-F9BB-4603-AD13-59524C97E41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1D318AF-D982-4697-8623-A3A748911CA2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ACF44E0-2CA8-48EC-9B80-D4426F696D9F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9819270-455B-4000-BF3A-B16ACFFE3741}" type="slidenum">
              <a:rPr lang="cs-CZ" smtClean="0"/>
              <a:pPr/>
              <a:t>16</a:t>
            </a:fld>
            <a:endParaRPr lang="cs-CZ" smtClean="0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47700" y="1447800"/>
            <a:ext cx="7848600" cy="1295400"/>
          </a:xfrm>
        </p:spPr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3400" y="3048000"/>
            <a:ext cx="8077200" cy="635000"/>
          </a:xfrm>
        </p:spPr>
        <p:txBody>
          <a:bodyPr/>
          <a:lstStyle>
            <a:lvl1pPr marL="0" indent="0" algn="ctr">
              <a:buFontTx/>
              <a:buNone/>
              <a:defRPr sz="36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109572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 b="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9573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 b="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9574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 b="0">
                <a:latin typeface="+mn-lt"/>
              </a:defRPr>
            </a:lvl1pPr>
          </a:lstStyle>
          <a:p>
            <a:fld id="{8F8967FE-8152-4350-9B2B-CDF001BE41A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52D74D-F542-4595-82E0-B9E5A25E967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8DF7F2-881D-4D1E-A4AD-74814FE6654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39624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905000"/>
            <a:ext cx="39624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A167BE-0D9F-4FD0-A94F-9EEA7AEFCD8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79D99F-ED5A-4948-B7E9-0AA0E5CDD5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55B442-6A26-404A-9EE6-BBD25E5F2F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87F90-C2F5-454F-AD90-9272A250F3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A6EF3-F4F2-4AD3-9BF0-08053F0AE42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FC6550-1708-4C7C-B5AD-0D51EFBEC9F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27D7C2-8ADF-4A6C-B7AB-939F50C398E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85800"/>
            <a:ext cx="2019300" cy="5715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85800"/>
            <a:ext cx="5905500" cy="5715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78CB6E-2823-4B2D-B728-DDF63636964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664BE1-1A03-4096-B57A-D8BB7E26CD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0772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Text s odrážkami na druhé úrovni</a:t>
            </a:r>
          </a:p>
          <a:p>
            <a:pPr lvl="2"/>
            <a:r>
              <a:rPr lang="cs-CZ" smtClean="0"/>
              <a:t>Text s odrážkami na třetí úrovni</a:t>
            </a:r>
          </a:p>
          <a:p>
            <a:pPr lvl="3"/>
            <a:r>
              <a:rPr lang="cs-CZ" smtClean="0"/>
              <a:t> Text s odrážkami na čtvrté úrovni</a:t>
            </a:r>
          </a:p>
          <a:p>
            <a:pPr lvl="4"/>
            <a:r>
              <a:rPr lang="cs-CZ" smtClean="0"/>
              <a:t>Text s odrážkami na páté úrovni</a:t>
            </a:r>
          </a:p>
          <a:p>
            <a:pPr lvl="1"/>
            <a:endParaRPr lang="cs-CZ" smtClean="0"/>
          </a:p>
          <a:p>
            <a:pPr lvl="2"/>
            <a:endParaRPr lang="cs-CZ" smtClean="0"/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685800"/>
            <a:ext cx="80772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85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629400"/>
            <a:ext cx="19050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b="1"/>
            </a:lvl1pPr>
          </a:lstStyle>
          <a:p>
            <a:endParaRPr lang="cs-CZ"/>
          </a:p>
        </p:txBody>
      </p:sp>
      <p:sp>
        <p:nvSpPr>
          <p:cNvPr id="1085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629400"/>
            <a:ext cx="28956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1"/>
            </a:lvl1pPr>
          </a:lstStyle>
          <a:p>
            <a:endParaRPr lang="cs-CZ"/>
          </a:p>
        </p:txBody>
      </p:sp>
      <p:sp>
        <p:nvSpPr>
          <p:cNvPr id="1085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239000" y="6629400"/>
            <a:ext cx="19050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b="1"/>
            </a:lvl1pPr>
          </a:lstStyle>
          <a:p>
            <a:fld id="{A02A05FD-7677-4E10-B41F-E6C6AE5698D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</p:sldLayoutIdLst>
  <p:transition/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9pPr>
    </p:titleStyle>
    <p:bodyStyle>
      <a:lvl1pPr marL="342900" indent="-342900" algn="l" rtl="0" eaLnBrk="1" fontAlgn="base" hangingPunct="1">
        <a:lnSpc>
          <a:spcPct val="125000"/>
        </a:lnSpc>
        <a:spcBef>
          <a:spcPct val="20000"/>
        </a:spcBef>
        <a:spcAft>
          <a:spcPct val="0"/>
        </a:spcAft>
        <a:buClr>
          <a:schemeClr val="bg2"/>
        </a:buClr>
        <a:buChar char="•"/>
        <a:defRPr sz="3200">
          <a:solidFill>
            <a:srgbClr val="284C6A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Trebuchet MS" pitchFamily="34" charset="0"/>
        <a:buChar char="−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Trebuchet MS" pitchFamily="34" charset="0"/>
        <a:buChar char="−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2051" name="Zástupný symbol pro číslo snímku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</p:spPr>
        <p:txBody>
          <a:bodyPr/>
          <a:lstStyle/>
          <a:p>
            <a:fld id="{EA7E959E-4CE2-41CA-A04C-9DFEDA137C99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05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2053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rgbClr val="BBE0E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6" name="Picture 11" descr="logo2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2058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0445D8D-8CF2-4A20-B75A-1DE50F530785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307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rgbClr val="BBE0E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</p:nvPr>
        </p:nvGraphicFramePr>
        <p:xfrm>
          <a:off x="1403350" y="1700213"/>
          <a:ext cx="6697663" cy="4079128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ICT-SZ1-1_10 Podnikání podle živnostenského zákona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Milena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Luxíková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Podnikání podle živnostenského zákona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– 4.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2012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Učební materiál pro seznámení s podnikáním podle živnostenského zákona. K procvičování se doporučuje pracovní list  pod stejným názvem.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113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rgbClr val="BBE0E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4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rgbClr val="BBE0E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5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rgbClr val="BBE0E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6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4"/>
            <a:ext cx="504478" cy="288628"/>
          </a:xfrm>
          <a:prstGeom prst="actionButtonBlank">
            <a:avLst/>
          </a:prstGeom>
          <a:solidFill>
            <a:srgbClr val="BBE0E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/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0"/>
            <a:ext cx="6858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0"/>
            <a:ext cx="9144000" cy="1295400"/>
          </a:xfrm>
        </p:spPr>
        <p:txBody>
          <a:bodyPr/>
          <a:lstStyle/>
          <a:p>
            <a:r>
              <a:rPr lang="cs-CZ" sz="7200" b="1" dirty="0" smtClean="0">
                <a:solidFill>
                  <a:schemeClr val="tx1"/>
                </a:solidFill>
              </a:rPr>
              <a:t>Živnostenský zákon</a:t>
            </a:r>
            <a:endParaRPr lang="cs-CZ" sz="7200" b="1" dirty="0">
              <a:solidFill>
                <a:schemeClr val="tx1"/>
              </a:solidFill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4066164" y="4774311"/>
            <a:ext cx="5040560" cy="1440160"/>
          </a:xfrm>
        </p:spPr>
        <p:txBody>
          <a:bodyPr/>
          <a:lstStyle/>
          <a:p>
            <a:r>
              <a:rPr lang="cs-CZ" sz="7200" b="1" dirty="0" smtClean="0">
                <a:solidFill>
                  <a:schemeClr val="tx1"/>
                </a:solidFill>
              </a:rPr>
              <a:t>Podnikání</a:t>
            </a:r>
            <a:endParaRPr lang="cs-CZ" sz="7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332656"/>
            <a:ext cx="8002587" cy="571500"/>
          </a:xfrm>
        </p:spPr>
        <p:txBody>
          <a:bodyPr/>
          <a:lstStyle/>
          <a:p>
            <a:r>
              <a:rPr lang="cs-CZ" b="1" dirty="0" smtClean="0"/>
              <a:t>Jak začínáme podnikat ? </a:t>
            </a:r>
            <a:endParaRPr lang="cs-CZ" b="1" dirty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1223120" y="1196752"/>
            <a:ext cx="7920880" cy="56612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 živnostenském úřadu </a:t>
            </a:r>
          </a:p>
          <a:p>
            <a:pPr>
              <a:buNone/>
            </a:pPr>
            <a:r>
              <a:rPr lang="cs-CZ" dirty="0" smtClean="0"/>
              <a:t>- vyplníme </a:t>
            </a:r>
            <a:r>
              <a:rPr lang="cs-CZ" b="1" dirty="0" smtClean="0"/>
              <a:t>Jednotný registrační formulář</a:t>
            </a:r>
          </a:p>
          <a:p>
            <a:pPr>
              <a:buNone/>
            </a:pPr>
            <a:r>
              <a:rPr lang="cs-CZ" dirty="0" smtClean="0"/>
              <a:t>- vyplníme </a:t>
            </a:r>
            <a:r>
              <a:rPr lang="cs-CZ" b="1" dirty="0" smtClean="0"/>
              <a:t>formulář na ohlášení živnosti</a:t>
            </a:r>
            <a:endParaRPr lang="cs-CZ" dirty="0" smtClean="0"/>
          </a:p>
          <a:p>
            <a:pPr>
              <a:buNone/>
            </a:pPr>
            <a:r>
              <a:rPr lang="cs-CZ" sz="2800" dirty="0" smtClean="0"/>
              <a:t>                       pokud již podnikáme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 podání on-line  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sz="2800" dirty="0" smtClean="0"/>
              <a:t>pokud máme elektronický podpis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1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1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  <p:bldP spid="5125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4475375" cy="602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32656"/>
            <a:ext cx="4336690" cy="6120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Živnostenský list</a:t>
            </a:r>
            <a:endParaRPr lang="cs-CZ" b="1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1043608" y="2060848"/>
            <a:ext cx="7632848" cy="43924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- dnes se již nevydává</a:t>
            </a:r>
          </a:p>
          <a:p>
            <a:pPr>
              <a:buNone/>
            </a:pPr>
            <a:r>
              <a:rPr lang="cs-CZ" dirty="0" smtClean="0"/>
              <a:t>- pro živnostenské oprávnění slouží </a:t>
            </a:r>
            <a:br>
              <a:rPr lang="cs-CZ" dirty="0" smtClean="0"/>
            </a:br>
            <a:r>
              <a:rPr lang="cs-CZ" dirty="0" smtClean="0"/>
              <a:t>výpis ze živnostenského rejstříku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/>
              <a:t>- živnostenský list vystavený dříve stále platí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8077200" cy="914400"/>
          </a:xfrm>
        </p:spPr>
        <p:txBody>
          <a:bodyPr/>
          <a:lstStyle/>
          <a:p>
            <a:r>
              <a:rPr lang="cs-CZ" b="1" dirty="0" smtClean="0"/>
              <a:t>Živnosti</a:t>
            </a:r>
            <a:endParaRPr lang="cs-CZ" b="1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39552" y="1556792"/>
            <a:ext cx="8424936" cy="5112568"/>
          </a:xfrm>
        </p:spPr>
        <p:txBody>
          <a:bodyPr/>
          <a:lstStyle/>
          <a:p>
            <a:pPr>
              <a:buNone/>
            </a:pPr>
            <a:r>
              <a:rPr lang="cs-CZ" sz="3600" b="1" dirty="0"/>
              <a:t>v</a:t>
            </a:r>
            <a:r>
              <a:rPr lang="cs-CZ" sz="3600" b="1" dirty="0" smtClean="0"/>
              <a:t>olné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sz="3600" dirty="0" smtClean="0"/>
              <a:t>           </a:t>
            </a:r>
            <a:r>
              <a:rPr lang="cs-CZ" sz="3600" b="1" dirty="0" smtClean="0"/>
              <a:t>vázané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            </a:t>
            </a:r>
            <a:r>
              <a:rPr lang="cs-CZ" sz="3600" dirty="0" smtClean="0"/>
              <a:t> </a:t>
            </a:r>
            <a:r>
              <a:rPr lang="cs-CZ" sz="3600" b="1" dirty="0" smtClean="0"/>
              <a:t>řemeslné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            </a:t>
            </a:r>
            <a:r>
              <a:rPr lang="cs-CZ" b="1" dirty="0" smtClean="0"/>
              <a:t>k</a:t>
            </a:r>
            <a:r>
              <a:rPr lang="cs-CZ" sz="3600" b="1" dirty="0" smtClean="0"/>
              <a:t>oncesované</a:t>
            </a:r>
            <a:endParaRPr lang="cs-CZ" sz="36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8077200" cy="914400"/>
          </a:xfrm>
        </p:spPr>
        <p:txBody>
          <a:bodyPr/>
          <a:lstStyle/>
          <a:p>
            <a:r>
              <a:rPr lang="cs-CZ" b="1" dirty="0" smtClean="0"/>
              <a:t>Volné</a:t>
            </a:r>
            <a:endParaRPr lang="cs-CZ" b="1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39552" y="1556792"/>
            <a:ext cx="8077200" cy="5112568"/>
          </a:xfrm>
        </p:spPr>
        <p:txBody>
          <a:bodyPr/>
          <a:lstStyle/>
          <a:p>
            <a:pPr>
              <a:buFontTx/>
              <a:buChar char="-"/>
            </a:pPr>
            <a:r>
              <a:rPr lang="cs-CZ" b="1" dirty="0" smtClean="0"/>
              <a:t>nevyžadují odbornou způsobilost</a:t>
            </a:r>
          </a:p>
          <a:p>
            <a:pPr>
              <a:buFontTx/>
              <a:buChar char="-"/>
            </a:pPr>
            <a:r>
              <a:rPr lang="cs-CZ" sz="2400" dirty="0"/>
              <a:t>v</a:t>
            </a:r>
            <a:r>
              <a:rPr lang="cs-CZ" sz="2400" dirty="0" smtClean="0"/>
              <a:t>ýrobní činnosti</a:t>
            </a:r>
          </a:p>
          <a:p>
            <a:pPr>
              <a:buFontTx/>
              <a:buChar char="-"/>
            </a:pPr>
            <a:r>
              <a:rPr lang="cs-CZ" sz="2400" dirty="0"/>
              <a:t>o</a:t>
            </a:r>
            <a:r>
              <a:rPr lang="cs-CZ" sz="2400" dirty="0" smtClean="0"/>
              <a:t>bchodní činnosti a služby</a:t>
            </a:r>
          </a:p>
          <a:p>
            <a:pPr>
              <a:buFontTx/>
              <a:buChar char="-"/>
            </a:pPr>
            <a:r>
              <a:rPr lang="cs-CZ" sz="2400" dirty="0"/>
              <a:t>p</a:t>
            </a:r>
            <a:r>
              <a:rPr lang="cs-CZ" sz="2400" dirty="0" smtClean="0"/>
              <a:t>oskytování služeb pro zemědělství, zahradnictví, rybníkářství, lesnictví a myslivost</a:t>
            </a:r>
          </a:p>
          <a:p>
            <a:pPr>
              <a:buFontTx/>
              <a:buChar char="-"/>
            </a:pPr>
            <a:r>
              <a:rPr lang="cs-CZ" sz="2400" dirty="0"/>
              <a:t>c</a:t>
            </a:r>
            <a:r>
              <a:rPr lang="cs-CZ" sz="2400" dirty="0" smtClean="0"/>
              <a:t>hov zvířat a jejich výcvik (s výjimkou živočišné výroby)</a:t>
            </a:r>
          </a:p>
          <a:p>
            <a:pPr>
              <a:buFontTx/>
              <a:buChar char="-"/>
            </a:pPr>
            <a:r>
              <a:rPr lang="cs-CZ" sz="2400" dirty="0"/>
              <a:t>v</a:t>
            </a:r>
            <a:r>
              <a:rPr lang="cs-CZ" sz="2400" dirty="0" smtClean="0"/>
              <a:t>ýroba textilií, textilních výrobků, oděvů a oděvních doplňků</a:t>
            </a:r>
          </a:p>
          <a:p>
            <a:pPr>
              <a:buNone/>
            </a:pPr>
            <a:r>
              <a:rPr lang="cs-CZ" sz="2400" dirty="0"/>
              <a:t>d</a:t>
            </a:r>
            <a:r>
              <a:rPr lang="cs-CZ" sz="2400" dirty="0" smtClean="0"/>
              <a:t>alší viz </a:t>
            </a:r>
            <a:r>
              <a:rPr lang="cs-CZ" sz="1600" dirty="0" smtClean="0"/>
              <a:t>http://zakony.kurzy.cz/455-1991-zivnostensky-zakon/priloha-4</a:t>
            </a:r>
            <a:r>
              <a:rPr lang="cs-CZ" sz="1800" dirty="0" smtClean="0"/>
              <a:t>/</a:t>
            </a:r>
            <a:endParaRPr lang="cs-CZ" sz="1800" dirty="0"/>
          </a:p>
          <a:p>
            <a:pPr>
              <a:buFontTx/>
              <a:buChar char="-"/>
            </a:pP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8077200" cy="914400"/>
          </a:xfrm>
        </p:spPr>
        <p:txBody>
          <a:bodyPr/>
          <a:lstStyle/>
          <a:p>
            <a:r>
              <a:rPr lang="cs-CZ" b="1" dirty="0" smtClean="0"/>
              <a:t>Vázané</a:t>
            </a:r>
            <a:endParaRPr lang="cs-CZ" b="1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39552" y="1673424"/>
            <a:ext cx="8604448" cy="5184576"/>
          </a:xfrm>
        </p:spPr>
        <p:txBody>
          <a:bodyPr/>
          <a:lstStyle/>
          <a:p>
            <a:pPr>
              <a:buFontTx/>
              <a:buChar char="-"/>
            </a:pPr>
            <a:r>
              <a:rPr lang="cs-CZ" b="1" dirty="0"/>
              <a:t>v</a:t>
            </a:r>
            <a:r>
              <a:rPr lang="cs-CZ" b="1" dirty="0" smtClean="0"/>
              <a:t>yžadují odbornou způsobilost</a:t>
            </a:r>
          </a:p>
          <a:p>
            <a:pPr>
              <a:buNone/>
            </a:pPr>
            <a:r>
              <a:rPr lang="cs-CZ" sz="2800" dirty="0" smtClean="0"/>
              <a:t>= vzdělání, rekvalifikace, praxe</a:t>
            </a:r>
          </a:p>
          <a:p>
            <a:pPr>
              <a:buFontTx/>
              <a:buChar char="-"/>
            </a:pPr>
            <a:r>
              <a:rPr lang="cs-CZ" sz="2400" dirty="0" smtClean="0"/>
              <a:t>zpracování tabáku a výroba tabákových výrobků</a:t>
            </a:r>
          </a:p>
          <a:p>
            <a:pPr>
              <a:buFontTx/>
              <a:buChar char="-"/>
            </a:pPr>
            <a:r>
              <a:rPr lang="cs-CZ" sz="2400" dirty="0"/>
              <a:t>v</a:t>
            </a:r>
            <a:r>
              <a:rPr lang="cs-CZ" sz="2400" dirty="0" smtClean="0"/>
              <a:t>ýroba a zpracování paliv a maziv</a:t>
            </a:r>
          </a:p>
          <a:p>
            <a:pPr>
              <a:buFontTx/>
              <a:buChar char="-"/>
            </a:pPr>
            <a:r>
              <a:rPr lang="cs-CZ" sz="2400" dirty="0"/>
              <a:t>p</a:t>
            </a:r>
            <a:r>
              <a:rPr lang="cs-CZ" sz="2400" dirty="0" smtClean="0"/>
              <a:t>rojektová činnost ve výstavbě</a:t>
            </a:r>
          </a:p>
          <a:p>
            <a:pPr>
              <a:buFontTx/>
              <a:buChar char="-"/>
            </a:pPr>
            <a:r>
              <a:rPr lang="cs-CZ" sz="2400" dirty="0"/>
              <a:t>č</a:t>
            </a:r>
            <a:r>
              <a:rPr lang="cs-CZ" sz="2400" dirty="0" smtClean="0"/>
              <a:t>innost účetních poradců, vedení účetnictví</a:t>
            </a:r>
          </a:p>
          <a:p>
            <a:pPr>
              <a:buFontTx/>
              <a:buChar char="-"/>
            </a:pPr>
            <a:r>
              <a:rPr lang="cs-CZ" sz="2400" dirty="0"/>
              <a:t>r</a:t>
            </a:r>
            <a:r>
              <a:rPr lang="cs-CZ" sz="2400" dirty="0" smtClean="0"/>
              <a:t>evize, prohlídky a zkoušky určených technických zařízení v provozu</a:t>
            </a:r>
          </a:p>
          <a:p>
            <a:pPr>
              <a:buNone/>
            </a:pPr>
            <a:r>
              <a:rPr lang="cs-CZ" sz="2400" dirty="0"/>
              <a:t>d</a:t>
            </a:r>
            <a:r>
              <a:rPr lang="cs-CZ" sz="2400" dirty="0" smtClean="0"/>
              <a:t>alší viz </a:t>
            </a:r>
            <a:r>
              <a:rPr lang="cs-CZ" sz="1800" dirty="0" smtClean="0"/>
              <a:t>http://zakony.kurzy.cz/455-1991-zivnostensky-zakon/priloha-2</a:t>
            </a:r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1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8077200" cy="914400"/>
          </a:xfrm>
        </p:spPr>
        <p:txBody>
          <a:bodyPr/>
          <a:lstStyle/>
          <a:p>
            <a:r>
              <a:rPr lang="cs-CZ" b="1" dirty="0" smtClean="0"/>
              <a:t>Řemeslné</a:t>
            </a:r>
            <a:endParaRPr lang="cs-CZ" b="1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536" y="1601416"/>
            <a:ext cx="8748464" cy="5256584"/>
          </a:xfrm>
        </p:spPr>
        <p:txBody>
          <a:bodyPr/>
          <a:lstStyle/>
          <a:p>
            <a:pPr>
              <a:buFontTx/>
              <a:buChar char="-"/>
            </a:pPr>
            <a:r>
              <a:rPr lang="cs-CZ" b="1" dirty="0"/>
              <a:t>v</a:t>
            </a:r>
            <a:r>
              <a:rPr lang="cs-CZ" b="1" dirty="0" smtClean="0"/>
              <a:t>yžadují odbornou způsobilost</a:t>
            </a:r>
          </a:p>
          <a:p>
            <a:pPr>
              <a:buNone/>
            </a:pPr>
            <a:r>
              <a:rPr lang="cs-CZ" sz="2800" dirty="0" smtClean="0"/>
              <a:t>= vzdělání v oboru, vzdělání v příbuzném oboru +</a:t>
            </a:r>
            <a:br>
              <a:rPr lang="cs-CZ" sz="2800" dirty="0" smtClean="0"/>
            </a:br>
            <a:r>
              <a:rPr lang="cs-CZ" sz="2800" dirty="0" smtClean="0"/>
              <a:t> 1 rok praxe,  rekvalifikace + 6 let praxe</a:t>
            </a:r>
          </a:p>
          <a:p>
            <a:pPr>
              <a:buFontTx/>
              <a:buChar char="-"/>
            </a:pPr>
            <a:r>
              <a:rPr lang="cs-CZ" sz="2400" dirty="0"/>
              <a:t>m</a:t>
            </a:r>
            <a:r>
              <a:rPr lang="cs-CZ" sz="2400" dirty="0" smtClean="0"/>
              <a:t>ontáž, opravy, revize a zkoušky elektrických zařízení</a:t>
            </a:r>
          </a:p>
          <a:p>
            <a:pPr>
              <a:buFontTx/>
              <a:buChar char="-"/>
            </a:pPr>
            <a:r>
              <a:rPr lang="cs-CZ" sz="2400" dirty="0" err="1"/>
              <a:t>v</a:t>
            </a:r>
            <a:r>
              <a:rPr lang="cs-CZ" sz="2400" dirty="0" err="1" smtClean="0"/>
              <a:t>odoinstalatérství</a:t>
            </a:r>
            <a:r>
              <a:rPr lang="cs-CZ" sz="2400" dirty="0" smtClean="0"/>
              <a:t>, topenářství</a:t>
            </a:r>
          </a:p>
          <a:p>
            <a:pPr>
              <a:buFontTx/>
              <a:buChar char="-"/>
            </a:pPr>
            <a:r>
              <a:rPr lang="cs-CZ" sz="2400" dirty="0"/>
              <a:t>o</a:t>
            </a:r>
            <a:r>
              <a:rPr lang="cs-CZ" sz="2400" dirty="0" smtClean="0"/>
              <a:t>pravy silničních vozidel </a:t>
            </a:r>
          </a:p>
          <a:p>
            <a:pPr>
              <a:buFontTx/>
              <a:buChar char="-"/>
            </a:pPr>
            <a:r>
              <a:rPr lang="cs-CZ" sz="2400" dirty="0"/>
              <a:t>h</a:t>
            </a:r>
            <a:r>
              <a:rPr lang="cs-CZ" sz="2400" dirty="0" smtClean="0"/>
              <a:t>oličství, kadeřnictví </a:t>
            </a:r>
          </a:p>
          <a:p>
            <a:pPr>
              <a:buFontTx/>
              <a:buChar char="-"/>
            </a:pPr>
            <a:r>
              <a:rPr lang="cs-CZ" sz="2400" dirty="0"/>
              <a:t>ř</a:t>
            </a:r>
            <a:r>
              <a:rPr lang="cs-CZ" sz="2400" dirty="0" smtClean="0"/>
              <a:t>eznictví a uzenářství</a:t>
            </a:r>
          </a:p>
          <a:p>
            <a:pPr>
              <a:buNone/>
            </a:pPr>
            <a:r>
              <a:rPr lang="cs-CZ" sz="2400" dirty="0" smtClean="0"/>
              <a:t>další viz </a:t>
            </a:r>
            <a:r>
              <a:rPr lang="cs-CZ" sz="1800" dirty="0" smtClean="0"/>
              <a:t>http://zakony.kurzy.cz/455-1991-zivnostensky-zakon/priloha-1</a:t>
            </a:r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1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8077200" cy="914400"/>
          </a:xfrm>
        </p:spPr>
        <p:txBody>
          <a:bodyPr/>
          <a:lstStyle/>
          <a:p>
            <a:r>
              <a:rPr lang="cs-CZ" b="1" dirty="0" smtClean="0"/>
              <a:t>Koncesované</a:t>
            </a:r>
            <a:endParaRPr lang="cs-CZ" b="1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536" y="1601416"/>
            <a:ext cx="8748464" cy="5256584"/>
          </a:xfrm>
        </p:spPr>
        <p:txBody>
          <a:bodyPr/>
          <a:lstStyle/>
          <a:p>
            <a:pPr>
              <a:buFontTx/>
              <a:buChar char="-"/>
            </a:pPr>
            <a:r>
              <a:rPr lang="cs-CZ" b="1" dirty="0"/>
              <a:t>v</a:t>
            </a:r>
            <a:r>
              <a:rPr lang="cs-CZ" b="1" dirty="0" smtClean="0"/>
              <a:t>yžadují odbornou způsobilost</a:t>
            </a:r>
          </a:p>
          <a:p>
            <a:pPr>
              <a:buNone/>
            </a:pPr>
            <a:r>
              <a:rPr lang="cs-CZ" sz="2800" dirty="0" smtClean="0"/>
              <a:t>= vzdělání v oboru, rekvalifikace, ukončené vzdělání</a:t>
            </a:r>
            <a:br>
              <a:rPr lang="cs-CZ" sz="2800" dirty="0" smtClean="0"/>
            </a:br>
            <a:r>
              <a:rPr lang="cs-CZ" sz="2800" dirty="0" smtClean="0"/>
              <a:t>dle požadavků (VOŠ, SŠ, VŠ) </a:t>
            </a:r>
          </a:p>
          <a:p>
            <a:pPr>
              <a:buFontTx/>
              <a:buChar char="-"/>
            </a:pPr>
            <a:r>
              <a:rPr lang="cs-CZ" sz="2400" dirty="0"/>
              <a:t>v</a:t>
            </a:r>
            <a:r>
              <a:rPr lang="cs-CZ" sz="2400" dirty="0" smtClean="0"/>
              <a:t>ýroba a úprava lihu </a:t>
            </a:r>
          </a:p>
          <a:p>
            <a:pPr>
              <a:buFontTx/>
              <a:buChar char="-"/>
            </a:pPr>
            <a:r>
              <a:rPr lang="cs-CZ" sz="2400" dirty="0" smtClean="0"/>
              <a:t>výroba, opravy, úpravy, přeprava, prodej zbraní a střeliva</a:t>
            </a:r>
          </a:p>
          <a:p>
            <a:pPr>
              <a:buFontTx/>
              <a:buChar char="-"/>
            </a:pPr>
            <a:r>
              <a:rPr lang="cs-CZ" sz="2400" dirty="0"/>
              <a:t>s</a:t>
            </a:r>
            <a:r>
              <a:rPr lang="cs-CZ" sz="2400" dirty="0" smtClean="0"/>
              <a:t>ilniční motorová doprava nákladní</a:t>
            </a:r>
          </a:p>
          <a:p>
            <a:pPr>
              <a:buFontTx/>
              <a:buChar char="-"/>
            </a:pPr>
            <a:r>
              <a:rPr lang="cs-CZ" sz="2400" dirty="0"/>
              <a:t>p</a:t>
            </a:r>
            <a:r>
              <a:rPr lang="cs-CZ" sz="2400" dirty="0" smtClean="0"/>
              <a:t>rovozování cestovní kanceláře</a:t>
            </a:r>
          </a:p>
          <a:p>
            <a:pPr>
              <a:buFontTx/>
              <a:buChar char="-"/>
            </a:pPr>
            <a:r>
              <a:rPr lang="cs-CZ" sz="2400" dirty="0"/>
              <a:t>o</a:t>
            </a:r>
            <a:r>
              <a:rPr lang="cs-CZ" sz="2400" dirty="0" smtClean="0"/>
              <a:t>straha majetku a osob</a:t>
            </a:r>
          </a:p>
          <a:p>
            <a:pPr>
              <a:buNone/>
            </a:pPr>
            <a:r>
              <a:rPr lang="cs-CZ" sz="2400" dirty="0" smtClean="0"/>
              <a:t>další viz </a:t>
            </a:r>
            <a:r>
              <a:rPr lang="cs-CZ" sz="1800" dirty="0" smtClean="0"/>
              <a:t>http://zakony.kurzy.cz/455-1991-zivnostensky-zakon/priloha-3</a:t>
            </a:r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1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8077200" cy="914400"/>
          </a:xfrm>
        </p:spPr>
        <p:txBody>
          <a:bodyPr/>
          <a:lstStyle/>
          <a:p>
            <a:r>
              <a:rPr lang="cs-CZ" b="1" dirty="0" smtClean="0"/>
              <a:t>Všeobecné požadavky</a:t>
            </a:r>
            <a:endParaRPr lang="cs-CZ" b="1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39552" y="1556792"/>
            <a:ext cx="8604448" cy="5112568"/>
          </a:xfrm>
        </p:spPr>
        <p:txBody>
          <a:bodyPr/>
          <a:lstStyle/>
          <a:p>
            <a:pPr>
              <a:buFontTx/>
              <a:buChar char="-"/>
            </a:pPr>
            <a:r>
              <a:rPr lang="cs-CZ" b="1" dirty="0"/>
              <a:t>z</a:t>
            </a:r>
            <a:r>
              <a:rPr lang="cs-CZ" b="1" dirty="0" smtClean="0"/>
              <a:t>aplatit 1 000,- Kč</a:t>
            </a:r>
          </a:p>
          <a:p>
            <a:pPr>
              <a:buFontTx/>
              <a:buChar char="-"/>
            </a:pPr>
            <a:r>
              <a:rPr lang="cs-CZ" b="1" dirty="0"/>
              <a:t>d</a:t>
            </a:r>
            <a:r>
              <a:rPr lang="cs-CZ" b="1" dirty="0" smtClean="0"/>
              <a:t>oložit všeobecné podmínky pro udělení</a:t>
            </a:r>
          </a:p>
          <a:p>
            <a:pPr>
              <a:buFontTx/>
              <a:buChar char="-"/>
            </a:pPr>
            <a:r>
              <a:rPr lang="cs-CZ" sz="2800" b="1" dirty="0" smtClean="0"/>
              <a:t>18 let</a:t>
            </a:r>
          </a:p>
          <a:p>
            <a:pPr>
              <a:buFontTx/>
              <a:buChar char="-"/>
            </a:pPr>
            <a:r>
              <a:rPr lang="cs-CZ" sz="2800" b="1" dirty="0"/>
              <a:t>z</a:t>
            </a:r>
            <a:r>
              <a:rPr lang="cs-CZ" sz="2800" b="1" dirty="0" smtClean="0"/>
              <a:t>působilost k právním úkonům</a:t>
            </a:r>
          </a:p>
          <a:p>
            <a:pPr>
              <a:buFontTx/>
              <a:buChar char="-"/>
            </a:pPr>
            <a:r>
              <a:rPr lang="cs-CZ" sz="2800" b="1" dirty="0" smtClean="0"/>
              <a:t>bezúhonnost</a:t>
            </a:r>
          </a:p>
          <a:p>
            <a:pPr>
              <a:buFontTx/>
              <a:buChar char="-"/>
            </a:pPr>
            <a:r>
              <a:rPr lang="cs-CZ" sz="2800" b="1" dirty="0"/>
              <a:t>n</a:t>
            </a:r>
            <a:r>
              <a:rPr lang="cs-CZ" sz="2800" b="1" dirty="0" smtClean="0"/>
              <a:t>emáme – li potřebné vzdělání či odbornost, můžeme najít zástupce, který odpovídá za řádný provoz a dodržování předpisů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8077200" cy="914400"/>
          </a:xfrm>
        </p:spPr>
        <p:txBody>
          <a:bodyPr/>
          <a:lstStyle/>
          <a:p>
            <a:r>
              <a:rPr lang="cs-CZ" b="1" dirty="0" smtClean="0"/>
              <a:t>Povinná evidence soukromého podnikatele</a:t>
            </a:r>
            <a:endParaRPr lang="cs-CZ" b="1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39552" y="1916832"/>
            <a:ext cx="8604448" cy="4779912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400" b="1" dirty="0"/>
              <a:t>p</a:t>
            </a:r>
            <a:r>
              <a:rPr lang="cs-CZ" sz="2400" b="1" dirty="0" smtClean="0"/>
              <a:t>eněžní deník</a:t>
            </a:r>
          </a:p>
          <a:p>
            <a:pPr>
              <a:buFontTx/>
              <a:buChar char="-"/>
            </a:pPr>
            <a:r>
              <a:rPr lang="cs-CZ" sz="2400" b="1" dirty="0" smtClean="0"/>
              <a:t>evidence majetku</a:t>
            </a:r>
          </a:p>
          <a:p>
            <a:pPr>
              <a:buFontTx/>
              <a:buChar char="-"/>
            </a:pPr>
            <a:r>
              <a:rPr lang="cs-CZ" sz="2400" b="1" dirty="0" smtClean="0"/>
              <a:t>evidence pohledávek a závazků</a:t>
            </a:r>
          </a:p>
          <a:p>
            <a:pPr>
              <a:buFontTx/>
              <a:buChar char="-"/>
            </a:pPr>
            <a:r>
              <a:rPr lang="cs-CZ" sz="2400" b="1" dirty="0" smtClean="0"/>
              <a:t>mzdová evidence</a:t>
            </a:r>
          </a:p>
          <a:p>
            <a:pPr>
              <a:buFontTx/>
              <a:buChar char="-"/>
            </a:pPr>
            <a:r>
              <a:rPr lang="cs-CZ" sz="2400" b="1" dirty="0" smtClean="0"/>
              <a:t>evidence zakázek</a:t>
            </a:r>
          </a:p>
          <a:p>
            <a:pPr>
              <a:buFontTx/>
              <a:buChar char="-"/>
            </a:pPr>
            <a:r>
              <a:rPr lang="cs-CZ" sz="2400" b="1" dirty="0"/>
              <a:t>d</a:t>
            </a:r>
            <a:r>
              <a:rPr lang="cs-CZ" sz="2400" b="1" dirty="0" smtClean="0"/>
              <a:t>alší dle povahy podnikatelské činnosti</a:t>
            </a:r>
          </a:p>
          <a:p>
            <a:pPr>
              <a:buFontTx/>
              <a:buChar char="-"/>
            </a:pPr>
            <a:r>
              <a:rPr lang="cs-CZ" sz="2400" b="1" dirty="0"/>
              <a:t>d</a:t>
            </a:r>
            <a:r>
              <a:rPr lang="cs-CZ" sz="2400" b="1" dirty="0" smtClean="0"/>
              <a:t>aňová a odvodová povinnost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8077200" cy="914400"/>
          </a:xfrm>
        </p:spPr>
        <p:txBody>
          <a:bodyPr/>
          <a:lstStyle/>
          <a:p>
            <a:r>
              <a:rPr lang="cs-CZ" b="1" dirty="0" smtClean="0"/>
              <a:t>Základní povinnosti soukromého podnikatele</a:t>
            </a:r>
            <a:endParaRPr lang="cs-CZ" b="1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39552" y="1916832"/>
            <a:ext cx="8604448" cy="4779912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400" b="1" dirty="0"/>
              <a:t>u</a:t>
            </a:r>
            <a:r>
              <a:rPr lang="cs-CZ" sz="2400" b="1" dirty="0" smtClean="0"/>
              <a:t>možnit prohlídku provozovny živnostenskému úřadu</a:t>
            </a:r>
          </a:p>
          <a:p>
            <a:pPr>
              <a:buFontTx/>
              <a:buChar char="-"/>
            </a:pPr>
            <a:r>
              <a:rPr lang="cs-CZ" sz="2400" b="1" dirty="0"/>
              <a:t>o</a:t>
            </a:r>
            <a:r>
              <a:rPr lang="cs-CZ" sz="2400" b="1" dirty="0" smtClean="0"/>
              <a:t>značit provozovnu názvem, provozní dobou a jménem </a:t>
            </a:r>
          </a:p>
          <a:p>
            <a:pPr>
              <a:buFontTx/>
              <a:buChar char="-"/>
            </a:pPr>
            <a:r>
              <a:rPr lang="cs-CZ" sz="2400" b="1" dirty="0"/>
              <a:t>o</a:t>
            </a:r>
            <a:r>
              <a:rPr lang="cs-CZ" sz="2400" b="1" dirty="0" smtClean="0"/>
              <a:t>značit zboží cenami</a:t>
            </a:r>
          </a:p>
          <a:p>
            <a:pPr>
              <a:buFontTx/>
              <a:buChar char="-"/>
            </a:pPr>
            <a:r>
              <a:rPr lang="cs-CZ" sz="2400" b="1" dirty="0"/>
              <a:t>h</a:t>
            </a:r>
            <a:r>
              <a:rPr lang="cs-CZ" sz="2400" b="1" dirty="0" smtClean="0"/>
              <a:t>odnověrně prokázat původ zboží</a:t>
            </a:r>
          </a:p>
          <a:p>
            <a:pPr>
              <a:buFontTx/>
              <a:buChar char="-"/>
            </a:pPr>
            <a:r>
              <a:rPr lang="cs-CZ" sz="2400" b="1" dirty="0"/>
              <a:t>m</a:t>
            </a:r>
            <a:r>
              <a:rPr lang="cs-CZ" sz="2400" b="1" dirty="0" smtClean="0"/>
              <a:t>ít k dispozici inspekční knihu</a:t>
            </a:r>
          </a:p>
          <a:p>
            <a:pPr>
              <a:buFontTx/>
              <a:buChar char="-"/>
            </a:pPr>
            <a:r>
              <a:rPr lang="cs-CZ" sz="2400" b="1" dirty="0"/>
              <a:t>n</a:t>
            </a:r>
            <a:r>
              <a:rPr lang="cs-CZ" sz="2400" b="1" dirty="0" smtClean="0"/>
              <a:t>ést odpovědnost za zaměstnance z hlediska bezpečnosti práce</a:t>
            </a:r>
          </a:p>
          <a:p>
            <a:pPr>
              <a:buFontTx/>
              <a:buChar char="-"/>
            </a:pPr>
            <a:r>
              <a:rPr lang="cs-CZ" sz="2400" b="1" dirty="0"/>
              <a:t>p</a:t>
            </a:r>
            <a:r>
              <a:rPr lang="cs-CZ" sz="2400" b="1" dirty="0" smtClean="0"/>
              <a:t>rovozovat zařízení na ochranu životního v souvislosti se svou činností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701" b="30925"/>
          <a:stretch>
            <a:fillRect/>
          </a:stretch>
        </p:blipFill>
        <p:spPr bwMode="auto">
          <a:xfrm>
            <a:off x="3779913" y="2052956"/>
            <a:ext cx="5364088" cy="4616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664F744-54F0-4AFE-90B7-13223EAF3937}" type="slidenum">
              <a:rPr lang="cs-CZ" smtClean="0"/>
              <a:pPr/>
              <a:t>16</a:t>
            </a:fld>
            <a:endParaRPr lang="cs-CZ" smtClean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rgbClr val="BBE0E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rgbClr val="BBE0E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rgbClr val="BBE0E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rgbClr val="BBE0E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/>
              <a:t>Zpět</a:t>
            </a:r>
          </a:p>
        </p:txBody>
      </p:sp>
      <p:sp>
        <p:nvSpPr>
          <p:cNvPr id="410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600" y="332656"/>
            <a:ext cx="6913563" cy="4950741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chemeClr val="tx1"/>
                </a:solidFill>
              </a:rPr>
              <a:t>Seznam literatury a pramenů</a:t>
            </a:r>
          </a:p>
          <a:p>
            <a:pPr eaLnBrk="1" hangingPunct="1"/>
            <a:r>
              <a:rPr lang="cs-CZ" sz="1400" dirty="0" smtClean="0">
                <a:solidFill>
                  <a:schemeClr val="tx1"/>
                </a:solidFill>
              </a:rPr>
              <a:t>Archiv autora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Zákon Č. 455/1991 Sb., O živnostenském podnikání (Živnostenský zákon)</a:t>
            </a:r>
          </a:p>
          <a:p>
            <a:pPr eaLnBrk="1" hangingPunct="1"/>
            <a:r>
              <a:rPr lang="cs-CZ" sz="1400" dirty="0" err="1" smtClean="0">
                <a:solidFill>
                  <a:schemeClr val="tx1"/>
                </a:solidFill>
              </a:rPr>
              <a:t>Porvichová</a:t>
            </a:r>
            <a:r>
              <a:rPr lang="cs-CZ" sz="1400" dirty="0" smtClean="0">
                <a:solidFill>
                  <a:schemeClr val="tx1"/>
                </a:solidFill>
              </a:rPr>
              <a:t>, J., Ekonomika a podnikání na dlani, Olomouc: </a:t>
            </a:r>
            <a:r>
              <a:rPr lang="cs-CZ" sz="1400" dirty="0" err="1" smtClean="0">
                <a:solidFill>
                  <a:schemeClr val="tx1"/>
                </a:solidFill>
              </a:rPr>
              <a:t>Rubico</a:t>
            </a:r>
            <a:r>
              <a:rPr lang="cs-CZ" sz="1400" dirty="0" smtClean="0">
                <a:solidFill>
                  <a:schemeClr val="tx1"/>
                </a:solidFill>
              </a:rPr>
              <a:t>, 2002, 112 s., ISBN 80-85839-80-6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http://i.</a:t>
            </a:r>
            <a:r>
              <a:rPr lang="cs-CZ" sz="1400" dirty="0" err="1" smtClean="0">
                <a:solidFill>
                  <a:schemeClr val="tx1"/>
                </a:solidFill>
              </a:rPr>
              <a:t>iinfo.cz</a:t>
            </a:r>
            <a:r>
              <a:rPr lang="cs-CZ" sz="1400" dirty="0" smtClean="0">
                <a:solidFill>
                  <a:schemeClr val="tx1"/>
                </a:solidFill>
              </a:rPr>
              <a:t>/</a:t>
            </a:r>
            <a:r>
              <a:rPr lang="cs-CZ" sz="1400" dirty="0" err="1" smtClean="0">
                <a:solidFill>
                  <a:schemeClr val="tx1"/>
                </a:solidFill>
              </a:rPr>
              <a:t>urs</a:t>
            </a:r>
            <a:r>
              <a:rPr lang="cs-CZ" sz="1400" dirty="0" smtClean="0">
                <a:solidFill>
                  <a:schemeClr val="tx1"/>
                </a:solidFill>
              </a:rPr>
              <a:t>-</a:t>
            </a:r>
            <a:r>
              <a:rPr lang="cs-CZ" sz="1400" dirty="0" err="1" smtClean="0">
                <a:solidFill>
                  <a:schemeClr val="tx1"/>
                </a:solidFill>
              </a:rPr>
              <a:t>att</a:t>
            </a:r>
            <a:r>
              <a:rPr lang="cs-CZ" sz="1400" dirty="0" smtClean="0">
                <a:solidFill>
                  <a:schemeClr val="tx1"/>
                </a:solidFill>
              </a:rPr>
              <a:t>/</a:t>
            </a:r>
            <a:r>
              <a:rPr lang="cs-CZ" sz="1400" dirty="0" err="1" smtClean="0">
                <a:solidFill>
                  <a:schemeClr val="tx1"/>
                </a:solidFill>
              </a:rPr>
              <a:t>jrf</a:t>
            </a:r>
            <a:r>
              <a:rPr lang="cs-CZ" sz="1400" dirty="0" smtClean="0">
                <a:solidFill>
                  <a:schemeClr val="tx1"/>
                </a:solidFill>
              </a:rPr>
              <a:t>_</a:t>
            </a:r>
            <a:r>
              <a:rPr lang="cs-CZ" sz="1400" dirty="0" err="1" smtClean="0">
                <a:solidFill>
                  <a:schemeClr val="tx1"/>
                </a:solidFill>
              </a:rPr>
              <a:t>fyzicka</a:t>
            </a:r>
            <a:r>
              <a:rPr lang="cs-CZ" sz="1400" dirty="0" smtClean="0">
                <a:solidFill>
                  <a:schemeClr val="tx1"/>
                </a:solidFill>
              </a:rPr>
              <a:t>_osoba-128282170708145.pdf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http://zakony.kurzy.cz/455-1991-zivnostensky-zakon/priloha-1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http://zakony.kurzy.cz/455-1991-zivnostensky-zakon/priloha-2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http://zakony.kurzy.cz/455-1991-zivnostensky-zakon/priloha-3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http://zakony.kurzy.cz/455-1991-zivnostensky-zakon/priloha-4</a:t>
            </a:r>
          </a:p>
          <a:p>
            <a:pPr eaLnBrk="1" hangingPunct="1"/>
            <a:r>
              <a:rPr lang="cs-CZ" sz="1400" dirty="0" smtClean="0">
                <a:solidFill>
                  <a:schemeClr val="tx1"/>
                </a:solidFill>
              </a:rPr>
              <a:t>Materiály jsou určeny pro bezplatné používání pro potřeby výuky a vzdělávání na všech typech škol a školských zařízení. </a:t>
            </a:r>
            <a:r>
              <a:rPr lang="cs-CZ" sz="1400" dirty="0" err="1" smtClean="0">
                <a:solidFill>
                  <a:schemeClr val="tx1"/>
                </a:solidFill>
              </a:rPr>
              <a:t>Jákékoliv</a:t>
            </a:r>
            <a:r>
              <a:rPr lang="cs-CZ" sz="1400" dirty="0" smtClean="0">
                <a:solidFill>
                  <a:schemeClr val="tx1"/>
                </a:solidFill>
              </a:rPr>
              <a:t> další využití podléhá autorskému zákonu.</a:t>
            </a:r>
          </a:p>
          <a:p>
            <a:pPr eaLnBrk="1" hangingPunct="1"/>
            <a:endParaRPr lang="cs-CZ" sz="1400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Školicí seminář">
  <a:themeElements>
    <a:clrScheme name="ms_ppttraining_tp06256168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s_ppttraining_tp06256168">
      <a:majorFont>
        <a:latin typeface="Trebuchet MS"/>
        <a:ea typeface=""/>
        <a:cs typeface=""/>
      </a:majorFont>
      <a:minorFont>
        <a:latin typeface="Trebuchet MS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s_ppttraining_tp06256168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s_ppttraining_tp06256168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_ppttraining_tp06256168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_ppttraining_tp06256168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_ppttraining_tp06256168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_ppttraining_tp06256168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_ppttraining_tp06256168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 Školicí seminář</Template>
  <TotalTime>252</TotalTime>
  <Words>472</Words>
  <Application>Microsoft Office PowerPoint</Application>
  <PresentationFormat>Předvádění na obrazovce (4:3)</PresentationFormat>
  <Paragraphs>128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Prezentace Školicí seminář</vt:lpstr>
      <vt:lpstr>Využití ICT pro rozvoj klíčových kompetencí  CZ.1.07/1.5.00/34.0448</vt:lpstr>
      <vt:lpstr>Snímek 2</vt:lpstr>
      <vt:lpstr>Živnostenský zákon</vt:lpstr>
      <vt:lpstr>Jak začínáme podnikat ? </vt:lpstr>
      <vt:lpstr>Snímek 5</vt:lpstr>
      <vt:lpstr>Živnostenský list</vt:lpstr>
      <vt:lpstr>Živnosti</vt:lpstr>
      <vt:lpstr>Volné</vt:lpstr>
      <vt:lpstr>Vázané</vt:lpstr>
      <vt:lpstr>Řemeslné</vt:lpstr>
      <vt:lpstr>Koncesované</vt:lpstr>
      <vt:lpstr>Všeobecné požadavky</vt:lpstr>
      <vt:lpstr>Povinná evidence soukromého podnikatele</vt:lpstr>
      <vt:lpstr>Základní povinnosti soukromého podnikatele</vt:lpstr>
      <vt:lpstr>Snímek 15</vt:lpstr>
      <vt:lpstr>Snímek 16</vt:lpstr>
    </vt:vector>
  </TitlesOfParts>
  <Manager/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Podnikání</dc:title>
  <dc:subject/>
  <dc:creator>FSC</dc:creator>
  <cp:keywords/>
  <dc:description/>
  <cp:lastModifiedBy>FSC</cp:lastModifiedBy>
  <cp:revision>26</cp:revision>
  <dcterms:created xsi:type="dcterms:W3CDTF">2012-11-10T16:27:37Z</dcterms:created>
  <dcterms:modified xsi:type="dcterms:W3CDTF">2012-11-11T09:39:37Z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TC062561681029</vt:lpwstr>
  </property>
</Properties>
</file>