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1"/>
  </p:notesMasterIdLst>
  <p:sldIdLst>
    <p:sldId id="321" r:id="rId2"/>
    <p:sldId id="256" r:id="rId3"/>
    <p:sldId id="32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324" r:id="rId19"/>
    <p:sldId id="271" r:id="rId20"/>
    <p:sldId id="272" r:id="rId21"/>
    <p:sldId id="273" r:id="rId22"/>
    <p:sldId id="275" r:id="rId23"/>
    <p:sldId id="276" r:id="rId24"/>
    <p:sldId id="277" r:id="rId25"/>
    <p:sldId id="278" r:id="rId26"/>
    <p:sldId id="298" r:id="rId27"/>
    <p:sldId id="299" r:id="rId28"/>
    <p:sldId id="303" r:id="rId29"/>
    <p:sldId id="325" r:id="rId30"/>
    <p:sldId id="326" r:id="rId31"/>
    <p:sldId id="302" r:id="rId32"/>
    <p:sldId id="304" r:id="rId33"/>
    <p:sldId id="279" r:id="rId34"/>
    <p:sldId id="327" r:id="rId35"/>
    <p:sldId id="280" r:id="rId36"/>
    <p:sldId id="281" r:id="rId37"/>
    <p:sldId id="282" r:id="rId38"/>
    <p:sldId id="283" r:id="rId39"/>
    <p:sldId id="284" r:id="rId40"/>
    <p:sldId id="285" r:id="rId41"/>
    <p:sldId id="286" r:id="rId42"/>
    <p:sldId id="328" r:id="rId43"/>
    <p:sldId id="287" r:id="rId44"/>
    <p:sldId id="288" r:id="rId45"/>
    <p:sldId id="289" r:id="rId46"/>
    <p:sldId id="290" r:id="rId47"/>
    <p:sldId id="291" r:id="rId48"/>
    <p:sldId id="305" r:id="rId49"/>
    <p:sldId id="329" r:id="rId50"/>
    <p:sldId id="330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9" r:id="rId64"/>
    <p:sldId id="320" r:id="rId65"/>
    <p:sldId id="322" r:id="rId66"/>
    <p:sldId id="331" r:id="rId67"/>
    <p:sldId id="332" r:id="rId68"/>
    <p:sldId id="333" r:id="rId69"/>
    <p:sldId id="334" r:id="rId7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796B5-ABB6-40EA-AF3C-AA00A07D1FF4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8E4057-B1E1-44EC-B742-E2B1E87E89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114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8E4057-B1E1-44EC-B742-E2B1E87E89D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1FB66-F71E-48C0-9319-974276041ADF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7113C-6F9D-4287-A205-6A8CF47C2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feature=player_detailpage&amp;v=Y2T0qDDo1Dk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VY_32_INOVACE_5_8_ NACISMUS V NĚMECKU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135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NACISMUS V NĚMECKU</a:t>
            </a:r>
            <a:endParaRPr lang="cs-CZ" sz="6000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VZNIK, VÝVOJ, HLAVNÍ MYŠLENKY, DŮSLEDKY PRO EVROPSKÉ OBYVATELSTVO</a:t>
            </a:r>
            <a:endParaRPr lang="cs-CZ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popisuje poválečná hospodářský a politický vývoj v Německu.</a:t>
            </a:r>
          </a:p>
          <a:p>
            <a:r>
              <a:rPr lang="cs-CZ" dirty="0" smtClean="0"/>
              <a:t>Uvádí příčiny a podmínky pro vznik nového politického hnutí – nacismu.</a:t>
            </a:r>
          </a:p>
          <a:p>
            <a:r>
              <a:rPr lang="cs-CZ" dirty="0" smtClean="0"/>
              <a:t>Seznamuje žáky s hlavním představitelem nacismu Adolfem Hitlerem.</a:t>
            </a:r>
          </a:p>
          <a:p>
            <a:r>
              <a:rPr lang="cs-CZ" dirty="0" smtClean="0"/>
              <a:t>Chronologicky popisuje události vedoucí ke vzniku totalitního režimu </a:t>
            </a:r>
            <a:r>
              <a:rPr lang="cs-CZ" smtClean="0"/>
              <a:t>v Německu.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02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přinesla 20. léta 20. století Německu?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Nespokojenost  s versailleským systémem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Bídu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Inflaci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Nezaměstnanost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Válečné reparace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1929 s sebou přinesl nevítaný „dárek“ = světovou hospodářskou krizi →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NEZAMĚSTNANOST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NSDAP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Národně socialistická německá dělnická strana</a:t>
            </a:r>
            <a:r>
              <a:rPr lang="cs-CZ" u="sng" dirty="0" smtClean="0"/>
              <a:t> </a:t>
            </a:r>
            <a:r>
              <a:rPr lang="cs-CZ" dirty="0" smtClean="0"/>
              <a:t>(německy: </a:t>
            </a:r>
            <a:r>
              <a:rPr lang="cs-CZ" b="1" i="1" dirty="0" smtClean="0"/>
              <a:t>NSDAP, Nationalsozialistische Deutsche Arbeiterpartei</a:t>
            </a:r>
            <a:r>
              <a:rPr lang="cs-CZ" dirty="0" smtClean="0"/>
              <a:t>) vznikla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února 1920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přejmenováním Německé dělnické strany (německy: </a:t>
            </a:r>
            <a:r>
              <a:rPr lang="cs-CZ" i="1" dirty="0" smtClean="0"/>
              <a:t>DAP, Deutsche Arbeiterpartei</a:t>
            </a:r>
            <a:r>
              <a:rPr lang="cs-CZ" dirty="0" smtClean="0"/>
              <a:t>). Její členové se nazývali nacisté (spojení/zkratka slov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</a:t>
            </a:r>
            <a:r>
              <a:rPr lang="cs-CZ" dirty="0" smtClean="0"/>
              <a:t>rodní a so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</a:t>
            </a:r>
            <a:r>
              <a:rPr lang="cs-CZ" dirty="0" smtClean="0"/>
              <a:t>ali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cs-CZ" dirty="0" smtClean="0"/>
              <a:t>ick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</a:t>
            </a:r>
            <a:r>
              <a:rPr lang="cs-CZ" dirty="0" smtClean="0"/>
              <a:t>). </a:t>
            </a:r>
            <a:r>
              <a:rPr lang="cs-CZ" b="1" dirty="0" smtClean="0"/>
              <a:t>Současně představila svůj 25bodový program</a:t>
            </a:r>
            <a:r>
              <a:rPr lang="cs-CZ" dirty="0" smtClean="0"/>
              <a:t>, který stavěl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na principu antisemitského rasismu a vizi Velkého Německa, které se mělo stát světovou velmocí.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bodů programu NSDAP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Sjednocení všech Němců do Velkoněmecké říše.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Odmítnutí versailleské smlouvy a požadavky záruk Německu pro jednání s ostatními národy.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Požadavek na další území vhodných pro zajištění potravin a vhodných pro usazení přírůstků v německé populaci.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Právo na občanství je dáno rasou, žádný Ž id nemůže být Němcem.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Příslušníci jiných národností jsou v Německu jen hosté a podléhají přísným zákonům o cizincích.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Úřední místa budou obsazovány na základě osobních zásluh a kvalifikací, ne politickým právem.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 Blaho občanů bude první povinností státu. Když by došlo k vyčerpání státních zdrojů, lidé bez státní příslušnosti budou vyloučení ze všech státních podpor a dotací.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Emigrace negermánských jedinců bude zastavená.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Stejná práva a povinnosti všem občanům.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Každý občan bude pracovat pro všeobecné blaho.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11) Každý příjem, který nebude podložený prací bude konfiskován.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12) Všechny vojenské zisky budou konfiskovány.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13) Všechny velké obchodné trasty budou znárodněné.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14) Podíl na zisku ve všech vyšších výrobních závodech.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15) Přiměřený podíl pro staré lidi.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16) Drobní obchodníci a výrobci budou posíleni a velké obchodní domy přejdou do jejich rukou.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17) Reforma vlastnictví půdního fondu a konec půdním spekulacím.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18) Nemilosrdné potrestání všech vážných zločinů a smrt křesťanům.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19) Římské právo, jako že je materialistické, bude nahrazené „německým právem“.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20) Úplná reforma národního výchovného systému.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21) Stát bude napomáhat mateřské starostlivosti a spolupodílet se na vývoji mládeže.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22) Zrušení placené profesionální armády a vytvoření národní armády.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23) Vydavatelstvo novin musí mít německých vlastníků, všichni lidé negermánského původu budou podléhat zákazu v nich pracovat.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24) Náboženská svoboda, s výjimkou náboženství, jako by ohrožovala germánskou rasu. Strana se nepřiklání výhradně k jediné víře, ale bude bojovat proti židovskému materializmu.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25) Silná centrální vláda, která by prováděla účinně legislativu.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Vlajka NSDAP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svastika-28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6162" y="2071678"/>
            <a:ext cx="5771920" cy="34631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Vlajka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Hitlerjugend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800px-Hitlerjugend_Allgemeine_Flagge_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0364" y="1600200"/>
            <a:ext cx="754327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Hákový kříž-svastika</a:t>
            </a:r>
            <a:endParaRPr lang="cs-CZ" sz="4000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200px-Nazi_Swastika_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9058" y="1357298"/>
            <a:ext cx="4360087" cy="436008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1800" b="1" dirty="0"/>
              <a:t>Svastika</a:t>
            </a:r>
            <a:r>
              <a:rPr lang="cs-CZ" sz="1800" dirty="0"/>
              <a:t> </a:t>
            </a:r>
            <a:r>
              <a:rPr lang="cs-CZ" sz="1800" dirty="0" smtClean="0"/>
              <a:t>je </a:t>
            </a:r>
            <a:r>
              <a:rPr lang="cs-CZ" sz="1800" dirty="0"/>
              <a:t>kříž s ohnutými (většinou v polovině) do (obvykle) pravého úhlu a to buď ve směru hodinových ručiček (</a:t>
            </a:r>
            <a:r>
              <a:rPr lang="cs-CZ" sz="1800" i="1" dirty="0"/>
              <a:t>pravotočivá svastika</a:t>
            </a:r>
            <a:r>
              <a:rPr lang="cs-CZ" sz="1800" dirty="0"/>
              <a:t>) nebo proti němu (</a:t>
            </a:r>
            <a:r>
              <a:rPr lang="cs-CZ" sz="1800" i="1" dirty="0"/>
              <a:t>levotočivá svastika</a:t>
            </a:r>
            <a:r>
              <a:rPr lang="cs-CZ" sz="1800" dirty="0"/>
              <a:t>).</a:t>
            </a:r>
          </a:p>
          <a:p>
            <a:r>
              <a:rPr lang="cs-CZ" sz="1800" dirty="0"/>
              <a:t>Svastika se vyskytuje v mnoha kulturách po celém světě buď jako náboženský symbol, </a:t>
            </a:r>
            <a:r>
              <a:rPr lang="cs-CZ" sz="1800" dirty="0" err="1"/>
              <a:t>symbol</a:t>
            </a:r>
            <a:r>
              <a:rPr lang="cs-CZ" sz="1800" dirty="0"/>
              <a:t> různých organizací a politických směrů nebo prostě jako dekorativní prvek. Dnes je v západní kultuře svastika známá jako symbol nacismu.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Nacistická hymna</a:t>
            </a:r>
            <a:endParaRPr lang="cs-CZ" sz="4000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i="1" dirty="0"/>
              <a:t>Horst Wessel Lied</a:t>
            </a:r>
            <a:r>
              <a:rPr lang="cs-CZ" sz="2400" dirty="0"/>
              <a:t> známá též jako </a:t>
            </a:r>
            <a:r>
              <a:rPr lang="cs-CZ" sz="2400" b="1" i="1" dirty="0"/>
              <a:t>Die Fahne hoch</a:t>
            </a:r>
            <a:r>
              <a:rPr lang="cs-CZ" sz="2400" dirty="0"/>
              <a:t> byla pochodová píseň SA a hymna NSDAP v dobách Třetí říše i krátce před jejím vznikem.</a:t>
            </a:r>
          </a:p>
          <a:p>
            <a:r>
              <a:rPr lang="cs-CZ" sz="2400" dirty="0"/>
              <a:t>Autorem textu je Horst Wessel, německý nacista zavražděný komunisty v roce 1930. Melodie je mnohem staršího data, její původ lze hledat pravděpodobně v opeře </a:t>
            </a:r>
            <a:r>
              <a:rPr lang="cs-CZ" sz="2400" i="1" dirty="0"/>
              <a:t>Joseph</a:t>
            </a:r>
            <a:r>
              <a:rPr lang="cs-CZ" sz="2400" dirty="0"/>
              <a:t> z roku 1807, jejímž autorem je Étienne Méhul.</a:t>
            </a:r>
          </a:p>
          <a:p>
            <a:r>
              <a:rPr lang="cs-CZ" sz="2400" dirty="0"/>
              <a:t>Píseň se dočkala v roce 1943 své parodie v kresleném filmu </a:t>
            </a:r>
            <a:r>
              <a:rPr lang="cs-CZ" sz="2400" i="1" dirty="0"/>
              <a:t>Der Fuehrer's Face</a:t>
            </a:r>
            <a:r>
              <a:rPr lang="cs-CZ" sz="2400" dirty="0"/>
              <a:t> a její melodie byla použita mimo jiné i v počítačové hře Wolfenstein 3D.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www.youtube.com/watch?feature=player_detailpage&amp;v=Y2T0qDDo1Dk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Sieg Heil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1600" b="1" dirty="0" smtClean="0"/>
              <a:t>Sieg Heil</a:t>
            </a:r>
            <a:r>
              <a:rPr lang="cs-CZ" sz="1600" dirty="0" smtClean="0"/>
              <a:t> je stará německá fráze, která znamená zhruba </a:t>
            </a:r>
            <a:r>
              <a:rPr lang="cs-CZ" sz="1600" b="1" dirty="0" smtClean="0"/>
              <a:t>„Vítězství zdar!“</a:t>
            </a:r>
            <a:r>
              <a:rPr lang="cs-CZ" sz="1600" dirty="0" smtClean="0"/>
              <a:t> Sousloví bylo zneužito v dobách nacismu, kdy se stalo všeobecným pozdravem a projevem sympatií k Adolfu Hitlerovi. Bylo využíváno při veškerých setkáních, kdy byl pozdrav doprovázen ještě vztyčením pravice do úrovně ramen (případně o něco výše). Vztyčení pravice se nazývá hajlování (v češtině někdy psáno heilování).</a:t>
            </a:r>
          </a:p>
          <a:p>
            <a:r>
              <a:rPr lang="cs-CZ" sz="1600" dirty="0" smtClean="0"/>
              <a:t>Podobným výrazem se postupem času stalo i Heil Hitler (</a:t>
            </a:r>
            <a:r>
              <a:rPr lang="cs-CZ" sz="1600" b="1" dirty="0" smtClean="0"/>
              <a:t>Sláva Hitlerovi</a:t>
            </a:r>
            <a:r>
              <a:rPr lang="cs-CZ" sz="1600" dirty="0" smtClean="0"/>
              <a:t>).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059" y="1916832"/>
            <a:ext cx="550461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Organizační kniha NSDAP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14711"/>
            <a:ext cx="4176464" cy="5568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NSDAP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738" y="1630802"/>
            <a:ext cx="5349496" cy="4606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Důstojnické uniformy NSDAP</a:t>
            </a:r>
            <a:endParaRPr lang="cs-CZ" dirty="0"/>
          </a:p>
        </p:txBody>
      </p:sp>
      <p:pic>
        <p:nvPicPr>
          <p:cNvPr id="4" name="Zástupný symbol pro obsah 3" descr="Organisationsbuch_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62" y="1291414"/>
            <a:ext cx="7422115" cy="556658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Průkaz člena NSDAP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19" y="1428750"/>
            <a:ext cx="8239125" cy="542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4325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Narodil se 20. dubna 1889 v městečku Braunau am Inn v Rakousku nedaleko bavorských hranic. Matka Klára Hitlerová, vl. jménem Pölzlová, otec Alois Hitler, vl. jménem Schicklgruber. Klára byla třetí ženou Aloise Hitlera a byla jeho vzdálenou sestřenicí. Proto si Hitlerovi rodiče museli vyžádat pro povolení k sňatku církevní dispens.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Hitlerův pradědeček z matčiny strany se jmenoval Johann von Nepomuk </a:t>
            </a:r>
            <a:r>
              <a:rPr lang="cs-CZ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Hüttler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 smtClean="0"/>
              <a:t>Hitler se narodil jako čtvrté dítě ze šesti. Všichni jeho sourozenci zemřeli ještě v dětském věku, až na nejmladší sestru Paulu (*1896), která Hitlera přežila o mnoho let.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 jako dítě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sah 8" descr="484px-Baby-hitl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28860" y="1600200"/>
            <a:ext cx="4248373" cy="5257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Jeho politické působení vyvolalo druhou světovou válku. Byl inspirátorem a hlavním organizátorem masového vyvražďování obyvatelstva a vojenských zajatců v okupovaných zemích, hlavně v Sovětském svazu. Za nepřítele Německa považoval Židy, Rómy, Slovany, homosexuály, zdravotně postižené a také své politické oponenty. Byl zodpovědný za hmotné a morální zničení Německa na konci druhé světové války.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Hitlerův rodokmen</a:t>
            </a:r>
            <a:endParaRPr lang="cs-CZ" dirty="0"/>
          </a:p>
        </p:txBody>
      </p:sp>
      <p:pic>
        <p:nvPicPr>
          <p:cNvPr id="4" name="Zástupný symbol pro obsah 3" descr="800px-Stammbaum_Adolf_Hitler_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428736"/>
            <a:ext cx="9143999" cy="513207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V roce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1921</a:t>
            </a:r>
            <a:r>
              <a:rPr lang="cs-CZ" dirty="0" smtClean="0"/>
              <a:t> se pokusilo vedení strany Hitlera zbavit zveřejněním pamfletu, ve kterém se mluvilo o Hitlerově touze po moci a o tom, že je Žid. Jenomže to už byl Hitler pro stranu, která se v té době již jmenovala NSDAP, příliš cenným, a tak tento „palácový převrat“ skončil nezdarem. Hitler požadoval vedení strany pouze pro sebe. Strana si uvědomila, že bez Hitlera jí hrozí zánik, a tak bylo vedení strany rozpuštěno 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 se stal jediným šéfem strany na základě tzv. vůdcovského principu.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Pivní puč - 1923</a:t>
            </a:r>
            <a:endParaRPr lang="cs-CZ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47500" lnSpcReduction="20000"/>
          </a:bodyPr>
          <a:lstStyle/>
          <a:p>
            <a:r>
              <a:rPr lang="cs-CZ" sz="4000" dirty="0" smtClean="0"/>
              <a:t>Na podzim 1923 se Hitler </a:t>
            </a:r>
            <a:r>
              <a:rPr lang="cs-CZ" sz="4000" dirty="0" smtClean="0"/>
              <a:t>odhodlal převzít </a:t>
            </a:r>
            <a:r>
              <a:rPr lang="cs-CZ" sz="4000" dirty="0" smtClean="0"/>
              <a:t>moc v Bavorsku. Došlo k tzv. „pivnímu puči“.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listopadu roku 1923 </a:t>
            </a:r>
            <a:r>
              <a:rPr lang="cs-CZ" sz="4000" dirty="0" smtClean="0"/>
              <a:t>nechal jednotkami SA a </a:t>
            </a:r>
            <a:r>
              <a:rPr lang="cs-CZ" sz="4000" dirty="0" err="1" smtClean="0"/>
              <a:t>Jungssturmu</a:t>
            </a:r>
            <a:r>
              <a:rPr lang="cs-CZ" sz="4000" dirty="0" smtClean="0"/>
              <a:t> obklíčit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Měšťanský pivovar v Mnichově</a:t>
            </a:r>
            <a:r>
              <a:rPr lang="cs-CZ" sz="4000" dirty="0" smtClean="0"/>
              <a:t>, ve kterém se konala veřejná schůze separatisticky orientovaných politiků.</a:t>
            </a:r>
          </a:p>
          <a:p>
            <a:r>
              <a:rPr lang="cs-CZ" sz="4000" dirty="0" smtClean="0"/>
              <a:t>V roce 1923 došlo ke sporům mezi vládou v Berlíně a bavorskou vládou, která usilovala o faktickou samostatnost s pravicovou diktaturou. Při těchto sporech byla Berlínem NSDAP zakázána, ale Bavorsko tuto skutečnost odmítlo přijmout.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listopadu tohoto roku se kolem Hitlera shromáždila skupina mužů, mezi nimi Hermann Göring, Rudolf Hess, Ernst Röhm a Alfred Rosenberg, kteří se rozhodli provést ozbrojený puč. </a:t>
            </a:r>
            <a:r>
              <a:rPr lang="cs-CZ" sz="4000" dirty="0" smtClean="0"/>
              <a:t>Hitler se pokusil převzít </a:t>
            </a:r>
            <a:r>
              <a:rPr lang="cs-CZ" sz="4000" dirty="0" smtClean="0"/>
              <a:t>moc, ale </a:t>
            </a:r>
            <a:r>
              <a:rPr lang="cs-CZ" sz="4000" dirty="0" smtClean="0"/>
              <a:t>tento pokus byl prakticky ihned zmařen bavorskou policií. Po tomto kroku byl odsouzen za velezradu k pěti letům ve vězení v Landsbergu, již 20. prosince 1924 byl však podmínečně propuštěn.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vězení nadiktoval svoji knihu </a:t>
            </a:r>
            <a:r>
              <a:rPr lang="cs-CZ" sz="4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 Kampf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(Můj boj)</a:t>
            </a:r>
            <a:r>
              <a:rPr lang="cs-CZ" sz="4000" dirty="0" smtClean="0"/>
              <a:t>, kde Hitler popsal své cíle, projevil se zde jeho vyhraněný antisemitismus, rasismus a ukázal zde svoji představu o vůdčí roli nordické rasy.</a:t>
            </a:r>
          </a:p>
          <a:p>
            <a:r>
              <a:rPr lang="cs-CZ" sz="4000" dirty="0" smtClean="0"/>
              <a:t>NSDAP byla v tuto dobu ve značném rozkladu, ale díky Hitlerovým řečnickým schopnostem, silnému antisemitismu a hospodářské krizi strana nakonec velmi posílila a stala se postupně jednou z nejsilnějších stran v Německu.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 kancléřem - 1933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Autofit/>
          </a:bodyPr>
          <a:lstStyle/>
          <a:p>
            <a:r>
              <a:rPr lang="cs-CZ" sz="1700" dirty="0" smtClean="0"/>
              <a:t>Ve stejném roce skončilo i Hindenburgovo úřední období a Adolf Hitler se rozhodl kandidovat na prezidenta. V té době již NSDAP obsadila klíčové posty v německé vládě.</a:t>
            </a:r>
          </a:p>
          <a:p>
            <a:r>
              <a:rPr lang="cs-CZ" sz="1700" dirty="0" smtClean="0"/>
              <a:t>Zároveň byl Hitler i nadále bohatě podporován německými průmyslovými a obchodními magnáty. To mu umožňovalo spolu s Goebelsem uskutečnit bombastickou volební kampaň, během které vyvinul samotný Hitler obrovské úsilí (jako první politik používal k přepravě po Německu letadlo, a stihl tak promluvit i na čtyřech shromážděních během jednoho dne). </a:t>
            </a:r>
            <a:r>
              <a:rPr lang="cs-CZ" sz="17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Přesto se mu nepodařilo zvítězit. V prvním kole získal 30,1 % hlasů, zatímco Hindenburg 49,6 %. Ostatní dva kandidáti zůstali s velkým odstupem vzadu. Protože ani jeden kandidát nezískal nadpoloviční většinu, rozhodovalo se ve druhém kole. Ve druhém kole získal 36 % hlasů a Hindenburg přes 53 %, což ukazuje, že si větší část národa Hitlera jako prezidenta nepřála.</a:t>
            </a:r>
          </a:p>
          <a:p>
            <a:r>
              <a:rPr lang="cs-CZ" sz="17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neúspěšných pokusech ve vedení vlády kancléři Brünningem, von Papenem a Schlachtem se Hindenburg pod tlakem těchto okolností rozhodl jmenovat říšským kancléřem Adolfa Hitlera. Dne 31. ledna 1933 ho říšský prezident Hindenburg jmenoval říšským kancléřem. </a:t>
            </a:r>
            <a:endParaRPr lang="cs-CZ" sz="17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700" dirty="0" smtClean="0"/>
              <a:t>Poté</a:t>
            </a:r>
            <a:r>
              <a:rPr lang="cs-CZ" sz="1700" dirty="0" smtClean="0"/>
              <a:t>, co se A. Hitler dostal k moci, začal uskutečňovat svoji politiku a pokoušel se zlikvidovat své odpůrce. </a:t>
            </a:r>
            <a:r>
              <a:rPr lang="cs-CZ" sz="17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Požár Říšského sněmu z 27. </a:t>
            </a:r>
            <a:r>
              <a:rPr lang="cs-CZ" sz="17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února 1933, </a:t>
            </a:r>
            <a:r>
              <a:rPr lang="cs-CZ" sz="17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zinscenovali sami nacisté, mu poskytl příležitost začít s útokem na komunisty.</a:t>
            </a:r>
          </a:p>
          <a:p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Koncentrační tábor v Dachau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dachau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1857364"/>
            <a:ext cx="9144000" cy="40452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Jeden z nejstarších nacistických koncentračních táborů. Leží zhruba 15 km severozápadně od Mnichova. </a:t>
            </a:r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 smtClean="0"/>
              <a:t>zřízení oznámil Heinrich Himmler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března 1933</a:t>
            </a:r>
            <a:r>
              <a:rPr lang="cs-CZ" dirty="0" smtClean="0"/>
              <a:t>, tedy necelé dva měsíce po uchvácení moci nacisty. O dva dny později byli do Dachau přivezeni první vězni, především komunisté a sociální demokraté. </a:t>
            </a:r>
          </a:p>
          <a:p>
            <a:r>
              <a:rPr lang="cs-CZ" dirty="0" smtClean="0"/>
              <a:t>V červnu 1933 se velitelem tábora stal Theodor Eicke, který v něm zavedl režim, jehož podstatou byla soustavná terorizace vězňů a snaha o jejich co nejdůkladnější ponížení. Eicke nechal tábor obehnat elektrickým plotem se strážními věžemi. Dachau se stalo zároveň </a:t>
            </a:r>
            <a:r>
              <a:rPr lang="cs-CZ" i="1" dirty="0" smtClean="0"/>
              <a:t>"školou vraždění"</a:t>
            </a:r>
            <a:r>
              <a:rPr lang="cs-CZ" dirty="0" smtClean="0"/>
              <a:t> pro příslušníky SS. Eicke se v roce 1934 stal inspektorem všech koncentračních táborů a jím vyvinutý systém byl zaveden - s jistými odchylkami - také pro ostatní tábory.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Dachau byli zpočátku vězněni političtí odpůrci režimu - především komunisté, sociální demokraté a odboráři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Později k nim přibývaly další skupiny vězňů - svědkové Jehovovi, Romové či homosexuálové. Přibývali také židovští vězňové. Po křišťálové noci bylo do Dachau zavlečeno více než 10 tisíc Židů z celého Německa.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Byli </a:t>
            </a:r>
            <a:r>
              <a:rPr lang="cs-CZ" dirty="0" smtClean="0"/>
              <a:t>propouštěni až po několika týdnech, když slíbili, že opustí Německo. Většina z nich po zkušenosti z koncentračního tábora skutečně raději volila emigraci.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3992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83271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2727"/>
            <a:ext cx="9144000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9754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ushmm1695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317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84"/>
            <a:ext cx="9187478" cy="6850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 dlouhých nožů - 1934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1934 se Hitler rozhodl zbavit těch členů SA a NSDAP, kteří stále ještě věřili v socialistickou revoluci a svým násilím začali znervózňovat voliče i konzervativní obchodní kruhy, které tajně podporovaly Hitlera. </a:t>
            </a:r>
            <a:r>
              <a:rPr lang="cs-CZ" dirty="0" smtClean="0"/>
              <a:t>Zároveň byly SA velkou překážkou na cestě sbližování Hitlera a tradičně konzervativního reichshweru (říšské armády). </a:t>
            </a:r>
            <a:endParaRPr lang="cs-CZ" dirty="0" smtClean="0"/>
          </a:p>
          <a:p>
            <a:r>
              <a:rPr lang="cs-CZ" dirty="0" smtClean="0"/>
              <a:t>Hitler </a:t>
            </a:r>
            <a:r>
              <a:rPr lang="cs-CZ" dirty="0" smtClean="0"/>
              <a:t>si uvědomoval, že bez podpory armády a jejích důstojníků se mu nemůže podařit skutečné se dostat k moci.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Zavraždění mnoha politických odpůrců, konkurentů ve vlastní straně a především Röhma vešlo do dějin jako Noc dlouhých nožů.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" y="28823"/>
            <a:ext cx="5283696" cy="6829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30877"/>
            <a:ext cx="3851920" cy="5927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33402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Norimberské zákony - 1935</a:t>
            </a:r>
            <a:endParaRPr lang="cs-CZ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Norimberské zákony</a:t>
            </a:r>
            <a:r>
              <a:rPr lang="cs-CZ" sz="4000" dirty="0" smtClean="0"/>
              <a:t> - základní prostředek, na jehož základě byla prováděna nacistická rasová diskriminace a genocida v Německu a jím okupovaných zemích před a v období druhé světové války.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Norimberskými zákony se rozumí především dva ústavní zákony německého Říšského sněmu přijaté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září 1935 v Norimberku</a:t>
            </a:r>
            <a:r>
              <a:rPr lang="cs-CZ" dirty="0" smtClean="0"/>
              <a:t>: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říšském občanství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a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ochranu německé krve a německé cti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smtClean="0"/>
              <a:t>K </a:t>
            </a:r>
            <a:r>
              <a:rPr lang="cs-CZ" dirty="0" smtClean="0"/>
              <a:t>realizaci ustanovení zákonů byla postupně vydávána prováděcí nařízení, první z nich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listopadu 1935</a:t>
            </a:r>
            <a:r>
              <a:rPr lang="cs-CZ" dirty="0" smtClean="0"/>
              <a:t>, které stanovovalo,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má být pro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daných zákonů považován za Žida nebo židovského míšence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smtClean="0"/>
              <a:t>Norimberské </a:t>
            </a:r>
            <a:r>
              <a:rPr lang="cs-CZ" dirty="0" smtClean="0"/>
              <a:t>zákony byly rozšířeny také do zemí Německem okupovaných,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Protektorátu Čechy a Morava byly principy zakotvené v těchto zákonech poprvé použity v Nařízení Říšského protektora v Čechách a na Moravě o židovském majetku ze dne 21. června 1939.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62500" lnSpcReduction="20000"/>
          </a:bodyPr>
          <a:lstStyle/>
          <a:p>
            <a:r>
              <a:rPr lang="cs-CZ" sz="42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o říšském občanství </a:t>
            </a:r>
            <a:r>
              <a:rPr lang="cs-CZ" sz="4200" dirty="0" smtClean="0"/>
              <a:t>především odlišil státní příslušnost a říšské občanství. Přitom politická a jiná práva se výslovně spojovala pouze s říšským občanstvím, státní příslušníky naopak zákon deklaratorně chápal jako Říši zvláště zavázané za poskytovanou ochranu. </a:t>
            </a:r>
            <a:endParaRPr lang="cs-CZ" sz="4200" dirty="0" smtClean="0"/>
          </a:p>
          <a:p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Občanem </a:t>
            </a:r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Říše mohl být podle zákona pouze Němec nebo jiný státní příslušník s „příbuznou krví“. Tím Židé přestali být německými občany. </a:t>
            </a:r>
            <a:endParaRPr lang="cs-CZ" sz="4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200" dirty="0" smtClean="0"/>
              <a:t>Zákon </a:t>
            </a:r>
            <a:r>
              <a:rPr lang="cs-CZ" sz="4200" dirty="0" smtClean="0"/>
              <a:t>o říšském občanství byl do roku 1943 postupně doplněn o celkem třináct prováděcích nařízení systematicky zbavujících Židy veškerých občanských práv. </a:t>
            </a:r>
            <a:endParaRPr lang="cs-CZ" sz="4200" dirty="0" smtClean="0"/>
          </a:p>
          <a:p>
            <a:r>
              <a:rPr lang="cs-CZ" sz="42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</a:t>
            </a:r>
            <a:r>
              <a:rPr lang="cs-CZ" sz="42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ochraně německé cti a německé krve</a:t>
            </a:r>
            <a:r>
              <a:rPr lang="cs-CZ" sz="4200" dirty="0" smtClean="0"/>
              <a:t> především zakázal uzavírání manželství i mimomanželské vztahy mezi Židy a ne-Židy, neuznával jejich uzavření v cizině. Zapovídal také Židům ne-Židy zaměstnávat.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listopadu 1935 bylo vydáno výše zmíněné prováděcí nařízení stanovující kriterium pro posouzení příslušnosti konkrétní osoby mezi Židy </a:t>
            </a:r>
            <a:r>
              <a:rPr lang="cs-CZ" dirty="0" smtClean="0"/>
              <a:t>– stalo se jí přihlášení k judaismu členstvím v židovské obci. Protože však šlo o „objektivní kriterium krve“ člověka,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„židovství“ určováno nejen současnou nebo dřívější příslušností té které osoby k židovskému náboženství, ale také současným či dřívějším židovským náboženstvím jejích rodičů a prarodičů, případně jejího manželského partnera.</a:t>
            </a:r>
            <a:r>
              <a:rPr lang="cs-CZ" dirty="0" smtClean="0"/>
              <a:t> Nebylo tady možné ji nějakým způsobem „zastřít“: Maďarští Židé se marně pokusili vyhnout se persekuci konverzí ke katolicismu.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70000" lnSpcReduction="20000"/>
          </a:bodyPr>
          <a:lstStyle/>
          <a:p>
            <a:r>
              <a:rPr lang="cs-CZ" b="1" i="1" dirty="0" smtClean="0"/>
              <a:t>Zákon o říšském občanství</a:t>
            </a:r>
            <a:endParaRPr lang="cs-CZ" dirty="0" smtClean="0"/>
          </a:p>
          <a:p>
            <a:r>
              <a:rPr lang="cs-CZ" dirty="0" smtClean="0"/>
              <a:t>§ 2 stanovil, že „říšským občanem je jen státní příslušník německé krve nebo krve podobného charakteru“. Říšské občanství se získávalo udělením dekretu o říšském občanství.</a:t>
            </a:r>
          </a:p>
          <a:p>
            <a:r>
              <a:rPr lang="cs-CZ" b="1" i="1" dirty="0" smtClean="0"/>
              <a:t>V zákoně o ochraně krve</a:t>
            </a:r>
            <a:r>
              <a:rPr lang="cs-CZ" dirty="0" smtClean="0"/>
              <a:t> bylo mimo jiné stanoveno:</a:t>
            </a:r>
          </a:p>
          <a:p>
            <a:r>
              <a:rPr lang="cs-CZ" dirty="0" smtClean="0"/>
              <a:t>§ 1: Sňatky mezi Židy a státními příslušníky německé krve nebo krve podobného charakteru jsou zakázány. Uzavřená manželství jsou neplatná, i když byla uzavřena v zahraničí.</a:t>
            </a:r>
          </a:p>
          <a:p>
            <a:r>
              <a:rPr lang="cs-CZ" dirty="0" smtClean="0"/>
              <a:t>§ 2: Mimomanželský styk mezi Židy a státními příslušníky německé krve nebo krve podobného charakteru je zakázán.</a:t>
            </a:r>
          </a:p>
          <a:p>
            <a:r>
              <a:rPr lang="cs-CZ" dirty="0" smtClean="0"/>
              <a:t>§ 3: Židé nesmějí zaměstnávat ve své domácnosti ženské státní příslušnice německé krve nebo krve podobného charakteru mladší 45 let.</a:t>
            </a:r>
          </a:p>
          <a:p>
            <a:r>
              <a:rPr lang="cs-CZ" dirty="0" smtClean="0"/>
              <a:t>§ 4: Židům je zakázáno vyvěšovat říšskou státní vlajku či užívat jejích barev.</a:t>
            </a:r>
          </a:p>
          <a:p>
            <a:r>
              <a:rPr lang="cs-CZ" dirty="0" smtClean="0"/>
              <a:t>V následujících paragrafech pak byly uvedeny přísné tresty pro ty, kteří by překročili ustanovení nových zákonů; hrozilo jim vězení či dokonce káznice.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smtClean="0"/>
              <a:t>První prováděcí nařízení k zákonu o říšském občanství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§ 2 (2) Židovským míšencem je ten, kdo pochází od jednoho nebo dvou prarodičů, podle rasy plně židovských, není-li podle § 5, odst. 2, židem. Za plně židovského se bez dalšího pokládá prarodič, když příslušel k židovskému náboženskému společenství. </a:t>
            </a:r>
          </a:p>
          <a:p>
            <a:r>
              <a:rPr lang="cs-CZ" dirty="0" smtClean="0"/>
              <a:t>§5 (1) Židem je ten, kdo pochází při nejmenším od tří prarodičů, podle rasy plně židovských. Platí (tu) § 2, odst. 2, věta 2. </a:t>
            </a:r>
          </a:p>
          <a:p>
            <a:r>
              <a:rPr lang="cs-CZ" dirty="0" smtClean="0"/>
              <a:t>(2) Za žida se také pokládá státní příslušník, je-li židovským míšencem, pocházejícím od dvou plně židovských prarodičů, </a:t>
            </a:r>
          </a:p>
          <a:p>
            <a:r>
              <a:rPr lang="cs-CZ" dirty="0" smtClean="0"/>
              <a:t>a) když v době vydání zákona příslušel k židovskému náboženskému společenství nebo potom do něho byl přijat, </a:t>
            </a:r>
          </a:p>
          <a:p>
            <a:r>
              <a:rPr lang="cs-CZ" dirty="0" smtClean="0"/>
              <a:t>b) když v době vydání zákona byl v manželství se židem nebo potom do něho vstoupil, </a:t>
            </a:r>
          </a:p>
          <a:p>
            <a:r>
              <a:rPr lang="cs-CZ" dirty="0" smtClean="0"/>
              <a:t>c) když pochází z manželství se židem ve smyslu odstavce 1, jestliže bylo toto manželství uzavřeno za účinnosti zákona o ochraně německé krve a německé cti ze dne 15. září 1935, </a:t>
            </a:r>
          </a:p>
          <a:p>
            <a:r>
              <a:rPr lang="cs-CZ" dirty="0" smtClean="0"/>
              <a:t>d) když pochází z mimomanželského styku se židem ve smyslu odstavce 1 a narodil se nemanželsky po dni 31. července 1936.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nuernberger_gesetz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7498978" cy="6873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77798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rohl_o_nezid_puvodu_smal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25573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Ukázky protižidovských nařízení v českých zemích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95026"/>
            <a:ext cx="9144000" cy="2630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556792"/>
            <a:ext cx="9144001" cy="3744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9144000" cy="3188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132856"/>
            <a:ext cx="9143999" cy="2168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Anschluss Rakouska - 1938</a:t>
            </a:r>
            <a:endParaRPr lang="cs-CZ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Anschluss</a:t>
            </a:r>
            <a:r>
              <a:rPr lang="cs-CZ" dirty="0" smtClean="0"/>
              <a:t> byl mezi prvními Hitlerovými kroky v jeho snahách vytvořit, nebo jak nacistická propaganda tvrdila, obnovit Německou říši a navrátit Německu všechna kdy ztracená nebo nově nárokovaná území. </a:t>
            </a:r>
            <a:endParaRPr lang="cs-CZ" dirty="0" smtClean="0"/>
          </a:p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března 1938</a:t>
            </a:r>
            <a:r>
              <a:rPr lang="cs-CZ" dirty="0" smtClean="0"/>
              <a:t> proběhl v Rakousku ozbrojený převrat, který vedl nacista Seys-Inquart. Ten také povolal do země na pomoc Německé vojsko.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března přijel do Rakouska Adolf Hitler, který prohlásil připojení Rakouska k Třetí říši.</a:t>
            </a:r>
            <a:r>
              <a:rPr lang="cs-CZ" dirty="0" smtClean="0"/>
              <a:t> V lidovém hlasování, které proběhlo 10. března 1938, vyslovilo 99% hlasů souhlas s připojením.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3695"/>
            <a:ext cx="9144001" cy="6834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197506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995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16866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Mnichovská dohoda 1938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Mnichovská dohoda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(označována také jako </a:t>
            </a:r>
            <a:r>
              <a:rPr lang="cs-CZ" i="1" dirty="0" smtClean="0"/>
              <a:t>Mnichovská zrada</a:t>
            </a:r>
            <a:r>
              <a:rPr lang="cs-CZ" dirty="0" smtClean="0"/>
              <a:t> či </a:t>
            </a:r>
            <a:r>
              <a:rPr lang="cs-CZ" i="1" dirty="0" smtClean="0"/>
              <a:t>Mnichovský diktát</a:t>
            </a:r>
            <a:r>
              <a:rPr lang="cs-CZ" dirty="0" smtClean="0"/>
              <a:t>) byla podepsána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29. září 1938 v Mnichově</a:t>
            </a:r>
            <a:r>
              <a:rPr lang="cs-CZ" dirty="0" smtClean="0"/>
              <a:t>. Zástupci čtyř zemí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Neville Chamberlain (Velká Británie), Edouard Daladier (Francie), Adolf Hitler (Německo) a Benito Mussolini (Itálie)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dohodli, že Československo musí do 10. října odstoupit pohraniční území následujícím zemím: Sudety Německu, východní část české části Těšínska Polsku a jižní část Slovenska a Podkarpatské Rusi Maďarsku. </a:t>
            </a:r>
            <a:r>
              <a:rPr lang="cs-CZ" dirty="0" smtClean="0"/>
              <a:t>Zástupci československé strany byli přítomni, ale k jednání samotnému nebyli přizváni.</a:t>
            </a:r>
          </a:p>
          <a:p>
            <a:r>
              <a:rPr lang="cs-CZ" dirty="0" smtClean="0"/>
              <a:t>Mnichovská dohoda byla završením činnosti Sudetoněmecké strany Konráda Henleina a vyvrcholením snah Adolfa Hitlera rozbít demokratické Československo, což bylo jedním z jeho postupných cílů k ovládnutí Evropy.</a:t>
            </a:r>
          </a:p>
          <a:p>
            <a:r>
              <a:rPr lang="cs-CZ" dirty="0" smtClean="0"/>
              <a:t>Mnichovská dohoda je dodnes odstrašujícím příkladem politiky ústupků („smiřování“, angl. </a:t>
            </a:r>
            <a:r>
              <a:rPr lang="cs-CZ" i="1" dirty="0" smtClean="0"/>
              <a:t>appeasement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Mnichovské dohody</a:t>
            </a:r>
            <a:endParaRPr lang="cs-CZ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Československo se obávalo od roku 1933 nebezpečí, které hrozilo ze strany Německa. Důvodů bylo velmi mnoho, mezi nejvýznamnější lze zařadit zejména tyto: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Německa o revizi Versailleské smlouvy, na jejímž základě Československo fakticky vzniklo.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 se snažil sjednotit veškeré území s německým obyvatelstvem pod Německo.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Českých zemí bylo po celou dobu středověku pod německou nadvládou (Čeští panovníci byli leníky císaře Svaté říše římské), v novověku poté pod Rakouskou nadvládou.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Hitlera ovládnout svět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průmyslový potenciál zejména českých zemí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strategická poloha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nichovska_dohoda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6625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nichov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785794"/>
            <a:ext cx="9144000" cy="546325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796" y="0"/>
            <a:ext cx="9168796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„Křišťálová noc“ - 1938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Křišťálová noc</a:t>
            </a:r>
            <a:r>
              <a:rPr lang="cs-CZ" dirty="0" smtClean="0"/>
              <a:t>, „říšský pogrom“ je označení pro protižidovský pogrom, který se odehrál v noci z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na 10. listopadu 1938 v Německu k němu připojeném Rakousku a v Sudetech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Záminkou pro vyvolání pogromu byl atentát Žida Herschela Grynszpana na sekretáře německého velvyslanectví v Paříži Ernsta vom Ratha, který navíc přišel po oslavě výročí Pivnicového puče v Mnichově.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92500" lnSpcReduction="10000"/>
          </a:bodyPr>
          <a:lstStyle/>
          <a:p>
            <a:r>
              <a:rPr lang="cs-CZ" sz="23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pogromu bylo zavražděno 91 Židů. Odhad počtu obětí na životech dosahuje 400 po započtení sebevražd a těžkých ublížení na zdraví s následkem smrti. Po Křišťálové noci bylo okolo 30 000 Židů internováno v koncentračních táborech. </a:t>
            </a:r>
            <a:endParaRPr lang="cs-CZ" sz="23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300" dirty="0" smtClean="0"/>
              <a:t>Křišťálová </a:t>
            </a:r>
            <a:r>
              <a:rPr lang="cs-CZ" sz="2300" dirty="0" smtClean="0"/>
              <a:t>noc způsobila zvýšení exodu židovského obyvatelstva z nacistického Německa, který získal prakticky charakter útěku. Připravila půdu k masovému zavírání Židů do koncentračních táborů. </a:t>
            </a:r>
            <a:endParaRPr lang="cs-CZ" sz="2300" dirty="0" smtClean="0"/>
          </a:p>
          <a:p>
            <a:r>
              <a:rPr lang="cs-CZ" sz="2300" dirty="0" smtClean="0"/>
              <a:t>Následujícího </a:t>
            </a:r>
            <a:r>
              <a:rPr lang="cs-CZ" sz="2300" dirty="0" smtClean="0"/>
              <a:t>dne se v mnoha městech konaly demonstrace na podporu NSDAP a jejího vůdce. Například v Norimberku se této demonstrace účastnilo 100.000 lidí.</a:t>
            </a:r>
            <a:r>
              <a:rPr lang="cs-CZ" sz="2300" baseline="30000" dirty="0" smtClean="0"/>
              <a:t> </a:t>
            </a:r>
            <a:r>
              <a:rPr lang="cs-CZ" sz="2300" dirty="0" smtClean="0"/>
              <a:t>Zvláštní předpis později stanovil, že na škody utrpěné za Křišťálové noci se nevztahují platné pojistné smlouvy. Za židovský majetek poškozený jednotkami SA, na který měl z pohledu Göringa nárok německý lid,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 naopak Židé ve Třetí říši donuceni zaplatit výpalné ve výši 1 miliardy říšských marek. </a:t>
            </a:r>
            <a:endParaRPr lang="cs-CZ" sz="2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300" dirty="0" smtClean="0"/>
              <a:t>To </a:t>
            </a:r>
            <a:r>
              <a:rPr lang="cs-CZ" sz="2300" dirty="0" smtClean="0"/>
              <a:t>představovalo přibližně 10 % příjmů státní pokladny za rok 1938; vražedná akce a následující administrativní zásahy (především 1. zákon o vyloučení Židů z hospodářského života) tak Třetí říši pravděpodobně zachránily před státním bankrotem, jenž roku 1938 akutně hrozil, a tím i umožnily Hitlerovi udržet se u moci a rozpoutat II. světovou válku.</a:t>
            </a:r>
            <a:endParaRPr lang="cs-CZ" sz="2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/>
          <a:lstStyle/>
          <a:p>
            <a:r>
              <a:rPr lang="cs-CZ" sz="4000" dirty="0" smtClean="0"/>
              <a:t>Svůj posměšný název získala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Křišťálová noc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rozbitých výloh židovských obchodů</a:t>
            </a:r>
            <a:r>
              <a:rPr lang="cs-CZ" sz="4000" dirty="0" smtClean="0"/>
              <a:t>. </a:t>
            </a:r>
            <a:endParaRPr lang="cs-CZ" sz="4000" dirty="0" smtClean="0"/>
          </a:p>
          <a:p>
            <a:r>
              <a:rPr lang="cs-CZ" sz="4000" dirty="0" smtClean="0"/>
              <a:t>Vypáleny </a:t>
            </a:r>
            <a:r>
              <a:rPr lang="cs-CZ" sz="4000" dirty="0" smtClean="0"/>
              <a:t>byly desítky synagog, včetně asi padesáti v českém pohraničí na územích, která byla několik týdnů před tím Mnichovskou dohodou připojena k Říši, například v Liberci.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Herschela Grünspana pořízený těsně po jeho zatčení, 7. listopadu 1938.</a:t>
            </a:r>
            <a:endParaRPr lang="cs-CZ" sz="2400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ushmm05151_grynszpa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6050" y="1634627"/>
            <a:ext cx="3529306" cy="522337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Místa, v nichž byly během tzv. křišťálové noci vypáleny synagogy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 descr="kristallnach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1670" y="1621179"/>
            <a:ext cx="4906187" cy="52368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Pohled na hořící synagogu v Horním </a:t>
            </a:r>
            <a:r>
              <a:rPr lang="cs-CZ" b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Ramstadtum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10. listopadu 1938 ráno.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ushmm04468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8197" y="1886274"/>
            <a:ext cx="4507606" cy="395381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Vypálená synagoga v Liberci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15231"/>
            <a:ext cx="7704856" cy="5547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Hořící opavská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synagoga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ushmm89998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3174" y="1686652"/>
            <a:ext cx="3824961" cy="51713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procházejí kolem rozbité výlohy židovského obchodu,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Berlín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ushmm8638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560837"/>
            <a:ext cx="6574495" cy="52971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506539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http://upload.wikimedia.org/wikipedia/commons/thumb/c/cf/Flag_of_the_NSDAP_(1920%E2%80%931945).svg/220px-Flag_of_the_NSDAP_(1920%E2%80%931945).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svg.png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upload.wikimedia.org/wikipedia/commons/6/67/Hitlerjugend_Allgemeine_Flagge.svg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flagartist.com/FLAGARTIST/flags/S/sodipodi_flags_germany_swastika.svg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https://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www.youtube.com/watch?feature=player_detailpage&amp;v=Y2T0qDDo1Dk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static.bbc.co.uk/history/img/ic/640/images/resources/people/adolf_hitler.jpg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militaria.polarhaven.net/GermanMilitaria/Organisationsbuch%20der%20NSDAP.JPG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www.oakleafmilitaria.com/images/1202bk4-2.jpg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00898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http://www.crwflags.com/fotw/images/d/de_nsdap.gif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http://www.od43.com/NSDAP_Ybk_1940_4.jpg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www.deathcamps.org/treblinka/pic/bigeberlcard.jpg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http://upload.wikimedia.org/wikipedia/commons/thumb/c/ce/Bundesarchiv_Bild_183-1989-0322-506,_Adolf_Hitler,_Kinderbild.jpg/220px-Bundesarchiv_Bild_183-1989-0322-506,_Adolf_Hitler,_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Kinderbild.jpg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waffen-ss.cz/wp-content/uploads/Koncentra%C4%8Dn%C3%AD-t%C3%A1bor-Dachau-580x437.jpg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www.topzine.cz/wp-content/uploads/2010/12/dachau-3.jpg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www.detektorweb.cz/images/stories/upload/2010/29410/obr1.jpg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www.holocaust.cz/web_data/images/dachau/ushmm16956.jpg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img696.imageshack.us/img696/923/dachauinmates.jpg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24.media.tumblr.com/tumblr_lmm3b0z2rT1qk5s5jo1_r1_400.jpg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img1.fantasticfiction.co.uk/images/n24/n120245.jpg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www.holocaust.cz/web_data/images/events/nuernberger_gesetze_small.jpg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www.neztratitviru.net/foto/nzakony2.jpg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www.holocaust.cz/web_data/images/events/prohl_o_nezid_puvodu_small.jpg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http://www.holocaust.cz/web_data/images/antisemitism/press/zlin19411224.jpg</a:t>
            </a:r>
          </a:p>
        </p:txBody>
      </p:sp>
    </p:spTree>
    <p:extLst>
      <p:ext uri="{BB962C8B-B14F-4D97-AF65-F5344CB8AC3E}">
        <p14:creationId xmlns:p14="http://schemas.microsoft.com/office/powerpoint/2010/main" val="282399783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www.holocaust.cz/web_data/images/antisemitism/press/ceskeslovo19411223.jpg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www.holocaust.cz/web_data/images/antisemitism/press/narodninoviny19390826.jpg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www.holocaust.cz/web_data/images/antisemitism/press/svoboda19401122.jpg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http://images2.wikia.nocookie.net/__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cb20080314160705/necyklopedie/images/c/cc/An%C5%A1lus.jpg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vtm.e15.cz/files/imagecache/dust_filerenderer_big/upload/story_press/638/an_lus_1938_499ac3dc09.jpg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http://upload.wikimedia.org/wikipedia/commons/thumb/9/9c/Bundesarchiv_Bild_183-R69173,_M%C3%BCnchener_Abkommen,_Staatschefs.jpg/300px-Bundesarchiv_Bild_183-R69173,_M%C3%BCnchener_Abkommen,_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Staatschefs.jpg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www.druhasvetovavalka.nazory.cz/images/Mnichov.jpg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nd04.jxs.cz/042/315/55436cde58_68537233_o2.jpg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08509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api.ning.com/files/TwB92txYGZWKA40m*bisxjj9toLOBksX3-wCIWtGkKOTy*86dI78UrVBsb79vqTlqPaXpv4LVBev8fRFOcIorUy00na3zfy7/7thnovHerschelGrynszpan.jpg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www.holocaust.cz/web_data/images/maps/kristallnacht.jpg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www.jewishvirtuallibrary.org/images/burnsyn.jpg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simonak.eu/images/obrazky_ostatni_strany/h_k/11_9_6.jpg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nd01.jxs.cz/713/308/a9635fae11_51800661_o2.jpg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http://img.ihned.cz/attachment.php/590/17819590/ai358BDFGHIKMNjkl6Qbcehpqrz0SURm/kristalova-noc-8_550x367_.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0846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3352</Words>
  <Application>Microsoft Office PowerPoint</Application>
  <PresentationFormat>Předvádění na obrazovce (4:3)</PresentationFormat>
  <Paragraphs>186</Paragraphs>
  <Slides>69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69</vt:i4>
      </vt:variant>
    </vt:vector>
  </HeadingPairs>
  <TitlesOfParts>
    <vt:vector size="70" baseType="lpstr">
      <vt:lpstr>Motiv sady Office</vt:lpstr>
      <vt:lpstr>Název školy: ZŠ Klášterec nad Ohří, Krátká 676 Autor: Bc. Michael RADIMERSKÝ Název materiálu: VY_32_INOVACE_5_8_ NACISMUS V NĚMECKU Číslo projektu: CZ.1.07/1.4.00/21.1115</vt:lpstr>
      <vt:lpstr>NACISMUS V NĚMECKU</vt:lpstr>
      <vt:lpstr>ANOTACE:</vt:lpstr>
      <vt:lpstr>Co přinesla 20. léta 20. století Německu?</vt:lpstr>
      <vt:lpstr>NSDAP</vt:lpstr>
      <vt:lpstr>25 bodů programu NSDAP</vt:lpstr>
      <vt:lpstr>Prezentace aplikace PowerPoint</vt:lpstr>
      <vt:lpstr>Prezentace aplikace PowerPoint</vt:lpstr>
      <vt:lpstr>Vlajka NSDAP</vt:lpstr>
      <vt:lpstr>Vlajka Hitlerjugend</vt:lpstr>
      <vt:lpstr>Hákový kříž-svastika</vt:lpstr>
      <vt:lpstr>Nacistická hymna</vt:lpstr>
      <vt:lpstr>Sieg Heil </vt:lpstr>
      <vt:lpstr>Organizační kniha NSDAP</vt:lpstr>
      <vt:lpstr>Prezentace aplikace PowerPoint</vt:lpstr>
      <vt:lpstr>Vlajka NSDAP</vt:lpstr>
      <vt:lpstr>Důstojnické uniformy NSDAP</vt:lpstr>
      <vt:lpstr>Průkaz člena NSDAP</vt:lpstr>
      <vt:lpstr>Adolf Hitler </vt:lpstr>
      <vt:lpstr>Adolf Hitler jako dítě</vt:lpstr>
      <vt:lpstr>Prezentace aplikace PowerPoint</vt:lpstr>
      <vt:lpstr>Hitlerův rodokmen</vt:lpstr>
      <vt:lpstr>Prezentace aplikace PowerPoint</vt:lpstr>
      <vt:lpstr>Pivní puč - 1923</vt:lpstr>
      <vt:lpstr>Hitler kancléřem - 1933</vt:lpstr>
      <vt:lpstr>Koncentrační tábor v Dachau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Noc dlouhých nožů - 1934</vt:lpstr>
      <vt:lpstr>Prezentace aplikace PowerPoint</vt:lpstr>
      <vt:lpstr>Norimberské zákony - 1935</vt:lpstr>
      <vt:lpstr>Prezentace aplikace PowerPoint</vt:lpstr>
      <vt:lpstr>Prezentace aplikace PowerPoint</vt:lpstr>
      <vt:lpstr>Prezentace aplikace PowerPoint</vt:lpstr>
      <vt:lpstr>Prezentace aplikace PowerPoint</vt:lpstr>
      <vt:lpstr>První prováděcí nařízení k zákonu o říšském občanství </vt:lpstr>
      <vt:lpstr>Prezentace aplikace PowerPoint</vt:lpstr>
      <vt:lpstr>Prezentace aplikace PowerPoint</vt:lpstr>
      <vt:lpstr>Prezentace aplikace PowerPoint</vt:lpstr>
      <vt:lpstr>Ukázky protižidovských nařízení v českých zemích</vt:lpstr>
      <vt:lpstr>Prezentace aplikace PowerPoint</vt:lpstr>
      <vt:lpstr>Prezentace aplikace PowerPoint</vt:lpstr>
      <vt:lpstr>Prezentace aplikace PowerPoint</vt:lpstr>
      <vt:lpstr>Anschluss Rakouska - 1938</vt:lpstr>
      <vt:lpstr>Prezentace aplikace PowerPoint</vt:lpstr>
      <vt:lpstr>Prezentace aplikace PowerPoint</vt:lpstr>
      <vt:lpstr>Mnichovská dohoda 1938</vt:lpstr>
      <vt:lpstr>Příčiny Mnichovské dohody</vt:lpstr>
      <vt:lpstr>Prezentace aplikace PowerPoint</vt:lpstr>
      <vt:lpstr>Prezentace aplikace PowerPoint</vt:lpstr>
      <vt:lpstr>Prezentace aplikace PowerPoint</vt:lpstr>
      <vt:lpstr>„Křišťálová noc“ - 1938</vt:lpstr>
      <vt:lpstr>Prezentace aplikace PowerPoint</vt:lpstr>
      <vt:lpstr>Prezentace aplikace PowerPoint</vt:lpstr>
      <vt:lpstr>Snímek Herschela Grünspana pořízený těsně po jeho zatčení, 7. listopadu 1938.</vt:lpstr>
      <vt:lpstr>Místa, v nichž byly během tzv. křišťálové noci vypáleny synagogy.</vt:lpstr>
      <vt:lpstr>Pohled na hořící synagogu v Horním Ramstadtum, 10. listopadu 1938 ráno.</vt:lpstr>
      <vt:lpstr>Vypálená synagoga v Liberci</vt:lpstr>
      <vt:lpstr>Hořící opavská synagoga</vt:lpstr>
      <vt:lpstr>Lidé procházejí kolem rozbité výlohy židovského obchodu, Berlín</vt:lpstr>
      <vt:lpstr>Použité zdroje:</vt:lpstr>
      <vt:lpstr>ZDROJE PRO OBRÁZKY: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NACISMUS V NĚMECKU</dc:title>
  <dc:creator>MSI</dc:creator>
  <cp:lastModifiedBy>Bc. Michael RADIMERSKÝ</cp:lastModifiedBy>
  <cp:revision>106</cp:revision>
  <dcterms:created xsi:type="dcterms:W3CDTF">2008-01-03T13:05:52Z</dcterms:created>
  <dcterms:modified xsi:type="dcterms:W3CDTF">2012-11-11T09:46:33Z</dcterms:modified>
</cp:coreProperties>
</file>