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5" r:id="rId9"/>
    <p:sldId id="267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5645F-0F01-4342-829B-D4118B6729B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C1D343-EA88-4719-B8FA-00A3F49749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868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1D343-EA88-4719-B8FA-00A3F49749F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7001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26A825-923F-45E1-9FAA-CCEE8B86E15D}" type="slidenum">
              <a:rPr lang="cs-CZ" smtClean="0"/>
              <a:pPr eaLnBrk="1" hangingPunct="1"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46A547B-5746-422C-8CCF-4D5F3E653AF7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3504-6F9F-42F3-9CD4-9119FBCF70E4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2827A-58D6-4118-9552-030FADD22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677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3504-6F9F-42F3-9CD4-9119FBCF70E4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2827A-58D6-4118-9552-030FADD22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254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3504-6F9F-42F3-9CD4-9119FBCF70E4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2827A-58D6-4118-9552-030FADD22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667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3504-6F9F-42F3-9CD4-9119FBCF70E4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2827A-58D6-4118-9552-030FADD22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853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3504-6F9F-42F3-9CD4-9119FBCF70E4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2827A-58D6-4118-9552-030FADD22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244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3504-6F9F-42F3-9CD4-9119FBCF70E4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2827A-58D6-4118-9552-030FADD22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757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3504-6F9F-42F3-9CD4-9119FBCF70E4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2827A-58D6-4118-9552-030FADD22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630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3504-6F9F-42F3-9CD4-9119FBCF70E4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2827A-58D6-4118-9552-030FADD22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499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3504-6F9F-42F3-9CD4-9119FBCF70E4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2827A-58D6-4118-9552-030FADD22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828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3504-6F9F-42F3-9CD4-9119FBCF70E4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2827A-58D6-4118-9552-030FADD22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459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3504-6F9F-42F3-9CD4-9119FBCF70E4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2827A-58D6-4118-9552-030FADD22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768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43504-6F9F-42F3-9CD4-9119FBCF70E4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92827A-58D6-4118-9552-030FADD22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21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images.google.cz/search?num=10&amp;hl=cs&amp;site=&amp;tbm=isch&amp;source=hp&amp;biw=1366&amp;bih=673&amp;q=%C4%8Ceskoslovensko+1918+-+1939&amp;oq=%C4%8Ceskoslovensko+1918+-+1939&amp;gs_l=img.12...6733.23122.0.27010.26.4.0.22.22.0.157.538.0j4.4.0...0.0...1ac.1.habBdImp_F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5181" y="548680"/>
            <a:ext cx="7772400" cy="1470025"/>
          </a:xfrm>
        </p:spPr>
        <p:txBody>
          <a:bodyPr/>
          <a:lstStyle/>
          <a:p>
            <a:r>
              <a:rPr lang="cs-CZ" dirty="0" smtClean="0"/>
              <a:t>VLASTIVĚDA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0980" y="2060848"/>
            <a:ext cx="6583387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b="1" dirty="0">
                <a:solidFill>
                  <a:schemeClr val="tx1"/>
                </a:solidFill>
              </a:rPr>
              <a:t>ČESKOSLOVENSKO </a:t>
            </a:r>
            <a:r>
              <a:rPr lang="cs-CZ" b="1" dirty="0" smtClean="0">
                <a:solidFill>
                  <a:schemeClr val="tx1"/>
                </a:solidFill>
              </a:rPr>
              <a:t>1918 -</a:t>
            </a:r>
            <a:r>
              <a:rPr lang="cs-CZ" b="1" dirty="0">
                <a:solidFill>
                  <a:schemeClr val="tx1"/>
                </a:solidFill>
              </a:rPr>
              <a:t>1939</a:t>
            </a:r>
          </a:p>
        </p:txBody>
      </p:sp>
      <p:pic>
        <p:nvPicPr>
          <p:cNvPr id="5122" name="Picture 2" descr="http://www.q-cut.cz/fotky23039/fotos/_vyr_106CSR_19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80928"/>
            <a:ext cx="8067675" cy="344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62561" y="6393949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1824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nových států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důsledek  </a:t>
            </a:r>
            <a:r>
              <a:rPr lang="cs-CZ" dirty="0" smtClean="0"/>
              <a:t>1. sv. války - rozpad Rakouska-Uherska - vznik </a:t>
            </a:r>
            <a:r>
              <a:rPr lang="cs-CZ" dirty="0"/>
              <a:t>nových států i </a:t>
            </a:r>
            <a:r>
              <a:rPr lang="cs-CZ" dirty="0" smtClean="0"/>
              <a:t>Československa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Čechy</a:t>
            </a:r>
            <a:r>
              <a:rPr lang="cs-CZ" dirty="0">
                <a:solidFill>
                  <a:srgbClr val="FF0000"/>
                </a:solidFill>
              </a:rPr>
              <a:t>, Morava a část </a:t>
            </a:r>
            <a:r>
              <a:rPr lang="cs-CZ" dirty="0" smtClean="0">
                <a:solidFill>
                  <a:srgbClr val="FF0000"/>
                </a:solidFill>
              </a:rPr>
              <a:t>Slezska 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/>
              <a:t>dříve </a:t>
            </a:r>
            <a:r>
              <a:rPr lang="cs-CZ" dirty="0" smtClean="0"/>
              <a:t>samostatné </a:t>
            </a:r>
            <a:r>
              <a:rPr lang="cs-CZ" dirty="0"/>
              <a:t>České království</a:t>
            </a:r>
            <a:r>
              <a:rPr lang="cs-CZ" dirty="0" smtClean="0"/>
              <a:t>) = hospodářsky vyspělé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Slovensko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(dříve </a:t>
            </a:r>
            <a:r>
              <a:rPr lang="cs-CZ" dirty="0"/>
              <a:t>součástí </a:t>
            </a:r>
            <a:r>
              <a:rPr lang="cs-CZ" dirty="0" smtClean="0"/>
              <a:t>Uher-Maďarska) = velmi chudé</a:t>
            </a:r>
          </a:p>
          <a:p>
            <a:pPr marL="0" indent="0">
              <a:buNone/>
            </a:pPr>
            <a:r>
              <a:rPr lang="cs-CZ" dirty="0" smtClean="0"/>
              <a:t> - čeští učitelé, úředníci, </a:t>
            </a:r>
            <a:r>
              <a:rPr lang="cs-CZ" dirty="0" smtClean="0"/>
              <a:t>lékaři, umělci </a:t>
            </a:r>
            <a:r>
              <a:rPr lang="cs-CZ" dirty="0" smtClean="0"/>
              <a:t>a další odcházeli na Slovensko pomáhat budovat vlastní školství, zdravotnictví, univerzitu i Národní </a:t>
            </a:r>
            <a:r>
              <a:rPr lang="cs-CZ" dirty="0" smtClean="0"/>
              <a:t>divadlo - zachování </a:t>
            </a:r>
            <a:r>
              <a:rPr lang="cs-CZ" dirty="0" smtClean="0"/>
              <a:t>slovenštiny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232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nových států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Podkarpatská Rus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– ještě chudší a zanedbanější, </a:t>
            </a:r>
            <a:r>
              <a:rPr lang="cs-CZ" dirty="0" smtClean="0"/>
              <a:t>Rusíni (</a:t>
            </a:r>
            <a:r>
              <a:rPr lang="cs-CZ" dirty="0"/>
              <a:t>příbuzní Ukrajinců</a:t>
            </a:r>
            <a:r>
              <a:rPr lang="cs-CZ" dirty="0" smtClean="0"/>
              <a:t>) </a:t>
            </a:r>
            <a:endParaRPr lang="cs-CZ" dirty="0"/>
          </a:p>
          <a:p>
            <a:r>
              <a:rPr lang="cs-CZ" dirty="0" smtClean="0"/>
              <a:t>česká pomoc = </a:t>
            </a:r>
            <a:r>
              <a:rPr lang="cs-CZ" dirty="0"/>
              <a:t>budování: škol, nemocnic, úřadů, železnice, silnic – přesto nejchudší část Československa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060848"/>
            <a:ext cx="3956339" cy="2228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87731" y="446847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164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mapa Československa 1918 – 1939</a:t>
            </a:r>
            <a:endParaRPr lang="cs-CZ" dirty="0"/>
          </a:p>
        </p:txBody>
      </p:sp>
      <p:pic>
        <p:nvPicPr>
          <p:cNvPr id="1026" name="Picture 2" descr="http://www.tomfijala.cz/bum1939-1945/protektorat/protektorat/help/htmhelp/map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16832"/>
            <a:ext cx="7523486" cy="3283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48264" y="5517232"/>
            <a:ext cx="796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</a:t>
            </a:r>
            <a:r>
              <a:rPr lang="cs-CZ" dirty="0" smtClean="0"/>
              <a:t>. 3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959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krátce po válce: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osmihodinová </a:t>
            </a:r>
            <a:r>
              <a:rPr lang="cs-CZ" dirty="0"/>
              <a:t>pracovní </a:t>
            </a:r>
            <a:r>
              <a:rPr lang="cs-CZ" dirty="0" smtClean="0"/>
              <a:t>doba</a:t>
            </a:r>
          </a:p>
          <a:p>
            <a:r>
              <a:rPr lang="cs-CZ" dirty="0" smtClean="0"/>
              <a:t>zlepšení </a:t>
            </a:r>
            <a:r>
              <a:rPr lang="cs-CZ" dirty="0"/>
              <a:t>zdravotní a </a:t>
            </a:r>
            <a:r>
              <a:rPr lang="cs-CZ" dirty="0" smtClean="0"/>
              <a:t>sociální péče</a:t>
            </a:r>
          </a:p>
          <a:p>
            <a:r>
              <a:rPr lang="cs-CZ" dirty="0"/>
              <a:t>d</a:t>
            </a:r>
            <a:r>
              <a:rPr lang="cs-CZ" dirty="0" smtClean="0"/>
              <a:t>ůchody</a:t>
            </a:r>
          </a:p>
          <a:p>
            <a:r>
              <a:rPr lang="cs-CZ" dirty="0" smtClean="0"/>
              <a:t>podpora </a:t>
            </a:r>
            <a:r>
              <a:rPr lang="cs-CZ" dirty="0"/>
              <a:t>v nezaměstnanosti</a:t>
            </a:r>
          </a:p>
          <a:p>
            <a:r>
              <a:rPr lang="cs-CZ" dirty="0" smtClean="0"/>
              <a:t>pozemková reforma = rozdělení </a:t>
            </a:r>
            <a:r>
              <a:rPr lang="cs-CZ" dirty="0"/>
              <a:t>půdy mezi drobné a střední rolníky</a:t>
            </a:r>
          </a:p>
          <a:p>
            <a:endParaRPr lang="cs-CZ" dirty="0"/>
          </a:p>
        </p:txBody>
      </p:sp>
      <p:pic>
        <p:nvPicPr>
          <p:cNvPr id="3076" name="Picture 4" descr="http://www.moje-nazory.estranky.cz/img/picture/690/7-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04864"/>
            <a:ext cx="374735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96336" y="478786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099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30. 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 hospodářská </a:t>
            </a:r>
            <a:r>
              <a:rPr lang="cs-CZ" dirty="0"/>
              <a:t>krize – přesto bylo Československo na 10</a:t>
            </a:r>
            <a:r>
              <a:rPr lang="cs-CZ" dirty="0" smtClean="0"/>
              <a:t>. místě </a:t>
            </a:r>
            <a:r>
              <a:rPr lang="cs-CZ" dirty="0"/>
              <a:t>světového žebříčku</a:t>
            </a:r>
          </a:p>
          <a:p>
            <a:r>
              <a:rPr lang="cs-CZ" dirty="0" smtClean="0"/>
              <a:t>výrobky </a:t>
            </a:r>
            <a:r>
              <a:rPr lang="cs-CZ" dirty="0"/>
              <a:t>se značkou </a:t>
            </a:r>
            <a:r>
              <a:rPr lang="cs-CZ" i="1" dirty="0"/>
              <a:t>Made in </a:t>
            </a:r>
            <a:r>
              <a:rPr lang="cs-CZ" i="1" dirty="0" err="1" smtClean="0"/>
              <a:t>Czechoslovakia</a:t>
            </a:r>
            <a:r>
              <a:rPr lang="cs-CZ" i="1" dirty="0" smtClean="0"/>
              <a:t> </a:t>
            </a:r>
            <a:r>
              <a:rPr lang="cs-CZ" dirty="0" smtClean="0"/>
              <a:t>- </a:t>
            </a:r>
            <a:r>
              <a:rPr lang="cs-CZ" dirty="0"/>
              <a:t>vynikající pověst ve světě</a:t>
            </a:r>
          </a:p>
          <a:p>
            <a:r>
              <a:rPr lang="cs-CZ" dirty="0" smtClean="0"/>
              <a:t>demokratické </a:t>
            </a:r>
            <a:r>
              <a:rPr lang="cs-CZ" dirty="0"/>
              <a:t>tradice Československa</a:t>
            </a:r>
            <a:r>
              <a:rPr lang="cs-CZ" dirty="0" smtClean="0"/>
              <a:t>:  </a:t>
            </a:r>
          </a:p>
          <a:p>
            <a:pPr>
              <a:buFontTx/>
              <a:buChar char="-"/>
            </a:pPr>
            <a:r>
              <a:rPr lang="cs-CZ" dirty="0" smtClean="0"/>
              <a:t>nikdo </a:t>
            </a:r>
            <a:r>
              <a:rPr lang="cs-CZ" dirty="0"/>
              <a:t>nebyl pronásledován za své politické nebo náboženské </a:t>
            </a:r>
            <a:r>
              <a:rPr lang="cs-CZ" dirty="0" smtClean="0"/>
              <a:t>přesvědčení</a:t>
            </a:r>
          </a:p>
          <a:p>
            <a:pPr>
              <a:buFontTx/>
              <a:buChar char="-"/>
            </a:pPr>
            <a:r>
              <a:rPr lang="cs-CZ" dirty="0" smtClean="0"/>
              <a:t>útočiště </a:t>
            </a:r>
            <a:r>
              <a:rPr lang="cs-CZ" dirty="0"/>
              <a:t>uprchlíků z Ruska nebo Německa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74937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66771" y="490051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3416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Nástup nacistů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nástup </a:t>
            </a:r>
            <a:r>
              <a:rPr lang="cs-CZ" dirty="0"/>
              <a:t>nacistů v </a:t>
            </a:r>
            <a:r>
              <a:rPr lang="cs-CZ" dirty="0" smtClean="0"/>
              <a:t>Německu (</a:t>
            </a:r>
            <a:r>
              <a:rPr lang="cs-CZ" dirty="0"/>
              <a:t>Adolf Hitler</a:t>
            </a:r>
            <a:r>
              <a:rPr lang="cs-CZ" dirty="0" smtClean="0"/>
              <a:t>) = </a:t>
            </a:r>
            <a:r>
              <a:rPr lang="cs-CZ" dirty="0"/>
              <a:t>velké ohrožení naší republiky</a:t>
            </a:r>
          </a:p>
          <a:p>
            <a:r>
              <a:rPr lang="cs-CZ" dirty="0" smtClean="0"/>
              <a:t>1938 </a:t>
            </a:r>
            <a:r>
              <a:rPr lang="cs-CZ" dirty="0"/>
              <a:t>Mnichovská </a:t>
            </a:r>
            <a:r>
              <a:rPr lang="cs-CZ" dirty="0" smtClean="0"/>
              <a:t>dohoda = zrada </a:t>
            </a:r>
            <a:r>
              <a:rPr lang="cs-CZ" dirty="0"/>
              <a:t>spojenců ČSR(Anglie a Francie</a:t>
            </a:r>
            <a:r>
              <a:rPr lang="cs-CZ" dirty="0" smtClean="0"/>
              <a:t>) -</a:t>
            </a:r>
            <a:r>
              <a:rPr lang="cs-CZ" dirty="0"/>
              <a:t>podepsali dohodu s Německem o odevzdání pohraničí</a:t>
            </a:r>
          </a:p>
          <a:p>
            <a:r>
              <a:rPr lang="cs-CZ" dirty="0" smtClean="0"/>
              <a:t>1939 </a:t>
            </a:r>
            <a:r>
              <a:rPr lang="cs-CZ" dirty="0"/>
              <a:t>protektorát Čechy a Morava(čs</a:t>
            </a:r>
            <a:r>
              <a:rPr lang="cs-CZ" dirty="0" smtClean="0"/>
              <a:t>. území - vládly </a:t>
            </a:r>
            <a:r>
              <a:rPr lang="cs-CZ" dirty="0"/>
              <a:t>německé úřady)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2428875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40735" y="4797152"/>
            <a:ext cx="796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4333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4"/>
        </p:xfrm>
        <a:graphic>
          <a:graphicData uri="http://schemas.openxmlformats.org/drawingml/2006/table">
            <a:tbl>
              <a:tblPr/>
              <a:tblGrid>
                <a:gridCol w="2006101"/>
                <a:gridCol w="4258174"/>
              </a:tblGrid>
              <a:tr h="6051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10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4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9" name="TextovéPole 3"/>
          <p:cNvSpPr txBox="1">
            <a:spLocks noChangeArrowheads="1"/>
          </p:cNvSpPr>
          <p:nvPr/>
        </p:nvSpPr>
        <p:spPr bwMode="auto">
          <a:xfrm>
            <a:off x="1187450" y="4508500"/>
            <a:ext cx="7129463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 dirty="0" smtClean="0"/>
              <a:t>Název DUM:</a:t>
            </a:r>
            <a:r>
              <a:rPr lang="cs-CZ" dirty="0"/>
              <a:t>VY_32_INOVACE_XVII_1_05_ČESKOSLOVENSKO </a:t>
            </a:r>
            <a:r>
              <a:rPr lang="cs-CZ" dirty="0" smtClean="0"/>
              <a:t>1918 -1939 - prezentace</a:t>
            </a:r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/>
              <a:t>Šablona číslo:    XVII</a:t>
            </a:r>
            <a:r>
              <a:rPr lang="cs-CZ" b="1" dirty="0" smtClean="0"/>
              <a:t>           </a:t>
            </a:r>
            <a:r>
              <a:rPr lang="cs-CZ" b="1" dirty="0"/>
              <a:t>Sada číslo: </a:t>
            </a:r>
            <a:r>
              <a:rPr lang="cs-CZ" b="1" dirty="0" smtClean="0"/>
              <a:t>1              </a:t>
            </a:r>
            <a:r>
              <a:rPr lang="cs-CZ" b="1" dirty="0"/>
              <a:t>Pořadové číslo DUM:   </a:t>
            </a:r>
            <a:r>
              <a:rPr lang="cs-CZ" b="1" dirty="0" smtClean="0"/>
              <a:t>05</a:t>
            </a:r>
            <a:endParaRPr lang="cs-CZ" dirty="0"/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/>
              <a:t>Autor: Mgr. Jiřina </a:t>
            </a:r>
            <a:r>
              <a:rPr lang="cs-CZ" b="1" dirty="0" err="1"/>
              <a:t>Jeršovová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616277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Obdélník 3"/>
          <p:cNvSpPr>
            <a:spLocks noChangeArrowheads="1"/>
          </p:cNvSpPr>
          <p:nvPr/>
        </p:nvSpPr>
        <p:spPr bwMode="auto">
          <a:xfrm>
            <a:off x="827088" y="765175"/>
            <a:ext cx="7273925" cy="6155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just"/>
            <a:r>
              <a:rPr lang="cs-CZ" sz="1600" b="1" dirty="0"/>
              <a:t>Anotace: </a:t>
            </a:r>
            <a:r>
              <a:rPr lang="cs-CZ" sz="1600" dirty="0"/>
              <a:t>Prezentace slouží k tomu, </a:t>
            </a:r>
            <a:r>
              <a:rPr lang="cs-CZ" sz="1600" dirty="0" smtClean="0"/>
              <a:t>aby žáci získali základní informace o Československu v letech 1918 </a:t>
            </a:r>
            <a:r>
              <a:rPr lang="cs-CZ" sz="1600" dirty="0" smtClean="0"/>
              <a:t>- 1939.</a:t>
            </a:r>
            <a:endParaRPr lang="cs-CZ" sz="1600" dirty="0" smtClean="0"/>
          </a:p>
          <a:p>
            <a:pPr algn="just"/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si uvědomí, co se odehrávalo v Československu v letech 1918 -1939 .</a:t>
            </a:r>
          </a:p>
          <a:p>
            <a:pPr algn="just"/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Druh učebního materiálu: </a:t>
            </a:r>
            <a:r>
              <a:rPr lang="cs-CZ" sz="1600" dirty="0"/>
              <a:t>prezentace zpracovaná v programu </a:t>
            </a:r>
            <a:r>
              <a:rPr lang="cs-CZ" sz="1600" dirty="0" smtClean="0"/>
              <a:t>PowerPoint</a:t>
            </a:r>
            <a:endParaRPr lang="cs-CZ" sz="1600" dirty="0"/>
          </a:p>
          <a:p>
            <a:pPr algn="just"/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Typická věková skupina: </a:t>
            </a:r>
            <a:r>
              <a:rPr lang="cs-CZ" sz="1600" dirty="0"/>
              <a:t>10 -</a:t>
            </a:r>
            <a:r>
              <a:rPr lang="cs-CZ" sz="1600" b="1" dirty="0"/>
              <a:t> </a:t>
            </a:r>
            <a:r>
              <a:rPr lang="cs-CZ" sz="1600" dirty="0"/>
              <a:t>11 let</a:t>
            </a:r>
          </a:p>
          <a:p>
            <a:pPr algn="just"/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Klíčová slova: </a:t>
            </a:r>
            <a:r>
              <a:rPr lang="cs-CZ" sz="1600" dirty="0" smtClean="0"/>
              <a:t>Československo, vznik nových států, 8 hodinová pracovní směna, Made id </a:t>
            </a:r>
            <a:r>
              <a:rPr lang="cs-CZ" sz="1600" dirty="0" err="1" smtClean="0"/>
              <a:t>Czechoslovakia</a:t>
            </a:r>
            <a:endParaRPr lang="cs-CZ" sz="1600" dirty="0"/>
          </a:p>
          <a:p>
            <a:pPr algn="just"/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 </a:t>
            </a:r>
            <a:r>
              <a:rPr lang="cs-CZ" sz="1600" dirty="0"/>
              <a:t>počítač, interaktivní tabule, učebnice – Augusta P., Honzák F., (1995): Vlastivěda pro 5. Ročník. – SPL práce </a:t>
            </a:r>
            <a:r>
              <a:rPr lang="cs-CZ" sz="1600" dirty="0" err="1"/>
              <a:t>Albra</a:t>
            </a:r>
            <a:r>
              <a:rPr lang="cs-CZ" sz="1600" dirty="0"/>
              <a:t>. ISBN80-86287-56-4.</a:t>
            </a:r>
          </a:p>
          <a:p>
            <a:pPr algn="just"/>
            <a:endParaRPr lang="cs-CZ" sz="1600" dirty="0" smtClean="0"/>
          </a:p>
          <a:p>
            <a:pPr algn="just"/>
            <a:r>
              <a:rPr lang="cs-CZ" sz="1600" b="1" dirty="0" smtClean="0"/>
              <a:t>Potřebný </a:t>
            </a:r>
            <a:r>
              <a:rPr lang="cs-CZ" sz="1600" b="1" dirty="0"/>
              <a:t>čas pro výuku DUM: </a:t>
            </a:r>
            <a:r>
              <a:rPr lang="cs-CZ" sz="1600" dirty="0"/>
              <a:t>30 – 35 minut</a:t>
            </a:r>
          </a:p>
          <a:p>
            <a:pPr algn="just"/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Metodické zhodnocení a popis práce s digitálním učebním materiálem: </a:t>
            </a:r>
            <a:r>
              <a:rPr lang="cs-CZ" sz="1600" dirty="0"/>
              <a:t>Prezentace obsahuje učební texty a obrázky k </a:t>
            </a:r>
            <a:r>
              <a:rPr lang="cs-CZ" sz="1600" dirty="0" smtClean="0"/>
              <a:t>období 1918 - 1939.</a:t>
            </a:r>
            <a:r>
              <a:rPr lang="cs-CZ" b="1" dirty="0" smtClean="0"/>
              <a:t>    </a:t>
            </a:r>
            <a:endParaRPr lang="cs-CZ" dirty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14779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/>
          </a:bodyPr>
          <a:lstStyle/>
          <a:p>
            <a:pPr lvl="1"/>
            <a:endParaRPr lang="cs-CZ" sz="300" dirty="0" smtClean="0"/>
          </a:p>
          <a:p>
            <a:r>
              <a:rPr lang="cs-CZ" sz="1000" dirty="0" smtClean="0"/>
              <a:t>Obr. 1 http://www.google.cz/imgres?q=%C4%8Deskoslovensko+1918&amp;start=222&amp;um=1&amp;hl=cs&amp;rls=com.microsoft:cs&amp;biw=1366&amp;bih=673&amp;tbm=isch&amp;tbnid=04KgHwsKQd04SM:&amp;imgrefurl=http://www.q-cut.cz/q-cut/eshop/2-1/0/5/106-Mapa-Ceskoslovensko-1918&amp;docid=Hzy_If31I-5_BM&amp;imgurl=http://www.q-cut.cz/fotky23039/fotos/_vyr_106CSR_1918.jpg&amp;w=1000&amp;h=428&amp;ei=sbyeUJfrAan44QTc9YEw&amp;zoom=1&amp;iact=hc&amp;vpx=283&amp;vpy=60&amp;dur=4172&amp;hovh=147&amp;hovw=343&amp;tx=179&amp;ty=95&amp;sig=118355392090458326783&amp;page=9&amp;tbnh=113&amp;tbnw=264&amp;ndsp=24&amp;ved=1t:429,r:41,s:200,i:127</a:t>
            </a:r>
          </a:p>
          <a:p>
            <a:r>
              <a:rPr lang="cs-CZ" sz="1000" dirty="0" smtClean="0"/>
              <a:t>Obr. 2 http://www.google.cz/imgres?q=podkarpatsk%C3%A1+rus+1918&amp;um=1&amp;hl=cs&amp;rls=com.microsoft:cs&amp;biw=1366&amp;bih=673&amp;tbm=isch&amp;tbnid=CQ_K2oFiaSoqnM:&amp;imgrefurl=http://www.ceskatelevize.cz/ct24/svet/66248-podkarpatska-rus-v-ramci-ceskoslovenska-vzkvetala/&amp;docid=NA7jJGwivHUGfM&amp;imgurl=http://img6.ct24.cz/cache/616x347/article/11/1100/109929.jpg%253F1346401918&amp;w=616&amp;h=347&amp;ei=1r2eUO7gLeXZ4QTf5YHYDg&amp;zoom=1&amp;iact=hc&amp;vpx=745&amp;vpy=37&amp;dur=1368&amp;hovh=168&amp;hovw=299&amp;tx=172&amp;ty=95&amp;sig=118355392090458326783&amp;page=2&amp;tbnh=130&amp;tbnw=234&amp;start=21&amp;ndsp=28&amp;ved=1t:429,r:4,s:20,i:141</a:t>
            </a:r>
          </a:p>
          <a:p>
            <a:r>
              <a:rPr lang="cs-CZ" sz="1000" dirty="0" smtClean="0"/>
              <a:t>Obr. 3 ://www.google.cz/imgres?q=mapa+%C4%8Ceskoslovenska+1918+%E2%80%93+1939&amp;um=1&amp;hl=cs&amp;rls=com.microsoft:cs&amp;biw=1366&amp;bih=673&amp;tbm=isch&amp;tbnid=cAT5Qxhv21VLfM:&amp;imgrefurl=http://www.tomfijala.cz/bum1939-1945/protektorat/protektorat/INDEX.HTM&amp;docid=pFURQPpNndTTjM&amp;imgurl=http://www.tomfijala.cz/bum1939-1945/protektorat/protektorat/help/htmhelp/mapa.jpg&amp;w=582&amp;h=254&amp;ei=cr6eUKmQFKiE4ATVwoHwDQ&amp;zoom=1</a:t>
            </a:r>
          </a:p>
          <a:p>
            <a:r>
              <a:rPr lang="cs-CZ" sz="1000" dirty="0" smtClean="0"/>
              <a:t>Obr. 4 http://www.google.cz/</a:t>
            </a:r>
            <a:r>
              <a:rPr lang="cs-CZ" sz="1000" dirty="0" err="1" smtClean="0"/>
              <a:t>imgres?q</a:t>
            </a:r>
            <a:r>
              <a:rPr lang="cs-CZ" sz="1000" dirty="0" smtClean="0"/>
              <a:t>=nemocnice+1918&amp;um=1&amp;hl=</a:t>
            </a:r>
            <a:r>
              <a:rPr lang="cs-CZ" sz="1000" dirty="0" err="1" smtClean="0"/>
              <a:t>cs&amp;rls</a:t>
            </a:r>
            <a:r>
              <a:rPr lang="cs-CZ" sz="1000" dirty="0" smtClean="0"/>
              <a:t>=</a:t>
            </a:r>
            <a:r>
              <a:rPr lang="cs-CZ" sz="1000" dirty="0" err="1" smtClean="0"/>
              <a:t>com.microsoft:cs&amp;biw</a:t>
            </a:r>
            <a:r>
              <a:rPr lang="cs-CZ" sz="1000" dirty="0" smtClean="0"/>
              <a:t>=1366&amp;bih=673&amp;tbm=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=nnoJxhdaG3WakM:&amp;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=http://www.moje-nazory.estranky.cz/</a:t>
            </a:r>
            <a:r>
              <a:rPr lang="cs-CZ" sz="1000" dirty="0" err="1" smtClean="0"/>
              <a:t>clanky</a:t>
            </a:r>
            <a:r>
              <a:rPr lang="cs-CZ" sz="1000" dirty="0" smtClean="0"/>
              <a:t>/z-regionu/nemocnice-v-</a:t>
            </a:r>
            <a:r>
              <a:rPr lang="cs-CZ" sz="1000" dirty="0" err="1" smtClean="0"/>
              <a:t>rymarove</a:t>
            </a:r>
            <a:r>
              <a:rPr lang="cs-CZ" sz="1000" dirty="0" smtClean="0"/>
              <a:t>--</a:t>
            </a:r>
            <a:r>
              <a:rPr lang="cs-CZ" sz="1000" dirty="0" err="1" smtClean="0"/>
              <a:t>prvni</a:t>
            </a:r>
            <a:r>
              <a:rPr lang="cs-CZ" sz="1000" dirty="0" smtClean="0"/>
              <a:t>-snahy-o-</a:t>
            </a:r>
            <a:r>
              <a:rPr lang="cs-CZ" sz="1000" dirty="0" err="1" smtClean="0"/>
              <a:t>zrizeni</a:t>
            </a:r>
            <a:r>
              <a:rPr lang="cs-CZ" sz="1000" dirty="0" smtClean="0"/>
              <a:t>-nemocnice--pak-jeji-otevreni-roku-1912.-a-letos-uz-100.-vyroci-jejiho-trvani..html&amp;docid=</a:t>
            </a:r>
            <a:r>
              <a:rPr lang="cs-CZ" sz="1000" dirty="0" err="1" smtClean="0"/>
              <a:t>mD_aPBnigoXYZM&amp;imgurl</a:t>
            </a:r>
            <a:r>
              <a:rPr lang="cs-CZ" sz="1000" dirty="0" smtClean="0"/>
              <a:t>=http://www.moje-nazory.estranky.cz/img/picture/690/7-.jpg&amp;w=300&amp;h=196&amp;ei=vLueUJK7KYSh4gTA4IGQCA&amp;zoom=1&amp;iact=hc&amp;vpx=789&amp;vpy=169&amp;dur=676&amp;hovh=156&amp;hovw=240&amp;tx=174&amp;ty=99&amp;sig=118355392090458326783&amp;page=1&amp;tbnh=139&amp;tbnw=202&amp;start=0&amp;ndsp=18&amp;ved=1t:429,r:3,s:0,i:75</a:t>
            </a:r>
          </a:p>
          <a:p>
            <a:endParaRPr lang="cs-CZ" sz="1000" dirty="0" smtClean="0"/>
          </a:p>
          <a:p>
            <a:r>
              <a:rPr lang="cs-CZ" sz="1000" dirty="0" smtClean="0"/>
              <a:t>Obr. 5 http://www.google.cz/imgres?q=Czechoslovakia+tov%C3%A1rna&amp;um=1&amp;hl=cs&amp;rls=com.microsoft:cs&amp;biw=1366&amp;bih=673&amp;tbm=isch&amp;tbnid=92eWBmBSP7o_iM:&amp;imgrefurl=http://www.radio.cz/en/section/panorama/the-oldest-czech-pasta-plant-relies-on-traditional-taste-of-its-customers&amp;docid=zirEJ7lphRU3cM&amp;imgurl=http://img.radio.cz/pictures/c/prumysl/zatkove_tovarna_historie.jpg&amp;w=400&amp;h=300&amp;ei=8LqeUMDeEaiB4gT3woDACA&amp;zoom=1&amp;iact=hc&amp;vpx=1064&amp;vpy=2&amp;dur=210&amp;hovh=194&amp;hovw=259&amp;tx=164&amp;ty=94&amp;sig=118355392090458326783&amp;page=3&amp;tbnh=144&amp;tbnw=192&amp;start=45&amp;ndsp=24&amp;ved=1t:429,r:48,s:20,i:273</a:t>
            </a:r>
          </a:p>
          <a:p>
            <a:r>
              <a:rPr lang="cs-CZ" sz="1000" dirty="0" smtClean="0"/>
              <a:t>Obr. 6</a:t>
            </a:r>
          </a:p>
          <a:p>
            <a:r>
              <a:rPr lang="cs-CZ" sz="1000" u="sng" dirty="0">
                <a:hlinkClick r:id="rId2"/>
              </a:rPr>
              <a:t>http://images.google.cz/</a:t>
            </a:r>
            <a:r>
              <a:rPr lang="cs-CZ" sz="1000" u="sng" dirty="0" err="1">
                <a:hlinkClick r:id="rId2"/>
              </a:rPr>
              <a:t>search?num</a:t>
            </a:r>
            <a:r>
              <a:rPr lang="cs-CZ" sz="1000" u="sng" dirty="0">
                <a:hlinkClick r:id="rId2"/>
              </a:rPr>
              <a:t>=10&amp;hl=</a:t>
            </a:r>
            <a:r>
              <a:rPr lang="cs-CZ" sz="1000" u="sng" dirty="0" err="1">
                <a:hlinkClick r:id="rId2"/>
              </a:rPr>
              <a:t>cs&amp;site</a:t>
            </a:r>
            <a:r>
              <a:rPr lang="cs-CZ" sz="1000" u="sng" dirty="0">
                <a:hlinkClick r:id="rId2"/>
              </a:rPr>
              <a:t>=&amp;</a:t>
            </a:r>
            <a:r>
              <a:rPr lang="cs-CZ" sz="1000" u="sng" dirty="0" err="1">
                <a:hlinkClick r:id="rId2"/>
              </a:rPr>
              <a:t>tbm</a:t>
            </a:r>
            <a:r>
              <a:rPr lang="cs-CZ" sz="1000" u="sng" dirty="0">
                <a:hlinkClick r:id="rId2"/>
              </a:rPr>
              <a:t>=</a:t>
            </a:r>
            <a:r>
              <a:rPr lang="cs-CZ" sz="1000" u="sng" dirty="0" err="1">
                <a:hlinkClick r:id="rId2"/>
              </a:rPr>
              <a:t>isch&amp;source</a:t>
            </a:r>
            <a:r>
              <a:rPr lang="cs-CZ" sz="1000" u="sng" dirty="0">
                <a:hlinkClick r:id="rId2"/>
              </a:rPr>
              <a:t>=</a:t>
            </a:r>
            <a:r>
              <a:rPr lang="cs-CZ" sz="1000" u="sng" dirty="0" err="1">
                <a:hlinkClick r:id="rId2"/>
              </a:rPr>
              <a:t>hp&amp;biw</a:t>
            </a:r>
            <a:r>
              <a:rPr lang="cs-CZ" sz="1000" u="sng" dirty="0">
                <a:hlinkClick r:id="rId2"/>
              </a:rPr>
              <a:t>=1366&amp;bih=673&amp;q=%C4%8Ceskoslovensko+1918+-+1939&amp;oq=%C4%8Ceskoslovensko+1918+-+1939&amp;gs_l=img.12...6733.23122.0.27010.26.4.0.22.22.0.157.538.0j4.4.0...0.0...1ac.1.habBdImp_Fo</a:t>
            </a:r>
            <a:endParaRPr lang="cs-CZ" sz="1000" dirty="0"/>
          </a:p>
          <a:p>
            <a:pPr marL="0" indent="0">
              <a:buNone/>
            </a:pPr>
            <a:r>
              <a:rPr lang="cs-CZ" sz="1000" dirty="0" smtClean="0"/>
              <a:t>Augusta P., Honzák F., (1995): Vlastivěda pro 5. Ročník. – SPL práce </a:t>
            </a:r>
            <a:r>
              <a:rPr lang="cs-CZ" sz="1000" dirty="0" err="1" smtClean="0"/>
              <a:t>Albra</a:t>
            </a:r>
            <a:r>
              <a:rPr lang="cs-CZ" sz="1000" dirty="0" smtClean="0"/>
              <a:t>. ISBN80-86287-56-4.</a:t>
            </a:r>
          </a:p>
          <a:p>
            <a:pPr marL="0" indent="0">
              <a:buNone/>
            </a:pP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val="56115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400</Words>
  <Application>Microsoft Office PowerPoint</Application>
  <PresentationFormat>Předvádění na obrazovce (4:3)</PresentationFormat>
  <Paragraphs>75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VLASTIVĚDA</vt:lpstr>
      <vt:lpstr>Vznik nových států</vt:lpstr>
      <vt:lpstr>Vznik nových států</vt:lpstr>
      <vt:lpstr> mapa Československa 1918 – 1939</vt:lpstr>
      <vt:lpstr>krátce po válce:</vt:lpstr>
      <vt:lpstr>30. léta</vt:lpstr>
      <vt:lpstr>Nástup nacistů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</dc:title>
  <dc:creator>Jiřina Jersovová</dc:creator>
  <cp:lastModifiedBy>Jiřina Jersovová</cp:lastModifiedBy>
  <cp:revision>14</cp:revision>
  <dcterms:created xsi:type="dcterms:W3CDTF">2012-11-10T19:47:03Z</dcterms:created>
  <dcterms:modified xsi:type="dcterms:W3CDTF">2012-11-10T21:43:30Z</dcterms:modified>
</cp:coreProperties>
</file>