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56" r:id="rId2"/>
    <p:sldId id="259" r:id="rId3"/>
    <p:sldId id="257" r:id="rId4"/>
    <p:sldId id="258" r:id="rId5"/>
    <p:sldId id="260" r:id="rId6"/>
    <p:sldId id="261" r:id="rId7"/>
    <p:sldId id="262" r:id="rId8"/>
    <p:sldId id="265" r:id="rId9"/>
    <p:sldId id="266" r:id="rId10"/>
    <p:sldId id="267" r:id="rId11"/>
    <p:sldId id="268" r:id="rId12"/>
    <p:sldId id="269" r:id="rId13"/>
    <p:sldId id="270" r:id="rId14"/>
    <p:sldId id="264" r:id="rId15"/>
    <p:sldId id="263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B6BEBDC-33DA-407C-B779-00AD3D3499B2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C755B99-1E1A-4E45-92B0-80579B68FF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225475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457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2458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E226A825-923F-45E1-9FAA-CCEE8B86E15D}" type="slidenum">
              <a:rPr lang="cs-CZ" smtClean="0"/>
              <a:pPr eaLnBrk="1" hangingPunct="1"/>
              <a:t>12</a:t>
            </a:fld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560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2560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C46A547B-5746-422C-8CCF-4D5F3E653AF7}" type="slidenum">
              <a:rPr lang="cs-CZ" smtClean="0"/>
              <a:pPr eaLnBrk="1" hangingPunct="1"/>
              <a:t>13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146E2E-3F44-43EC-9A4C-07F0E410114A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151893-B0A8-467F-8B54-BCE9A625C5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80678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146E2E-3F44-43EC-9A4C-07F0E410114A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151893-B0A8-467F-8B54-BCE9A625C5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549633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146E2E-3F44-43EC-9A4C-07F0E410114A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151893-B0A8-467F-8B54-BCE9A625C5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95219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146E2E-3F44-43EC-9A4C-07F0E410114A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151893-B0A8-467F-8B54-BCE9A625C5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600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146E2E-3F44-43EC-9A4C-07F0E410114A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151893-B0A8-467F-8B54-BCE9A625C5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74214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146E2E-3F44-43EC-9A4C-07F0E410114A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151893-B0A8-467F-8B54-BCE9A625C5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81221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146E2E-3F44-43EC-9A4C-07F0E410114A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151893-B0A8-467F-8B54-BCE9A625C5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56332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146E2E-3F44-43EC-9A4C-07F0E410114A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151893-B0A8-467F-8B54-BCE9A625C5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45315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146E2E-3F44-43EC-9A4C-07F0E410114A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151893-B0A8-467F-8B54-BCE9A625C5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57248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146E2E-3F44-43EC-9A4C-07F0E410114A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151893-B0A8-467F-8B54-BCE9A625C5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41748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146E2E-3F44-43EC-9A4C-07F0E410114A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151893-B0A8-467F-8B54-BCE9A625C5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21700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B146E2E-3F44-43EC-9A4C-07F0E410114A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5151893-B0A8-467F-8B54-BCE9A625C5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33452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nohomic.estranky.cz/fotoalbum/mince-csr/mince/" TargetMode="External"/><Relationship Id="rId2" Type="http://schemas.openxmlformats.org/officeDocument/2006/relationships/hyperlink" Target="http://www.flickr.com/photos/french-disko/3232225202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sip.denik.cz/moc-a-penize/jak-se-zilo-za-prvni-republiky20111101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VLASTIVĚDA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7160840" cy="1752600"/>
          </a:xfrm>
        </p:spPr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TÉMA: </a:t>
            </a:r>
            <a:r>
              <a:rPr lang="cs-CZ" b="1" dirty="0">
                <a:solidFill>
                  <a:schemeClr val="tx1"/>
                </a:solidFill>
              </a:rPr>
              <a:t>KULTURA A ŽIVOT V PŘEDVÁLEČNÉM ČESKOSLOVENSKU</a:t>
            </a:r>
          </a:p>
        </p:txBody>
      </p:sp>
    </p:spTree>
    <p:extLst>
      <p:ext uri="{BB962C8B-B14F-4D97-AF65-F5344CB8AC3E}">
        <p14:creationId xmlns:p14="http://schemas.microsoft.com/office/powerpoint/2010/main" val="25742847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bouřlivý rozvoj kultury, vědy a techniky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442490"/>
            <a:ext cx="3460454" cy="24482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334722" y="4891655"/>
            <a:ext cx="7433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1</a:t>
            </a:r>
            <a:endParaRPr lang="cs-CZ" dirty="0"/>
          </a:p>
        </p:txBody>
      </p:sp>
      <p:pic>
        <p:nvPicPr>
          <p:cNvPr id="1028" name="Picture 4" descr="http://img.karaoketexty.cz/img/artists/16096/werich-jezek-voskovec-226558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2442489"/>
            <a:ext cx="3264360" cy="24482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7525063" y="4894025"/>
            <a:ext cx="74334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Obr. </a:t>
            </a:r>
            <a:r>
              <a:rPr lang="cs-CZ" dirty="0" smtClean="0"/>
              <a:t>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963252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368152"/>
          </a:xfrm>
        </p:spPr>
        <p:txBody>
          <a:bodyPr>
            <a:noAutofit/>
          </a:bodyPr>
          <a:lstStyle/>
          <a:p>
            <a:r>
              <a:rPr lang="cs-CZ" sz="2800" b="1" u="sng" dirty="0" smtClean="0"/>
              <a:t>světová popularita  našich básníků a spisovatelů:</a:t>
            </a:r>
            <a:br>
              <a:rPr lang="cs-CZ" sz="2800" b="1" u="sng" dirty="0" smtClean="0"/>
            </a:b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Jaroslav Hašek </a:t>
            </a:r>
            <a:r>
              <a:rPr lang="cs-CZ" dirty="0" smtClean="0"/>
              <a:t>- Osudy </a:t>
            </a:r>
            <a:r>
              <a:rPr lang="cs-CZ" dirty="0"/>
              <a:t>dobrého vojáka Švejka(o nesmyslnosti válek)</a:t>
            </a:r>
          </a:p>
          <a:p>
            <a:r>
              <a:rPr lang="cs-CZ" dirty="0">
                <a:solidFill>
                  <a:srgbClr val="002060"/>
                </a:solidFill>
              </a:rPr>
              <a:t>Franz </a:t>
            </a:r>
            <a:r>
              <a:rPr lang="cs-CZ" dirty="0" smtClean="0">
                <a:solidFill>
                  <a:srgbClr val="002060"/>
                </a:solidFill>
              </a:rPr>
              <a:t>Kafka </a:t>
            </a:r>
            <a:r>
              <a:rPr lang="cs-CZ" dirty="0" smtClean="0"/>
              <a:t>- židovský </a:t>
            </a:r>
            <a:r>
              <a:rPr lang="cs-CZ" dirty="0"/>
              <a:t>spisovatel, žil v Praze, psal německy</a:t>
            </a:r>
          </a:p>
          <a:p>
            <a:r>
              <a:rPr lang="cs-CZ" dirty="0">
                <a:solidFill>
                  <a:srgbClr val="002060"/>
                </a:solidFill>
              </a:rPr>
              <a:t>Karel </a:t>
            </a:r>
            <a:r>
              <a:rPr lang="cs-CZ" dirty="0" smtClean="0">
                <a:solidFill>
                  <a:srgbClr val="002060"/>
                </a:solidFill>
              </a:rPr>
              <a:t>Čapek </a:t>
            </a:r>
            <a:r>
              <a:rPr lang="cs-CZ" dirty="0" smtClean="0"/>
              <a:t>- spisovatel</a:t>
            </a:r>
            <a:r>
              <a:rPr lang="cs-CZ" dirty="0"/>
              <a:t>, dramatik</a:t>
            </a:r>
          </a:p>
          <a:p>
            <a:pPr marL="0" indent="0">
              <a:buNone/>
            </a:pPr>
            <a:endParaRPr lang="cs-CZ" dirty="0"/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2420888"/>
            <a:ext cx="2657475" cy="2238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7566250" y="4797152"/>
            <a:ext cx="7433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022895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u="sng" dirty="0" smtClean="0"/>
              <a:t>světová popularita  našich básníků a spisovatelů:</a:t>
            </a:r>
            <a:br>
              <a:rPr lang="cs-CZ" sz="2800" b="1" u="sng" dirty="0" smtClean="0"/>
            </a:b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>
                <a:solidFill>
                  <a:srgbClr val="002060"/>
                </a:solidFill>
              </a:rPr>
              <a:t>Josef </a:t>
            </a:r>
            <a:r>
              <a:rPr lang="cs-CZ" dirty="0" smtClean="0">
                <a:solidFill>
                  <a:srgbClr val="002060"/>
                </a:solidFill>
              </a:rPr>
              <a:t>Čapek </a:t>
            </a:r>
            <a:r>
              <a:rPr lang="cs-CZ" dirty="0" smtClean="0"/>
              <a:t>- spisovatel</a:t>
            </a:r>
            <a:r>
              <a:rPr lang="cs-CZ" dirty="0"/>
              <a:t>, </a:t>
            </a:r>
            <a:r>
              <a:rPr lang="cs-CZ" dirty="0" smtClean="0"/>
              <a:t>malíř - knížky </a:t>
            </a:r>
            <a:r>
              <a:rPr lang="cs-CZ" dirty="0"/>
              <a:t>pro děti, vymyslel slovo ROBOT pro bratrovu divadelní hru R.U.R.</a:t>
            </a:r>
          </a:p>
          <a:p>
            <a:r>
              <a:rPr lang="cs-CZ" dirty="0">
                <a:solidFill>
                  <a:srgbClr val="002060"/>
                </a:solidFill>
              </a:rPr>
              <a:t>Jiří </a:t>
            </a:r>
            <a:r>
              <a:rPr lang="cs-CZ" dirty="0" smtClean="0">
                <a:solidFill>
                  <a:srgbClr val="002060"/>
                </a:solidFill>
              </a:rPr>
              <a:t>Wolker </a:t>
            </a:r>
            <a:r>
              <a:rPr lang="cs-CZ" dirty="0" smtClean="0"/>
              <a:t>- básník</a:t>
            </a:r>
            <a:endParaRPr lang="cs-CZ" dirty="0"/>
          </a:p>
          <a:p>
            <a:r>
              <a:rPr lang="cs-CZ" dirty="0">
                <a:solidFill>
                  <a:srgbClr val="002060"/>
                </a:solidFill>
              </a:rPr>
              <a:t>Jaroslav </a:t>
            </a:r>
            <a:r>
              <a:rPr lang="cs-CZ" dirty="0" smtClean="0">
                <a:solidFill>
                  <a:srgbClr val="002060"/>
                </a:solidFill>
              </a:rPr>
              <a:t>Seifert </a:t>
            </a:r>
            <a:r>
              <a:rPr lang="cs-CZ" dirty="0" smtClean="0"/>
              <a:t>– básník - Nobelova </a:t>
            </a:r>
            <a:r>
              <a:rPr lang="cs-CZ" dirty="0"/>
              <a:t>cena za literaturu</a:t>
            </a:r>
          </a:p>
          <a:p>
            <a:r>
              <a:rPr lang="cs-CZ" dirty="0">
                <a:solidFill>
                  <a:srgbClr val="002060"/>
                </a:solidFill>
              </a:rPr>
              <a:t>Vítězslav </a:t>
            </a:r>
            <a:r>
              <a:rPr lang="cs-CZ" dirty="0" smtClean="0">
                <a:solidFill>
                  <a:srgbClr val="002060"/>
                </a:solidFill>
              </a:rPr>
              <a:t>Nezval</a:t>
            </a:r>
            <a:r>
              <a:rPr lang="cs-CZ" dirty="0" smtClean="0"/>
              <a:t> - básník</a:t>
            </a:r>
            <a:endParaRPr lang="cs-CZ" dirty="0"/>
          </a:p>
        </p:txBody>
      </p:sp>
      <p:pic>
        <p:nvPicPr>
          <p:cNvPr id="2052" name="Picture 4" descr="http://www.odaha.com/sites/default/files/josef-capek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1700808"/>
            <a:ext cx="1800200" cy="238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http://2.bp.blogspot.com/_Tyk2yoqzVkE/TGqyQ7zxS4I/AAAAAAAABSM/sRkIg_HJ7NA/s1600/z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3284984"/>
            <a:ext cx="1889621" cy="27788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663752" y="4089608"/>
            <a:ext cx="7433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4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8014148" y="6066208"/>
            <a:ext cx="74334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Obr. </a:t>
            </a:r>
            <a:r>
              <a:rPr lang="cs-CZ" dirty="0" smtClean="0"/>
              <a:t>5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446308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u="sng" dirty="0"/>
              <a:t>Světově proslulí hudební skladatelé:</a:t>
            </a:r>
            <a:r>
              <a:rPr lang="cs-CZ" sz="2800" dirty="0"/>
              <a:t/>
            </a:r>
            <a:br>
              <a:rPr lang="cs-CZ" sz="2800" dirty="0"/>
            </a:b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Bohuslav </a:t>
            </a:r>
            <a:r>
              <a:rPr lang="cs-CZ" dirty="0" smtClean="0"/>
              <a:t>Martinů </a:t>
            </a:r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Josef Suk</a:t>
            </a:r>
          </a:p>
          <a:p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Leoš </a:t>
            </a:r>
            <a:r>
              <a:rPr lang="cs-CZ" dirty="0"/>
              <a:t>Janáček</a:t>
            </a:r>
          </a:p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1061585"/>
            <a:ext cx="1731451" cy="24394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 descr="http://userserve-ak.last.fm/serve/252/6271797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3140968"/>
            <a:ext cx="1644216" cy="18791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http://operaplus.cz/pix/4403-testamenty-leose-janacka-4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42284" y="4509120"/>
            <a:ext cx="1907704" cy="21918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378315" y="3501008"/>
            <a:ext cx="7433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6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3449892" y="5022443"/>
            <a:ext cx="74334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Obr. </a:t>
            </a:r>
            <a:r>
              <a:rPr lang="cs-CZ" dirty="0" smtClean="0"/>
              <a:t>7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6749987" y="6333988"/>
            <a:ext cx="74334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Obr. </a:t>
            </a:r>
            <a:r>
              <a:rPr lang="cs-CZ" dirty="0" smtClean="0"/>
              <a:t>8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16191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u="sng" dirty="0" smtClean="0"/>
              <a:t>Malíři:</a:t>
            </a:r>
            <a:r>
              <a:rPr lang="cs-CZ" sz="2800" dirty="0" smtClean="0"/>
              <a:t/>
            </a:r>
            <a:br>
              <a:rPr lang="cs-CZ" sz="2800" dirty="0" smtClean="0"/>
            </a:b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František Kupka</a:t>
            </a:r>
          </a:p>
          <a:p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 Jan Zrzavý </a:t>
            </a:r>
          </a:p>
          <a:p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	- žili ve Francii = centrum uměleckého dění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1628800"/>
            <a:ext cx="1591881" cy="20429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4" name="Picture 4" descr="http://www.neup.eu/wp-content/uploads/2009/12/kupka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01017" y="1628800"/>
            <a:ext cx="2220558" cy="20429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32521" y="3950524"/>
            <a:ext cx="1567264" cy="21065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6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01373" y="3914820"/>
            <a:ext cx="1827011" cy="20919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299785" y="3354806"/>
            <a:ext cx="7433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9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8284233" y="3302382"/>
            <a:ext cx="86036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Obr. </a:t>
            </a:r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299784" y="5637484"/>
            <a:ext cx="8603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11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8028384" y="5667868"/>
            <a:ext cx="8603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12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641075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u="sng" dirty="0" smtClean="0"/>
              <a:t>Sochaři, architekti: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Praha</a:t>
            </a:r>
            <a:r>
              <a:rPr lang="cs-CZ" dirty="0"/>
              <a:t>, Hradec Králové, …vedle starých památek obdivované moderní a účelné </a:t>
            </a:r>
            <a:r>
              <a:rPr lang="cs-CZ" dirty="0" smtClean="0"/>
              <a:t>budovy (</a:t>
            </a:r>
            <a:r>
              <a:rPr lang="cs-CZ" dirty="0"/>
              <a:t>Pospíšil, Gočár, </a:t>
            </a:r>
            <a:r>
              <a:rPr lang="cs-CZ" dirty="0" err="1" smtClean="0"/>
              <a:t>Kotěra</a:t>
            </a:r>
            <a:r>
              <a:rPr lang="cs-CZ" dirty="0" smtClean="0"/>
              <a:t> - Gočárův </a:t>
            </a:r>
            <a:r>
              <a:rPr lang="cs-CZ" dirty="0"/>
              <a:t>oblouk, Pospíšilova třída…v Hradci Králové)</a:t>
            </a:r>
          </a:p>
          <a:p>
            <a:r>
              <a:rPr lang="cs-CZ" dirty="0"/>
              <a:t>Jan Štursa-sochař</a:t>
            </a: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1268760"/>
            <a:ext cx="3138092" cy="20899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8" name="Picture 4" descr="http://honsi.org/literature/images/stursa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3933056"/>
            <a:ext cx="3138092" cy="23829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045933" y="2989397"/>
            <a:ext cx="8603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Obr. 13</a:t>
            </a:r>
          </a:p>
        </p:txBody>
      </p:sp>
      <p:sp>
        <p:nvSpPr>
          <p:cNvPr id="5" name="Obdélník 4"/>
          <p:cNvSpPr/>
          <p:nvPr/>
        </p:nvSpPr>
        <p:spPr>
          <a:xfrm>
            <a:off x="8214148" y="5962938"/>
            <a:ext cx="86036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Obr. </a:t>
            </a:r>
            <a:r>
              <a:rPr lang="cs-CZ" dirty="0" smtClean="0"/>
              <a:t>14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034755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/>
              <a:t>DIVADLO:</a:t>
            </a:r>
            <a:r>
              <a:rPr lang="cs-CZ" sz="2800" dirty="0"/>
              <a:t/>
            </a:r>
            <a:br>
              <a:rPr lang="cs-CZ" sz="2800" dirty="0"/>
            </a:b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124744"/>
            <a:ext cx="4038600" cy="5399097"/>
          </a:xfrm>
        </p:spPr>
        <p:txBody>
          <a:bodyPr>
            <a:normAutofit fontScale="77500" lnSpcReduction="20000"/>
          </a:bodyPr>
          <a:lstStyle/>
          <a:p>
            <a:r>
              <a:rPr lang="cs-CZ" dirty="0"/>
              <a:t>Vlasta </a:t>
            </a:r>
            <a:r>
              <a:rPr lang="cs-CZ" dirty="0" smtClean="0"/>
              <a:t>Burian – herec = král komiků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dirty="0"/>
              <a:t>Jiří Voskovec, Jan Werich </a:t>
            </a:r>
            <a:r>
              <a:rPr lang="cs-CZ" dirty="0" smtClean="0"/>
              <a:t>– herci</a:t>
            </a:r>
            <a:r>
              <a:rPr lang="cs-CZ" dirty="0"/>
              <a:t>, Jaroslav </a:t>
            </a:r>
            <a:r>
              <a:rPr lang="cs-CZ" dirty="0" smtClean="0"/>
              <a:t>Ježek - hudební </a:t>
            </a:r>
            <a:r>
              <a:rPr lang="cs-CZ" dirty="0"/>
              <a:t>skladatel = Osvobozené divadlo</a:t>
            </a:r>
            <a:r>
              <a:rPr lang="cs-CZ" dirty="0" smtClean="0"/>
              <a:t>: </a:t>
            </a:r>
            <a:r>
              <a:rPr lang="cs-CZ" i="1" dirty="0" smtClean="0"/>
              <a:t>Hej -</a:t>
            </a:r>
            <a:r>
              <a:rPr lang="cs-CZ" dirty="0" smtClean="0"/>
              <a:t> </a:t>
            </a:r>
            <a:r>
              <a:rPr lang="cs-CZ" i="1" dirty="0"/>
              <a:t>rup, Svět patří nám</a:t>
            </a:r>
            <a:r>
              <a:rPr lang="cs-CZ" dirty="0"/>
              <a:t>, veselohry ze studentského prostředí na motivy Jaroslava </a:t>
            </a:r>
            <a:r>
              <a:rPr lang="cs-CZ" dirty="0" smtClean="0"/>
              <a:t>Žáka - </a:t>
            </a:r>
            <a:r>
              <a:rPr lang="cs-CZ" i="1" dirty="0" smtClean="0"/>
              <a:t>Cesta </a:t>
            </a:r>
            <a:r>
              <a:rPr lang="cs-CZ" i="1" dirty="0"/>
              <a:t>do hlubin študákovy duše </a:t>
            </a:r>
            <a:endParaRPr lang="cs-CZ" dirty="0"/>
          </a:p>
          <a:p>
            <a:r>
              <a:rPr lang="cs-CZ" dirty="0"/>
              <a:t>Josef </a:t>
            </a:r>
            <a:r>
              <a:rPr lang="cs-CZ" dirty="0" smtClean="0"/>
              <a:t>Skupa – loutkář - SPEJBL </a:t>
            </a:r>
            <a:r>
              <a:rPr lang="cs-CZ" dirty="0"/>
              <a:t>A </a:t>
            </a:r>
            <a:r>
              <a:rPr lang="cs-CZ" dirty="0" smtClean="0"/>
              <a:t>HURVÍNEK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dirty="0" smtClean="0"/>
              <a:t>1923 - pravidelné </a:t>
            </a:r>
            <a:r>
              <a:rPr lang="cs-CZ" dirty="0"/>
              <a:t>vysílání čs</a:t>
            </a:r>
            <a:r>
              <a:rPr lang="cs-CZ" dirty="0" smtClean="0"/>
              <a:t>. rozhlasu</a:t>
            </a:r>
            <a:endParaRPr lang="cs-CZ" dirty="0"/>
          </a:p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95789" y="1124744"/>
            <a:ext cx="1695450" cy="2381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777976" y="3524776"/>
            <a:ext cx="9132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15 </a:t>
            </a:r>
            <a:endParaRPr lang="cs-CZ" dirty="0"/>
          </a:p>
        </p:txBody>
      </p:sp>
      <p:pic>
        <p:nvPicPr>
          <p:cNvPr id="2052" name="Picture 4" descr="http://www.spejbl-hurvinek.cz/obr/rodinka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1494" y="3878830"/>
            <a:ext cx="3259202" cy="22369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7428430" y="6154509"/>
            <a:ext cx="8603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16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835515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u="sng" dirty="0" smtClean="0"/>
              <a:t>Rozvoj za 1. republiky</a:t>
            </a:r>
            <a:endParaRPr lang="cs-CZ" sz="2800" b="1" u="sng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5050904" cy="4997152"/>
          </a:xfrm>
        </p:spPr>
        <p:txBody>
          <a:bodyPr>
            <a:normAutofit/>
          </a:bodyPr>
          <a:lstStyle/>
          <a:p>
            <a:r>
              <a:rPr lang="cs-CZ" dirty="0"/>
              <a:t>Za 1</a:t>
            </a:r>
            <a:r>
              <a:rPr lang="cs-CZ" dirty="0" smtClean="0"/>
              <a:t>. republiky </a:t>
            </a:r>
            <a:r>
              <a:rPr lang="cs-CZ" dirty="0"/>
              <a:t>se věnovala velká péče rozvoji</a:t>
            </a:r>
            <a:r>
              <a:rPr lang="cs-CZ" dirty="0" smtClean="0"/>
              <a:t>: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- sociální</a:t>
            </a:r>
            <a:r>
              <a:rPr lang="cs-CZ" dirty="0"/>
              <a:t>, zdravotní, kulturní, vědecké, sportovní a vzdělávací </a:t>
            </a:r>
            <a:r>
              <a:rPr lang="cs-CZ" dirty="0" smtClean="0"/>
              <a:t>sféry (</a:t>
            </a:r>
            <a:r>
              <a:rPr lang="cs-CZ" dirty="0"/>
              <a:t>domovy důchodců, nemocnice, veřejně prospěšné stavby, vysoké školy, střední školy</a:t>
            </a:r>
            <a:r>
              <a:rPr lang="cs-CZ" dirty="0" smtClean="0"/>
              <a:t>, vědecké ústavy)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      </a:t>
            </a:r>
            <a:endParaRPr lang="cs-CZ" dirty="0"/>
          </a:p>
          <a:p>
            <a:endParaRPr lang="cs-CZ" dirty="0"/>
          </a:p>
        </p:txBody>
      </p:sp>
      <p:pic>
        <p:nvPicPr>
          <p:cNvPr id="1026" name="Picture 2" descr="http://www.nohomic.estranky.cz/img/original/53/5-kc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43651" y="1196752"/>
            <a:ext cx="2824480" cy="14016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7715768" y="2598400"/>
            <a:ext cx="9132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 20</a:t>
            </a:r>
            <a:endParaRPr lang="cs-CZ" dirty="0"/>
          </a:p>
        </p:txBody>
      </p:sp>
      <p:pic>
        <p:nvPicPr>
          <p:cNvPr id="1028" name="Picture 4" descr="Václavské náměstí v době první republiky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50278" y="2996398"/>
            <a:ext cx="3211225" cy="3211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5255543" y="6224635"/>
            <a:ext cx="337348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Obr.  </a:t>
            </a:r>
            <a:r>
              <a:rPr lang="cs-CZ" dirty="0" smtClean="0"/>
              <a:t>21 Václavské náměstí - Praha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333830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u="sng" dirty="0" smtClean="0"/>
              <a:t>sport</a:t>
            </a:r>
            <a:endParaRPr lang="cs-CZ" sz="2800" b="1" u="sng" dirty="0"/>
          </a:p>
        </p:txBody>
      </p:sp>
      <p:pic>
        <p:nvPicPr>
          <p:cNvPr id="5" name="Picture 2" descr="http://www.sokol.breznik.cz/_images/17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7185" y="1556792"/>
            <a:ext cx="4778929" cy="3168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7682850" y="5085184"/>
            <a:ext cx="91326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Obr. 17 </a:t>
            </a:r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 Sokolové  </a:t>
            </a:r>
            <a:r>
              <a:rPr lang="cs-CZ" dirty="0" smtClean="0"/>
              <a:t>- </a:t>
            </a:r>
          </a:p>
          <a:p>
            <a:pPr marL="0" indent="0">
              <a:buNone/>
            </a:pPr>
            <a:r>
              <a:rPr lang="cs-CZ" dirty="0" smtClean="0"/>
              <a:t>vybudovali </a:t>
            </a:r>
            <a:r>
              <a:rPr lang="cs-CZ" dirty="0"/>
              <a:t>největší stadion na světě 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>
              <a:buFontTx/>
              <a:buChar char="-"/>
            </a:pPr>
            <a:r>
              <a:rPr lang="cs-CZ" dirty="0" smtClean="0"/>
              <a:t>Strahov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- sokolské </a:t>
            </a:r>
            <a:r>
              <a:rPr lang="cs-CZ" dirty="0"/>
              <a:t>slety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708679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u="sng" dirty="0" smtClean="0"/>
              <a:t>sport</a:t>
            </a:r>
            <a:endParaRPr lang="cs-CZ" sz="2800" b="1" u="sng" dirty="0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609600" y="1752600"/>
            <a:ext cx="4038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Josef Hudec - gymnasta</a:t>
            </a:r>
          </a:p>
          <a:p>
            <a:r>
              <a:rPr lang="cs-CZ" dirty="0" smtClean="0"/>
              <a:t>Kopaná, hokej - kluby: Sparta, Slavie, Viktoria</a:t>
            </a:r>
          </a:p>
          <a:p>
            <a:r>
              <a:rPr lang="cs-CZ" dirty="0" smtClean="0"/>
              <a:t>Brankář Plánička, útočník Josef Bican -fotbalisté</a:t>
            </a:r>
          </a:p>
          <a:p>
            <a:r>
              <a:rPr lang="cs-CZ" dirty="0" smtClean="0"/>
              <a:t>Junák - organizace provozující skauting -Jaroslav Foglar: Rychlé Šípy - seriál</a:t>
            </a:r>
            <a:endParaRPr lang="cs-CZ" dirty="0"/>
          </a:p>
        </p:txBody>
      </p:sp>
      <p:pic>
        <p:nvPicPr>
          <p:cNvPr id="4098" name="Picture 2" descr="http://img.aktualne.centrum.cz/76/58/765826-sparta-slavia-derby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1268760"/>
            <a:ext cx="2562871" cy="19125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7084125" y="3251261"/>
            <a:ext cx="9132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18 </a:t>
            </a:r>
            <a:endParaRPr lang="cs-CZ" dirty="0"/>
          </a:p>
        </p:txBody>
      </p:sp>
      <p:pic>
        <p:nvPicPr>
          <p:cNvPr id="4100" name="Picture 4" descr="http://foglarweb.ic.cz/Obrazky/Clanky/186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94308" y="3620593"/>
            <a:ext cx="1886606" cy="26789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7567206" y="6299962"/>
            <a:ext cx="8603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19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319398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547813" y="2133600"/>
          <a:ext cx="6264275" cy="1738314"/>
        </p:xfrm>
        <a:graphic>
          <a:graphicData uri="http://schemas.openxmlformats.org/drawingml/2006/table">
            <a:tbl>
              <a:tblPr/>
              <a:tblGrid>
                <a:gridCol w="2006101"/>
                <a:gridCol w="4258174"/>
              </a:tblGrid>
              <a:tr h="60518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47" marR="44447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47" marR="4444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09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47" marR="44447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47" marR="4444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0103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47" marR="44447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47" marR="4444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1844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313" y="549275"/>
            <a:ext cx="3767137" cy="1328738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8449" name="TextovéPole 3"/>
          <p:cNvSpPr txBox="1">
            <a:spLocks noChangeArrowheads="1"/>
          </p:cNvSpPr>
          <p:nvPr/>
        </p:nvSpPr>
        <p:spPr bwMode="auto">
          <a:xfrm>
            <a:off x="1187450" y="4508500"/>
            <a:ext cx="7129463" cy="2031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b="1" dirty="0" smtClean="0"/>
              <a:t>Název DUM:</a:t>
            </a:r>
            <a:r>
              <a:rPr lang="cs-CZ" dirty="0"/>
              <a:t>VY_32_INOVACE_XVII_1_06_KULTURA A ŽIVOT V PŘEDVÁLEČNÉM ČESKOSLOVENSKU </a:t>
            </a:r>
            <a:r>
              <a:rPr lang="cs-CZ" dirty="0" smtClean="0"/>
              <a:t>- prezentace</a:t>
            </a:r>
          </a:p>
          <a:p>
            <a:pPr eaLnBrk="1" hangingPunct="1"/>
            <a:endParaRPr lang="cs-CZ" b="1" dirty="0"/>
          </a:p>
          <a:p>
            <a:pPr eaLnBrk="1" hangingPunct="1"/>
            <a:r>
              <a:rPr lang="cs-CZ" b="1" dirty="0"/>
              <a:t>Šablona číslo:    XVII</a:t>
            </a:r>
            <a:r>
              <a:rPr lang="cs-CZ" b="1" dirty="0" smtClean="0"/>
              <a:t>           </a:t>
            </a:r>
            <a:r>
              <a:rPr lang="cs-CZ" b="1" dirty="0"/>
              <a:t>Sada číslo: </a:t>
            </a:r>
            <a:r>
              <a:rPr lang="cs-CZ" b="1" dirty="0" smtClean="0"/>
              <a:t>1              </a:t>
            </a:r>
            <a:r>
              <a:rPr lang="cs-CZ" b="1" dirty="0"/>
              <a:t>Pořadové číslo DUM:   </a:t>
            </a:r>
            <a:r>
              <a:rPr lang="cs-CZ" b="1" dirty="0" smtClean="0"/>
              <a:t>06</a:t>
            </a:r>
            <a:endParaRPr lang="cs-CZ" dirty="0"/>
          </a:p>
          <a:p>
            <a:pPr eaLnBrk="1" hangingPunct="1"/>
            <a:endParaRPr lang="cs-CZ" b="1" dirty="0"/>
          </a:p>
          <a:p>
            <a:pPr eaLnBrk="1" hangingPunct="1"/>
            <a:r>
              <a:rPr lang="cs-CZ" b="1" dirty="0"/>
              <a:t>Autor: Mgr. Jiřina </a:t>
            </a:r>
            <a:r>
              <a:rPr lang="cs-CZ" b="1" dirty="0" err="1"/>
              <a:t>Jeršovová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80865950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Obdélník 3"/>
          <p:cNvSpPr>
            <a:spLocks noChangeArrowheads="1"/>
          </p:cNvSpPr>
          <p:nvPr/>
        </p:nvSpPr>
        <p:spPr bwMode="auto">
          <a:xfrm>
            <a:off x="827088" y="765175"/>
            <a:ext cx="7273925" cy="61555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just"/>
            <a:r>
              <a:rPr lang="cs-CZ" sz="1600" b="1" dirty="0"/>
              <a:t>Anotace: </a:t>
            </a:r>
            <a:r>
              <a:rPr lang="cs-CZ" sz="1600" dirty="0"/>
              <a:t>Prezentace slouží k tomu, </a:t>
            </a:r>
            <a:r>
              <a:rPr lang="cs-CZ" sz="1600" dirty="0" smtClean="0"/>
              <a:t>aby žáci získali základní informace o kultuře a životu v předválečném Československu.</a:t>
            </a:r>
          </a:p>
          <a:p>
            <a:pPr algn="just"/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Očekávaný výstup: </a:t>
            </a:r>
            <a:r>
              <a:rPr lang="cs-CZ" sz="1600" dirty="0" smtClean="0"/>
              <a:t>Žáci si uvědomí jak se žilo v předválečném Československu.</a:t>
            </a:r>
          </a:p>
          <a:p>
            <a:pPr algn="just"/>
            <a:r>
              <a:rPr lang="cs-CZ" sz="1600" dirty="0"/>
              <a:t/>
            </a:r>
            <a:br>
              <a:rPr lang="cs-CZ" sz="1600" dirty="0"/>
            </a:br>
            <a:r>
              <a:rPr lang="cs-CZ" sz="1600" b="1" dirty="0"/>
              <a:t>Druh učebního materiálu: </a:t>
            </a:r>
            <a:r>
              <a:rPr lang="cs-CZ" sz="1600" dirty="0"/>
              <a:t>prezentace zpracovaná v programu </a:t>
            </a:r>
            <a:r>
              <a:rPr lang="cs-CZ" sz="1600" dirty="0" smtClean="0"/>
              <a:t>PowerPoint</a:t>
            </a:r>
            <a:endParaRPr lang="cs-CZ" sz="1600" dirty="0"/>
          </a:p>
          <a:p>
            <a:pPr algn="just"/>
            <a:r>
              <a:rPr lang="cs-CZ" sz="1600" dirty="0"/>
              <a:t/>
            </a:r>
            <a:br>
              <a:rPr lang="cs-CZ" sz="1600" dirty="0"/>
            </a:br>
            <a:r>
              <a:rPr lang="cs-CZ" sz="1600" b="1" dirty="0"/>
              <a:t>Typická věková skupina: </a:t>
            </a:r>
            <a:r>
              <a:rPr lang="cs-CZ" sz="1600" dirty="0"/>
              <a:t>10 -</a:t>
            </a:r>
            <a:r>
              <a:rPr lang="cs-CZ" sz="1600" b="1" dirty="0"/>
              <a:t> </a:t>
            </a:r>
            <a:r>
              <a:rPr lang="cs-CZ" sz="1600" dirty="0"/>
              <a:t>11 let</a:t>
            </a:r>
          </a:p>
          <a:p>
            <a:pPr algn="just"/>
            <a:r>
              <a:rPr lang="cs-CZ" sz="1600" dirty="0"/>
              <a:t/>
            </a:r>
            <a:br>
              <a:rPr lang="cs-CZ" sz="1600" dirty="0"/>
            </a:br>
            <a:r>
              <a:rPr lang="cs-CZ" sz="1600" b="1" dirty="0"/>
              <a:t>Klíčová slova: </a:t>
            </a:r>
            <a:r>
              <a:rPr lang="cs-CZ" sz="1600" dirty="0" smtClean="0"/>
              <a:t>Československo, </a:t>
            </a:r>
            <a:r>
              <a:rPr lang="cs-CZ" sz="1600" dirty="0"/>
              <a:t> </a:t>
            </a:r>
            <a:r>
              <a:rPr lang="cs-CZ" sz="1600" dirty="0" smtClean="0"/>
              <a:t>Jaroslav Hašek, Vlasta Burian, Josef Čapek, Karel Čapek, Voskovec, Werich</a:t>
            </a:r>
            <a:r>
              <a:rPr lang="cs-CZ" sz="1600" smtClean="0"/>
              <a:t>, </a:t>
            </a:r>
            <a:r>
              <a:rPr lang="cs-CZ" sz="1600" smtClean="0"/>
              <a:t>Švejk</a:t>
            </a:r>
            <a:endParaRPr lang="cs-CZ" sz="1600" dirty="0"/>
          </a:p>
          <a:p>
            <a:pPr algn="just"/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Pomůcky a materiál: </a:t>
            </a:r>
            <a:r>
              <a:rPr lang="cs-CZ" sz="1600" dirty="0"/>
              <a:t>počítač, interaktivní tabule, učebnice – Augusta P., Honzák F., (1995): Vlastivěda pro 5. Ročník. – SPL práce </a:t>
            </a:r>
            <a:r>
              <a:rPr lang="cs-CZ" sz="1600" dirty="0" err="1"/>
              <a:t>Albra</a:t>
            </a:r>
            <a:r>
              <a:rPr lang="cs-CZ" sz="1600" dirty="0"/>
              <a:t>. ISBN80-86287-56-4.</a:t>
            </a:r>
          </a:p>
          <a:p>
            <a:pPr algn="just"/>
            <a:endParaRPr lang="cs-CZ" sz="1600" dirty="0" smtClean="0"/>
          </a:p>
          <a:p>
            <a:pPr algn="just"/>
            <a:r>
              <a:rPr lang="cs-CZ" sz="1600" b="1" dirty="0" smtClean="0"/>
              <a:t>Potřebný </a:t>
            </a:r>
            <a:r>
              <a:rPr lang="cs-CZ" sz="1600" b="1" dirty="0"/>
              <a:t>čas pro výuku DUM: </a:t>
            </a:r>
            <a:r>
              <a:rPr lang="cs-CZ" sz="1600" dirty="0" smtClean="0"/>
              <a:t>35 </a:t>
            </a:r>
            <a:r>
              <a:rPr lang="cs-CZ" sz="1600" dirty="0"/>
              <a:t>minut</a:t>
            </a:r>
          </a:p>
          <a:p>
            <a:pPr algn="just"/>
            <a:r>
              <a:rPr lang="cs-CZ" sz="1600" dirty="0"/>
              <a:t/>
            </a:r>
            <a:br>
              <a:rPr lang="cs-CZ" sz="1600" dirty="0"/>
            </a:br>
            <a:r>
              <a:rPr lang="cs-CZ" sz="1600" b="1" dirty="0"/>
              <a:t>Metodické zhodnocení a popis práce s digitálním učebním materiálem: </a:t>
            </a:r>
            <a:r>
              <a:rPr lang="cs-CZ" sz="1600" dirty="0"/>
              <a:t>Prezentace obsahuje učební texty a obrázky  </a:t>
            </a:r>
            <a:r>
              <a:rPr lang="cs-CZ" sz="1600" dirty="0" smtClean="0"/>
              <a:t>k tématu – Kultura a život v předválečném Československu.</a:t>
            </a:r>
            <a:r>
              <a:rPr lang="cs-CZ" b="1" dirty="0" smtClean="0"/>
              <a:t>    </a:t>
            </a:r>
            <a:endParaRPr lang="cs-CZ" dirty="0"/>
          </a:p>
          <a:p>
            <a:endParaRPr lang="cs-CZ" b="1" dirty="0"/>
          </a:p>
          <a:p>
            <a:endParaRPr lang="cs-CZ" b="1" dirty="0"/>
          </a:p>
          <a:p>
            <a:endParaRPr lang="cs-CZ" b="1" dirty="0"/>
          </a:p>
          <a:p>
            <a:r>
              <a:rPr lang="cs-CZ" b="1" dirty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22519628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908720"/>
          </a:xfrm>
        </p:spPr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620688"/>
            <a:ext cx="8229600" cy="6480720"/>
          </a:xfrm>
        </p:spPr>
        <p:txBody>
          <a:bodyPr>
            <a:normAutofit fontScale="92500"/>
          </a:bodyPr>
          <a:lstStyle/>
          <a:p>
            <a:r>
              <a:rPr lang="cs-CZ" sz="800" dirty="0" smtClean="0"/>
              <a:t>Obr. </a:t>
            </a:r>
            <a:r>
              <a:rPr lang="cs-CZ" sz="800" dirty="0"/>
              <a:t>1 http://www.google.cz/imgres?q=vlasta+burian&amp;um=1&amp;hl=cs&amp;rls=com.microsoft:cs&amp;biw=1366&amp;bih=673&amp;tbm=isch&amp;tbnid=RVR56T17qeapIM:&amp;imgrefurl=http://czportal.blogspot.com/2009/09/liguere.html&amp;docid=2WVHPDo7D3mqGM&amp;imgurl=http://1.bp.blogspot.com/_</a:t>
            </a:r>
            <a:r>
              <a:rPr lang="cs-CZ" sz="800" dirty="0" smtClean="0"/>
              <a:t>lgBf1VCDEQw/SqQZsfbhADI/AAAAAAAAGeY/x2vkBeX-Uu4/s400/VlastaBurian-film.jpg&amp;w=400&amp;h=283&amp;ei=sM6eUKHoIfP64QT9_YCQCg&amp;zoom=1</a:t>
            </a:r>
          </a:p>
          <a:p>
            <a:r>
              <a:rPr lang="cs-CZ" sz="800" dirty="0" smtClean="0"/>
              <a:t>Obr. </a:t>
            </a:r>
            <a:r>
              <a:rPr lang="cs-CZ" sz="800" dirty="0"/>
              <a:t>2 http://www.google.cz/imgres?q=werich+a+voskovec&amp;um=1&amp;hl=cs&amp;rls=com.microsoft:cs&amp;biw=1366&amp;bih=673&amp;tbm=isch&amp;tbnid=__OFtSVfMrNsqM:&amp;imgrefurl=http://www.karaoketexty.cz/fotky/werichjezek-voskovec-16096/226558&amp;docid=t4Y_7NIsuz3geM&amp;imgurl=http://img.karaoketexty.cz/img/artists/16096/werich-jezek-voskovec-226558.jpg&amp;w=480&amp;h=360&amp;ei=-</a:t>
            </a:r>
            <a:r>
              <a:rPr lang="cs-CZ" sz="800" dirty="0" smtClean="0"/>
              <a:t>c-eUMmLAdPU4QT57ID4Ag&amp;zoom=1&amp;iact=hc&amp;vpx=392&amp;vpy=188&amp;dur=1706&amp;hovh=194&amp;hovw=259&amp;tx=162&amp;ty=95&amp;sig=118355392090458326783&amp;page=1&amp;tbnh=143&amp;tbnw=191&amp;start=0&amp;ndsp=18&amp;ved=1t:429,r:1,s:0,i:83</a:t>
            </a:r>
          </a:p>
          <a:p>
            <a:r>
              <a:rPr lang="cs-CZ" sz="800" dirty="0" smtClean="0"/>
              <a:t>Obr. 3  http://www.google.cz/imgres?q=%C5%A0VEJK&amp;um=1&amp;hl=cs&amp;rls=com.microsoft:cs&amp;biw=1366&amp;bih=673&amp;tbm=isch&amp;tbnid=VV90A-cH32AYOM:&amp;imgrefurl=http://www.svejk-restaurant-klatovy.cz/&amp;docid=6KfTuQdBCEM1HM&amp;imgurl=http://www.svejk-restaurant-klatovy.cz/img/svejk.png&amp;w=279&amp;h=235&amp;ei=0MSeUNiQJczY4QTKxoC4Bw&amp;zoom=1&amp;iact=hc&amp;vpx=858&amp;vpy=196&amp;dur=1554&amp;hovh=188&amp;hovw=223&amp;tx=121&amp;ty=74&amp;sig=118355392090458326783&amp;page=1&amp;tbnh=153&amp;tbnw=181&amp;start=0&amp;ndsp=19&amp;ved=1t:429,r:4,s:0,i:105</a:t>
            </a:r>
          </a:p>
          <a:p>
            <a:r>
              <a:rPr lang="cs-CZ" sz="800" dirty="0" smtClean="0"/>
              <a:t>Obr. 4 http://www.google.cz/imgres?q=josef+%C4%8Dapek+robot&amp;um=1&amp;hl=cs&amp;rls=com.microsoft:cs&amp;biw=1366&amp;bih=673&amp;tbm=isch&amp;tbnid=xrGzgPFjbx7qTM:&amp;imgrefurl=http://ccestina.blogspot.com/2012/05/karel-josef-capkovi-ze-zivota-hmyzu.html&amp;docid=4fpXmZhj-I_XjM&amp;imgurl=http://www.odaha.com/sites/default/files/josef-capek.jpg&amp;w=671&amp;h=889&amp;ei=0caeULj9Faf04QTn0oG4Cg&amp;zoom=1&amp;iact=hc&amp;vpx=854&amp;vpy=64&amp;dur=2369&amp;hovh=258&amp;hovw=195&amp;tx=116&amp;ty=124&amp;sig=118355392090458326783&amp;page=2&amp;tbnh=147&amp;tbnw=113&amp;start=30&amp;ndsp=28&amp;ved=1t:429,r:14,s:20,i:171</a:t>
            </a:r>
          </a:p>
          <a:p>
            <a:r>
              <a:rPr lang="cs-CZ" sz="800" dirty="0" smtClean="0"/>
              <a:t>Obr. </a:t>
            </a:r>
            <a:r>
              <a:rPr lang="cs-CZ" sz="800" dirty="0"/>
              <a:t>5</a:t>
            </a:r>
            <a:r>
              <a:rPr lang="cs-CZ" sz="800" dirty="0" smtClean="0"/>
              <a:t> http://www.google.cz/imgres?q=josef+%C4%8Dapek+robot&amp;um=1&amp;hl=cs&amp;rls=com.microsoft:cs&amp;biw=1366&amp;bih=673&amp;tbm=isch&amp;tbnid=okR0Wk_qJua-EM:&amp;imgrefurl=http://weimarart.blogspot.com/2010/08/josef-capek.html&amp;docid=iJnUdyFKcXEN1M&amp;imgurl=http://2.bp.blogspot.com/_Tyk2yoqzVkE/TGqyQ7zxS4I/AAAAAAAABSM/sRkIg_HJ7NA/s1600/z.jpg&amp;w=595&amp;h=873&amp;ei=0caeULj9Faf04QTn0oG4Cg&amp;zoom=1&amp;iact=hc&amp;vpx=796&amp;vpy=288&amp;dur=7184&amp;hovh=272&amp;hovw=185&amp;tx=116&amp;ty=148&amp;sig=118355392090458326783&amp;page=2&amp;tbnh=159&amp;tbnw=97&amp;start=30&amp;ndsp=28&amp;ved=1t:429,r:35,s:20,i:234</a:t>
            </a:r>
          </a:p>
          <a:p>
            <a:r>
              <a:rPr lang="cs-CZ" sz="800" dirty="0" smtClean="0"/>
              <a:t>Obr.6 http://www.google.cz/imgres?q=bohuslav+martin%C5%AF&amp;um=1&amp;hl=cs&amp;rls=com.microsoft:cs&amp;biw=1366&amp;bih=673&amp;tbm=isch&amp;tbnid=AFH0pYKSg6b0wM:&amp;imgrefurl=http://cs.wikipedia.org/wiki/Bohuslav_Martin%25C5%25AF&amp;docid=kFgtX3yPQFyA1M&amp;imgurl=http://upload.wikimedia.org/wikipedia/commons/thumb/b/b6/Martinu_1943.jpg/225px-Martinu_1943.jpg&amp;w=225&amp;h=317&amp;ei=SsieUITAHKjx4QTW7YGoAg&amp;zoom=1&amp;iact=hc&amp;vpx=188&amp;vpy=128&amp;dur=728&amp;hovh=253&amp;hovw=180&amp;tx=118&amp;ty=157&amp;sig=118355392090458326783&amp;page=1&amp;tbnh=154&amp;tbnw=117&amp;start=0&amp;ndsp=15&amp;ved=1t:429,r:0,s:0,i:66</a:t>
            </a:r>
          </a:p>
          <a:p>
            <a:r>
              <a:rPr lang="cs-CZ" sz="800" dirty="0" smtClean="0"/>
              <a:t>Obr. 7 http://www.google.cz/imgres?q=leo%C5%A1+jan%C3%A1%C4%8Dek&amp;um=1&amp;hl=cs&amp;rls=com.microsoft:cs&amp;biw=1366&amp;bih=673&amp;tbm=isch&amp;tbnid=kKhjcL6uZ8ErtM:&amp;imgrefurl=http://operaplus.cz/testamenty-leose-janacka/&amp;docid=A7z6XV1BhJghOM&amp;imgurl=http://operaplus.cz/pix/4403-testamenty-leose-janacka-4.jpg&amp;w=992&amp;h=1140&amp;ei=_8ieUMb9L7La4QT7gYHYCg&amp;zoom=1&amp;iact=hc&amp;vpx=315&amp;vpy=127&amp;dur=2159&amp;hovh=241&amp;hovw=209&amp;tx=117&amp;ty=124&amp;sig=118355392090458326783&amp;page=1&amp;tbnh=141&amp;tbnw=126&amp;start=0&amp;ndsp=26&amp;ved=1t:429,r:1,s:0,i:69</a:t>
            </a:r>
          </a:p>
          <a:p>
            <a:r>
              <a:rPr lang="cs-CZ" sz="800" dirty="0" smtClean="0"/>
              <a:t>Obr. </a:t>
            </a:r>
            <a:r>
              <a:rPr lang="cs-CZ" sz="800" dirty="0"/>
              <a:t>8 http://www.google.cz/imgres?q=leo%C5%A1+jan%C3%A1%C4%8Dek&amp;um=1&amp;hl=cs&amp;rls=com.microsoft:cs&amp;biw=1366&amp;bih=673&amp;tbm=isch&amp;tbnid=kKhjcL6uZ8ErtM:&amp;imgrefurl=http://operaplus.cz/testamenty-leose-janacka/&amp;docid=A7z6XV1BhJghOM&amp;imgurl=http://operaplus.cz/pix/4403-testamenty-leose-janacka-4.jpg&amp;w=992&amp;h=1140&amp;ei=t9GeUOnFDKf54QS7woHYAw&amp;zoom=1&amp;iact=hc&amp;vpx=315&amp;vpy=127&amp;dur=1715&amp;hovh=241&amp;hovw=209&amp;tx=74&amp;ty=153&amp;sig=118355392090458326783&amp;page=1&amp;tbnh=141&amp;tbnw=126&amp;start=0&amp;ndsp=26&amp;ved=1t:429,r:1,s:0,i:69</a:t>
            </a:r>
            <a:endParaRPr lang="cs-CZ" sz="800" dirty="0" smtClean="0"/>
          </a:p>
          <a:p>
            <a:r>
              <a:rPr lang="cs-CZ" sz="800" dirty="0" smtClean="0"/>
              <a:t>Obr.9 http://www.google.cz/imgres?q=franti%C5%A1ek+kupka&amp;um=1&amp;hl=cs&amp;rls=com.microsoft:cs&amp;biw=1366&amp;bih=673&amp;tbm=isch&amp;tbnid=w5w37otOu2_FUM:&amp;imgrefurl=http://cs.wikipedia.org/wiki/Franti%25C5%25A1ek_Kupka&amp;docid=4sFMeeX7Ky9hbM&amp;imgurl=http://upload.wikimedia.org/wikipedia/commons/thumb/0/05/Frantisek_Kupka_1928.jpg/240px-Frantisek_Kupka_1928.jpg&amp;w=240&amp;h=308&amp;ei=rsqeUKWzA6Ll4QTmpYGQBg&amp;zoom=1&amp;iact=hc&amp;vpx=370&amp;vpy=160&amp;dur=1109&amp;hovh=246&amp;hovw=192&amp;tx=122&amp;ty=128&amp;sig=118355392090458326783&amp;page=1&amp;tbnh=140&amp;tbnw=116&amp;start=0&amp;ndsp=21&amp;ved=1t:429,r:1,s:0,i:96</a:t>
            </a:r>
          </a:p>
          <a:p>
            <a:r>
              <a:rPr lang="cs-CZ" sz="800" dirty="0" smtClean="0"/>
              <a:t>Obr. 10  http://www.google.cz/imgres?q=franti%C5%A1ek+kupka&amp;um=1&amp;hl=cs&amp;rls=com.microsoft:cs&amp;biw=1366&amp;bih=673&amp;tbm=isch&amp;tbnid=B1bP-H6RcPrHxM:&amp;imgrefurl=http://www.neup.eu/frantisek-kupka-tvoreni-v-umenim-vytvarnem-referat&amp;docid=eUT1Q2_ws61RWM&amp;imgurl=http://www.neup.eu/wp-content/uploads/2009/12/kupka.jpg&amp;w=500&amp;h=460&amp;ei=rsqeUKWzA6Ll4QTmpYGQBg&amp;zoom=1&amp;iact=hc&amp;vpx=495&amp;vpy=176&amp;dur=1251&amp;hovh=215&amp;hovw=234&amp;tx=118&amp;ty=119&amp;sig=118355392090458326783&amp;page=1&amp;tbnh=140&amp;tbnw=152&amp;start=0&amp;ndsp=21&amp;ved=1t:429,r:2,s:0,i:99</a:t>
            </a:r>
          </a:p>
          <a:p>
            <a:r>
              <a:rPr lang="cs-CZ" sz="800" dirty="0" smtClean="0"/>
              <a:t>Obr. 11 http://www.google.cz/imgres?q=jan+zrzavy&amp;um=1&amp;hl=cs&amp;rls=com.microsoft:cs&amp;biw=1366&amp;bih=673&amp;tbm=isch&amp;tbnid=KszArAvDMADQoM:&amp;imgrefurl=http://bohuslavbrouk.wordpress.com/2010/10/20/malir-jan-zrzavy-o-broukovi/&amp;docid=ZwzSa2mA1JUJcM&amp;imgurl=http://bohuslavbrouk.files.wordpress.com/2010/10/jan-zrzavy-1890-1977-02.jpg&amp;w=340&amp;h=457&amp;ei=WsueUMmkFab54QSdwoBA&amp;zoom=1&amp;iact=hc&amp;vpx=826&amp;vpy=122&amp;dur=1762&amp;hovh=260&amp;hovw=194&amp;tx=101&amp;ty=120&amp;sig=118355392090458326783&amp;page=1&amp;tbnh=150&amp;tbnw=114&amp;start=0&amp;ndsp=20&amp;ved=1t:429,r:4,s:0,i:78</a:t>
            </a:r>
          </a:p>
          <a:p>
            <a:r>
              <a:rPr lang="cs-CZ" sz="800" dirty="0" smtClean="0"/>
              <a:t>Obr.  12://www.google.cz/imgres?q=jan+zrzavy&amp;um=1&amp;hl=cs&amp;rls=com.microsoft:cs&amp;biw=1366&amp;bih=673&amp;tbm=isch&amp;tbnid=so40rdx_td_ugM:&amp;imgrefurl=http://www.cesky-jazyk.cz/slohovky/popisy/jan-zrzavy-pritelkyne-popis-obrazu.html&amp;docid=xm98y0Qm9NELUM&amp;imgurl=http://www.cesky-jazyk.cz/cjl/pictures/download/jan-zrzavy-pritelkyne.jpg&amp;w=262&amp;h=300&amp;ei=WsueUMmkFab54QSdwoBA&amp;zoom=1&amp;iact=hc&amp;vpx=481&amp;vpy=132&amp;dur=1330&amp;hovh=240&amp;hovw=209&amp;tx=109&amp;ty=140&amp;sig=118355392090458326783&amp;page=1&amp;tbnh=150&amp;tbnw=136&amp;start=0&amp;ndsp=20&amp;ved=1t:429,r:2,s:0,i:72</a:t>
            </a:r>
          </a:p>
          <a:p>
            <a:endParaRPr lang="cs-CZ" sz="800" dirty="0"/>
          </a:p>
        </p:txBody>
      </p:sp>
    </p:spTree>
    <p:extLst>
      <p:ext uri="{BB962C8B-B14F-4D97-AF65-F5344CB8AC3E}">
        <p14:creationId xmlns:p14="http://schemas.microsoft.com/office/powerpoint/2010/main" val="28273081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141168"/>
          </a:xfrm>
        </p:spPr>
        <p:txBody>
          <a:bodyPr>
            <a:normAutofit fontScale="92500"/>
          </a:bodyPr>
          <a:lstStyle/>
          <a:p>
            <a:r>
              <a:rPr lang="cs-CZ" sz="1000" dirty="0" smtClean="0">
                <a:hlinkClick r:id="rId2"/>
              </a:rPr>
              <a:t>Obr. 13  http://www.flickr.com/photos/french-disko/3232225202/</a:t>
            </a:r>
            <a:endParaRPr lang="cs-CZ" sz="1000" dirty="0" smtClean="0"/>
          </a:p>
          <a:p>
            <a:r>
              <a:rPr lang="cs-CZ" sz="1000" dirty="0" smtClean="0"/>
              <a:t>Obr.14 http://www.google.cz/imgres?q=jan+%C5%A1tursa&amp;um=1&amp;hl=cs&amp;sa=X&amp;rls=com.microsoft:cs&amp;biw=1366&amp;bih=673&amp;tbm=isch&amp;tbnid=vgrnXAbWfRwjnM:&amp;imgrefurl=http://honsi.org/literature/svejk/%3Fpage%3D4-2-3%26lang%3Den&amp;docid=4L5bPSJ8b8H3PM&amp;imgurl=http://honsi.org/literature/images/stursa.jpg&amp;w=320&amp;h=243&amp;ei=ts2eUKxGyeHhBPffgdgH&amp;zoom=1&amp;iact=hc&amp;vpx=635&amp;vpy=366&amp;dur=2637&amp;hovh=194&amp;hovw=256&amp;tx=125&amp;ty=158&amp;sig=118355392090458326783&amp;page=1&amp;tbnh=122&amp;tbnw=157&amp;start=0&amp;ndsp=24&amp;ved=1t:429,r:19,s:0,i:123</a:t>
            </a:r>
          </a:p>
          <a:p>
            <a:r>
              <a:rPr lang="cs-CZ" sz="1000" dirty="0" smtClean="0"/>
              <a:t>Obr. </a:t>
            </a:r>
            <a:r>
              <a:rPr lang="cs-CZ" sz="1000" dirty="0"/>
              <a:t>15 http://www.google.cz/imgres?q=vlasta+burian&amp;um=1&amp;hl=cs&amp;rls=com.microsoft:cs&amp;biw=1366&amp;bih=673&amp;tbm=isch&amp;tbnid=-fzMdwW8ZQRUMM:&amp;imgrefurl=http://www.port.cz/pls/pe/person.person%3Fi_pers_id%3D230056&amp;docid=jqjRbtTt6QVjLM&amp;imgurl=http://</a:t>
            </a:r>
            <a:r>
              <a:rPr lang="cs-CZ" sz="1000" dirty="0" smtClean="0"/>
              <a:t>media.port-network.com/picture/instance_2/154351_2.jpg&amp;w=178&amp;h=250&amp;ei=q9OeUNf4HcWi4gSqtoDgAQ&amp;zoom=1&amp;iact=hc&amp;vpx=1163&amp;vpy=360&amp;dur=147&amp;hovh=200&amp;hovw=142&amp;tx=135&amp;ty=131&amp;sig=118355392090458326783&amp;page=1&amp;tbnh=153&amp;tbnw=115&amp;start=0&amp;ndsp=23&amp;ved=1t:429,r:2,s:20,i:149</a:t>
            </a:r>
          </a:p>
          <a:p>
            <a:r>
              <a:rPr lang="cs-CZ" sz="1000" dirty="0" smtClean="0"/>
              <a:t>Obr. </a:t>
            </a:r>
            <a:r>
              <a:rPr lang="cs-CZ" sz="1000" dirty="0"/>
              <a:t>16 http://www.google.cz/imgres?q=hurv%C3%ADnek&amp;um=1&amp;hl=cs&amp;rls=com.microsoft:cs&amp;biw=1366&amp;bih=673&amp;tbm=isch&amp;tbnid=7xZUfTFYIu2p3M:&amp;imgrefurl=http://www.spejbl-hurvinek.cz/&amp;docid=NtvOx1pWk28wJM&amp;imgurl=http://</a:t>
            </a:r>
            <a:r>
              <a:rPr lang="cs-CZ" sz="1000" dirty="0" smtClean="0"/>
              <a:t>www.spejbl-hurvinek.cz/obr/rodinka.jpg&amp;w=440&amp;h=302&amp;ei=H9SeUMvbJcfU4QS31IHgAQ&amp;zoom=1&amp;iact=hc&amp;vpx=183&amp;vpy=188&amp;dur=2241&amp;hovh=186&amp;hovw=271&amp;tx=165&amp;ty=94&amp;sig=118355392090458326783&amp;page=1&amp;tbnh=136&amp;tbnw=201&amp;start=0&amp;ndsp=22&amp;ved=1t:429,r:0,s:0,i:93</a:t>
            </a:r>
          </a:p>
          <a:p>
            <a:r>
              <a:rPr lang="cs-CZ" sz="1000" dirty="0" smtClean="0"/>
              <a:t>Obr. </a:t>
            </a:r>
            <a:r>
              <a:rPr lang="cs-CZ" sz="1000" dirty="0"/>
              <a:t>17 http://www.google.cz/imgres?q=strahov+sokolov%C3%A9&amp;um=1&amp;hl=cs&amp;rls=com.microsoft:cs&amp;biw=1366&amp;bih=673&amp;tbm=isch&amp;tbnid=-WQfzwUi0f4zdM:&amp;imgrefurl=http://www.sokol.breznik.cz/history.htm&amp;docid=e3BWlFHSdukL3M&amp;imgurl=http://www.sokol.breznik.cz/_</a:t>
            </a:r>
            <a:r>
              <a:rPr lang="cs-CZ" sz="1000" dirty="0" smtClean="0"/>
              <a:t>images/17.jpg&amp;w=362&amp;h=240&amp;ei=YNWeULuWKsSK4gSP-YCgBQ&amp;zoom=1&amp;iact=hc&amp;vpx=1047&amp;vpy=155&amp;dur=125&amp;hovh=183&amp;hovw=276&amp;tx=139&amp;ty=139&amp;sig=118355392090458326783&amp;page=1&amp;tbnh=138&amp;tbnw=211&amp;start=0&amp;ndsp=15&amp;ved=1t:429,r:4,s:0,i:78</a:t>
            </a:r>
          </a:p>
          <a:p>
            <a:r>
              <a:rPr lang="cs-CZ" sz="1000" dirty="0" smtClean="0"/>
              <a:t>Obr. </a:t>
            </a:r>
            <a:r>
              <a:rPr lang="cs-CZ" sz="1000" dirty="0"/>
              <a:t>18 http://www.google.cz/imgres?q=sparta+slavie&amp;um=1&amp;hl=cs&amp;rls=com.microsoft:cs&amp;biw=1366&amp;bih=673&amp;tbm=isch&amp;tbnid=OEs3YjAVBmc4WM:&amp;imgrefurl=http://aktualne.centrum.cz/sportplus/fotbal/domaci/clanek.phtml%3Fid%3D510275&amp;docid=ek7IarwL6u7lwM&amp;imgurl=http://</a:t>
            </a:r>
            <a:r>
              <a:rPr lang="cs-CZ" sz="1000" dirty="0" smtClean="0"/>
              <a:t>img.aktualne.centrum.cz/76/58/765826-sparta-slavia-derby.jpg&amp;w=201&amp;h=150&amp;ei=99aeUKLEE8Sk4AT4-YCIBg&amp;zoom=1&amp;iact=hc&amp;vpx=915&amp;vpy=438&amp;dur=287&amp;hovh=120&amp;hovw=160&amp;tx=137&amp;ty=119&amp;sig=118355392090458326783&amp;page=1&amp;tbnh=120&amp;tbnw=160&amp;start=0&amp;ndsp=15&amp;ved=1t:429,r:13,s:0,i:105</a:t>
            </a:r>
          </a:p>
          <a:p>
            <a:r>
              <a:rPr lang="cs-CZ" sz="1000" dirty="0" smtClean="0"/>
              <a:t>Obr. </a:t>
            </a:r>
            <a:r>
              <a:rPr lang="cs-CZ" sz="1000" dirty="0"/>
              <a:t>19 http://www.google.cz/imgres?q=rychl%C3%A9+%C5%A1%C3%ADpy&amp;um=1&amp;hl=cs&amp;rls=com.microsoft:cs&amp;biw=1366&amp;bih=673&amp;tbm=isch&amp;tbnid=sKmnRehhXhuglM:&amp;imgrefurl=http://foglarweb.ic.cz/clanky.php%3Fid%3D86&amp;docid=vPzWu7-Eh31TvM&amp;imgurl=http://</a:t>
            </a:r>
            <a:r>
              <a:rPr lang="cs-CZ" sz="1000" dirty="0" smtClean="0"/>
              <a:t>foglarweb.ic.cz/Obrazky/Clanky/186.jpg&amp;w=300&amp;h=426&amp;ei=eteeUK-LNvP34QT0v4GgBA&amp;zoom=1&amp;iact=rc&amp;dur=2&amp;sig=118355392090458326783&amp;page=1&amp;tbnh=161&amp;tbnw=114&amp;start=0&amp;ndsp=27&amp;ved=1t:429,r:4,s:20,i:181&amp;tx=55&amp;ty=55</a:t>
            </a:r>
          </a:p>
          <a:p>
            <a:r>
              <a:rPr lang="cs-CZ" sz="1000" dirty="0" smtClean="0"/>
              <a:t>Obr. </a:t>
            </a:r>
            <a:r>
              <a:rPr lang="cs-CZ" sz="1000" dirty="0"/>
              <a:t>20 </a:t>
            </a:r>
            <a:r>
              <a:rPr lang="cs-CZ" sz="1000" dirty="0">
                <a:hlinkClick r:id="rId3"/>
              </a:rPr>
              <a:t>http://www.nohomic.estranky.cz/fotoalbum/mince-csr/mince</a:t>
            </a:r>
            <a:r>
              <a:rPr lang="cs-CZ" sz="1000" dirty="0" smtClean="0">
                <a:hlinkClick r:id="rId3"/>
              </a:rPr>
              <a:t>/</a:t>
            </a:r>
            <a:endParaRPr lang="cs-CZ" sz="1000" dirty="0" smtClean="0"/>
          </a:p>
          <a:p>
            <a:r>
              <a:rPr lang="cs-CZ" sz="1000" dirty="0" smtClean="0"/>
              <a:t>Obr. </a:t>
            </a:r>
            <a:r>
              <a:rPr lang="cs-CZ" sz="1000" dirty="0"/>
              <a:t>21 </a:t>
            </a:r>
            <a:r>
              <a:rPr lang="cs-CZ" sz="1000" dirty="0">
                <a:hlinkClick r:id="rId4"/>
              </a:rPr>
              <a:t>http://</a:t>
            </a:r>
            <a:r>
              <a:rPr lang="cs-CZ" sz="1000" dirty="0" smtClean="0">
                <a:hlinkClick r:id="rId4"/>
              </a:rPr>
              <a:t>sip.denik.cz/moc-a-penize/jak-se-zilo-za-prvni-republiky20111101.html</a:t>
            </a:r>
            <a:endParaRPr lang="cs-CZ" sz="1000" dirty="0" smtClean="0"/>
          </a:p>
          <a:p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val="17455330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113</TotalTime>
  <Words>651</Words>
  <Application>Microsoft Office PowerPoint</Application>
  <PresentationFormat>Předvádění na obrazovce (4:3)</PresentationFormat>
  <Paragraphs>132</Paragraphs>
  <Slides>15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systému Office</vt:lpstr>
      <vt:lpstr>VLASTIVĚDA</vt:lpstr>
      <vt:lpstr>bouřlivý rozvoj kultury, vědy a techniky</vt:lpstr>
      <vt:lpstr>světová popularita  našich básníků a spisovatelů: </vt:lpstr>
      <vt:lpstr>světová popularita  našich básníků a spisovatelů: </vt:lpstr>
      <vt:lpstr>Světově proslulí hudební skladatelé: </vt:lpstr>
      <vt:lpstr>Malíři: </vt:lpstr>
      <vt:lpstr>Sochaři, architekti:</vt:lpstr>
      <vt:lpstr>DIVADLO: </vt:lpstr>
      <vt:lpstr>Rozvoj za 1. republiky</vt:lpstr>
      <vt:lpstr>sport</vt:lpstr>
      <vt:lpstr>sport</vt:lpstr>
      <vt:lpstr>Prezentace aplikace PowerPoint</vt:lpstr>
      <vt:lpstr>Prezentace aplikace PowerPoint</vt:lpstr>
      <vt:lpstr>ZDROJE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VLASTIVĚDA</dc:title>
  <dc:creator>Jiřina Jersovová</dc:creator>
  <cp:lastModifiedBy>Jiřina Jersovová</cp:lastModifiedBy>
  <cp:revision>18</cp:revision>
  <dcterms:created xsi:type="dcterms:W3CDTF">2012-11-10T21:14:33Z</dcterms:created>
  <dcterms:modified xsi:type="dcterms:W3CDTF">2012-11-11T10:56:13Z</dcterms:modified>
</cp:coreProperties>
</file>