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7" r:id="rId3"/>
    <p:sldId id="258" r:id="rId4"/>
    <p:sldId id="270" r:id="rId5"/>
    <p:sldId id="269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A0000"/>
    <a:srgbClr val="006600"/>
    <a:srgbClr val="F1F622"/>
    <a:srgbClr val="870722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VY_32_INOVACE_8A13Z6-8_ Estonsko, Lotyšsko, Litva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Estonsko, Lotyšsko, Litva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Libor Hrbek</a:t>
          </a:r>
          <a:endParaRPr lang="cs-CZ" dirty="0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1515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0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E744F2-B902-44D6-A470-4F00A968BF2E}" type="presOf" srcId="{C73C7642-F245-4585-8F88-243F9FAEF6CA}" destId="{59F530CB-4999-43B3-A00D-6AB53886BD77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3BBAA06-945E-49BE-A146-E787B4458907}" type="presOf" srcId="{445C7998-7549-48B0-BD68-D4F0167F02E5}" destId="{4D19AB04-24FA-40C2-B203-52AE3D15E171}" srcOrd="1" destOrd="0" presId="urn:microsoft.com/office/officeart/2005/8/layout/target3"/>
    <dgm:cxn modelId="{80144241-8FF6-4AB5-A284-4D5958FD9435}" type="presOf" srcId="{FBBFC3EA-9D9D-4F3A-BEA6-9C2C0E46BF20}" destId="{832BF48F-0145-4429-9E02-8FCA946CCE9E}" srcOrd="1" destOrd="0" presId="urn:microsoft.com/office/officeart/2005/8/layout/target3"/>
    <dgm:cxn modelId="{F02429A3-D163-410E-820F-F5623910EEE5}" type="presOf" srcId="{445C7998-7549-48B0-BD68-D4F0167F02E5}" destId="{BC35EE03-4121-4EF9-923D-7CB6D30D358D}" srcOrd="0" destOrd="0" presId="urn:microsoft.com/office/officeart/2005/8/layout/target3"/>
    <dgm:cxn modelId="{D55F0C70-7A49-4537-A7E9-24E4F5ED03CC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B12E41F-770B-4C58-8AA9-CCAD409EF57A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AFFD893-4912-437B-9772-41F84CD0D131}" type="presOf" srcId="{FBBFC3EA-9D9D-4F3A-BEA6-9C2C0E46BF20}" destId="{643EA938-EDE0-4533-ACCC-D2BD6F3A527C}" srcOrd="0" destOrd="0" presId="urn:microsoft.com/office/officeart/2005/8/layout/target3"/>
    <dgm:cxn modelId="{67E0136F-48C2-4DF0-A88F-8FC46A6126CF}" type="presOf" srcId="{EBC41103-E2E5-4D48-9B4B-425520D3D098}" destId="{3BA01B75-849B-4716-8BCD-084A86FF328F}" srcOrd="0" destOrd="0" presId="urn:microsoft.com/office/officeart/2005/8/layout/target3"/>
    <dgm:cxn modelId="{09C47BB3-96B7-4577-84F2-5A99EC9FC991}" type="presOf" srcId="{C73C7642-F245-4585-8F88-243F9FAEF6CA}" destId="{9A9B6F4F-B6FF-4F2D-B640-A8473E589523}" srcOrd="0" destOrd="0" presId="urn:microsoft.com/office/officeart/2005/8/layout/target3"/>
    <dgm:cxn modelId="{18188D95-1EC2-491D-9BF3-BF48A499679A}" type="presOf" srcId="{019433A1-1324-4DE1-9E6F-32B851095F74}" destId="{A3817367-F2BC-482F-8832-FA00B51DCCF3}" srcOrd="0" destOrd="0" presId="urn:microsoft.com/office/officeart/2005/8/layout/target3"/>
    <dgm:cxn modelId="{AC3A5075-82D1-4496-8AD2-6D9772B8F288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1720CA3-AE44-49FF-810E-1A7D8859ACBD}" type="presParOf" srcId="{71045F8C-00FA-488E-A7BD-E2E6753D979D}" destId="{3577EC6B-C980-4F34-8C69-4365E7B8FC8C}" srcOrd="0" destOrd="0" presId="urn:microsoft.com/office/officeart/2005/8/layout/target3"/>
    <dgm:cxn modelId="{007729B8-F194-488D-8A55-064878940131}" type="presParOf" srcId="{71045F8C-00FA-488E-A7BD-E2E6753D979D}" destId="{6940EB87-DC1D-4BC3-9408-9AC2E1FFC039}" srcOrd="1" destOrd="0" presId="urn:microsoft.com/office/officeart/2005/8/layout/target3"/>
    <dgm:cxn modelId="{EEE46774-AA6F-4D81-95D9-F09340214536}" type="presParOf" srcId="{71045F8C-00FA-488E-A7BD-E2E6753D979D}" destId="{BC35EE03-4121-4EF9-923D-7CB6D30D358D}" srcOrd="2" destOrd="0" presId="urn:microsoft.com/office/officeart/2005/8/layout/target3"/>
    <dgm:cxn modelId="{2817566B-6E64-4BE0-A33D-FE7C77776658}" type="presParOf" srcId="{71045F8C-00FA-488E-A7BD-E2E6753D979D}" destId="{C95EEA27-3CBF-4645-A92D-9D8AF5C1CBFC}" srcOrd="3" destOrd="0" presId="urn:microsoft.com/office/officeart/2005/8/layout/target3"/>
    <dgm:cxn modelId="{46CE4FDB-9811-4482-B517-B19DE4A3A2DB}" type="presParOf" srcId="{71045F8C-00FA-488E-A7BD-E2E6753D979D}" destId="{851BB866-B6AE-4566-893F-4C635BA974FC}" srcOrd="4" destOrd="0" presId="urn:microsoft.com/office/officeart/2005/8/layout/target3"/>
    <dgm:cxn modelId="{32834CD8-4F58-40CA-A745-71096A1933FB}" type="presParOf" srcId="{71045F8C-00FA-488E-A7BD-E2E6753D979D}" destId="{643EA938-EDE0-4533-ACCC-D2BD6F3A527C}" srcOrd="5" destOrd="0" presId="urn:microsoft.com/office/officeart/2005/8/layout/target3"/>
    <dgm:cxn modelId="{7983610B-B3A3-4A08-86A6-104D462E8020}" type="presParOf" srcId="{71045F8C-00FA-488E-A7BD-E2E6753D979D}" destId="{92F31B18-D66D-4CC7-89B9-378928DE877D}" srcOrd="6" destOrd="0" presId="urn:microsoft.com/office/officeart/2005/8/layout/target3"/>
    <dgm:cxn modelId="{BF60509A-1635-4D41-9ADB-1CFDC9C8DE7C}" type="presParOf" srcId="{71045F8C-00FA-488E-A7BD-E2E6753D979D}" destId="{902074E1-B931-4618-97F1-FADBE82E9C3C}" srcOrd="7" destOrd="0" presId="urn:microsoft.com/office/officeart/2005/8/layout/target3"/>
    <dgm:cxn modelId="{1EFE6A19-A441-45AB-A416-D6DFD02C0F67}" type="presParOf" srcId="{71045F8C-00FA-488E-A7BD-E2E6753D979D}" destId="{A3817367-F2BC-482F-8832-FA00B51DCCF3}" srcOrd="8" destOrd="0" presId="urn:microsoft.com/office/officeart/2005/8/layout/target3"/>
    <dgm:cxn modelId="{0F13BFDC-3BC0-4164-B46B-D76E8663A308}" type="presParOf" srcId="{71045F8C-00FA-488E-A7BD-E2E6753D979D}" destId="{2DD79E57-A63E-47D4-A1AB-6DF333476AD4}" srcOrd="9" destOrd="0" presId="urn:microsoft.com/office/officeart/2005/8/layout/target3"/>
    <dgm:cxn modelId="{4761B3FE-C803-4BF9-A732-C9589CFCD98D}" type="presParOf" srcId="{71045F8C-00FA-488E-A7BD-E2E6753D979D}" destId="{648967D3-ED80-4214-8D87-4E7012561E4A}" srcOrd="10" destOrd="0" presId="urn:microsoft.com/office/officeart/2005/8/layout/target3"/>
    <dgm:cxn modelId="{195F7DE9-4BEF-4928-AA6E-690CFB76EBF0}" type="presParOf" srcId="{71045F8C-00FA-488E-A7BD-E2E6753D979D}" destId="{9A9B6F4F-B6FF-4F2D-B640-A8473E589523}" srcOrd="11" destOrd="0" presId="urn:microsoft.com/office/officeart/2005/8/layout/target3"/>
    <dgm:cxn modelId="{EF587AD6-D78D-4E66-9E7D-5CDFE0109050}" type="presParOf" srcId="{71045F8C-00FA-488E-A7BD-E2E6753D979D}" destId="{13BD0FAF-9F2C-4708-9E63-A8E8E5252943}" srcOrd="12" destOrd="0" presId="urn:microsoft.com/office/officeart/2005/8/layout/target3"/>
    <dgm:cxn modelId="{1D60D046-D382-431B-B417-F150132443E6}" type="presParOf" srcId="{71045F8C-00FA-488E-A7BD-E2E6753D979D}" destId="{6821E7C9-5E4B-45FA-8F82-01E6F26FAA25}" srcOrd="13" destOrd="0" presId="urn:microsoft.com/office/officeart/2005/8/layout/target3"/>
    <dgm:cxn modelId="{FCFF6D75-6BAC-4A2A-93D4-8A4E4DE3B7BC}" type="presParOf" srcId="{71045F8C-00FA-488E-A7BD-E2E6753D979D}" destId="{3BA01B75-849B-4716-8BCD-084A86FF328F}" srcOrd="14" destOrd="0" presId="urn:microsoft.com/office/officeart/2005/8/layout/target3"/>
    <dgm:cxn modelId="{9F3FA903-2563-4C97-A3F0-6B2FB0E035EF}" type="presParOf" srcId="{71045F8C-00FA-488E-A7BD-E2E6753D979D}" destId="{4D19AB04-24FA-40C2-B203-52AE3D15E171}" srcOrd="15" destOrd="0" presId="urn:microsoft.com/office/officeart/2005/8/layout/target3"/>
    <dgm:cxn modelId="{8248DA3B-50BE-4073-A240-5644C040B125}" type="presParOf" srcId="{71045F8C-00FA-488E-A7BD-E2E6753D979D}" destId="{832BF48F-0145-4429-9E02-8FCA946CCE9E}" srcOrd="16" destOrd="0" presId="urn:microsoft.com/office/officeart/2005/8/layout/target3"/>
    <dgm:cxn modelId="{6F1743A5-A928-4110-97C2-4BF4787E6080}" type="presParOf" srcId="{71045F8C-00FA-488E-A7BD-E2E6753D979D}" destId="{E7297F21-D4FD-4A41-AE58-814D01A6B5E7}" srcOrd="17" destOrd="0" presId="urn:microsoft.com/office/officeart/2005/8/layout/target3"/>
    <dgm:cxn modelId="{78F0F219-9DFB-4A95-8E4B-F9DAFBD37BDE}" type="presParOf" srcId="{71045F8C-00FA-488E-A7BD-E2E6753D979D}" destId="{59F530CB-4999-43B3-A00D-6AB53886BD77}" srcOrd="18" destOrd="0" presId="urn:microsoft.com/office/officeart/2005/8/layout/target3"/>
    <dgm:cxn modelId="{9850C3DE-651E-4719-8B04-702ABADFF4CF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51A697A4-6159-4357-A3AB-44CC76398B44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C2FF5A2-43B3-49C5-9C5E-092A8FDEE9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377ADA1-44F5-4628-9C6A-503A5474310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Stránka určená pro vytisknutí, žáci ji vyplní propisovací tužkou, opravit si mohou ve dvojicích sami – procvičování. Nebo si učitel opraví jako zkušební test.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CC5E34A-F60D-4CD4-B029-36FED1D3957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4CAFC8-2CDD-4E53-B13C-932421EE839F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597CA-BB5B-440D-A2F0-9B50058C11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7B850-A37E-458F-885C-4E9373E27076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7F9B53-B479-466F-9E1F-F9875FCFCE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F591B-78EC-4967-954A-41221F39DF19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92EA0C-C028-401C-94F4-9E57BE421C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F531E3-7368-4638-8475-328D48C6792C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91E8A-6D43-40A5-81D4-5901BA9BED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ADE1F1-3B73-4FAC-852B-2115329C92CA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7937FF-1DCC-480A-B9DE-574AADB953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A4CF4-93AC-4FAE-A6CD-B47FF1AE24E2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809DA-BBDB-4D69-A68F-A9121060B9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7C27A-997C-4EC5-9538-34310E3F1327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7B08B-00A6-494C-B87F-62D61BD0F2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9790D6-95B8-45DE-849B-0BFBB1A2DF0E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B6721A-FAEC-4242-A1B7-44929827F9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9CD9ED-39BF-4EF0-BEB9-F7011EB6FD16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F9984-0B1C-46C1-8654-134C8C36D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65800-E1E0-4CD0-89E3-45F80F0234CD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C917B-3AFD-4415-86C3-2706E7EEC9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AE1D0C-3905-4C61-B229-1272E55ABFBB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F3A0C5-9E53-41F0-A96D-1996C39CB9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6BDBCCD-914D-4D18-8E61-E1CC2133281E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78721E7-1D4B-4108-A014-7E33C6EAEA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850" y="404813"/>
            <a:ext cx="7777163" cy="9366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Anotace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4213" y="1484313"/>
            <a:ext cx="7056437" cy="5040312"/>
          </a:xfrm>
        </p:spPr>
        <p:txBody>
          <a:bodyPr rtlCol="0">
            <a:normAutofit/>
          </a:bodyPr>
          <a:lstStyle/>
          <a:p>
            <a:pPr marL="457200" indent="-457200" algn="l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400" dirty="0" smtClean="0"/>
              <a:t>Určeno pro 10 – 14 let k prezentaci na interaktivní tabuli.</a:t>
            </a:r>
          </a:p>
          <a:p>
            <a:pPr marL="457200" indent="-457200" algn="l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400" dirty="0" smtClean="0"/>
              <a:t>Inovace – podnícení aktivity žáků při vyučování: 1)činností – tvoření dvojic elektronickým perem 2)zvýšení názornosti</a:t>
            </a:r>
          </a:p>
          <a:p>
            <a:pPr marL="457200" indent="-457200" algn="l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400" dirty="0" smtClean="0"/>
              <a:t>Metodické pokyny: jsou uvedeny na jednotlivých stánkách.</a:t>
            </a:r>
          </a:p>
          <a:p>
            <a:pPr marL="457200" indent="-457200" algn="l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400" dirty="0" smtClean="0"/>
              <a:t>Pomůcky: zeměpisný atlas, elektronické pero.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pPr algn="l"/>
            <a:r>
              <a:rPr lang="cs-CZ" sz="2000" i="1" u="sng" smtClean="0">
                <a:solidFill>
                  <a:srgbClr val="FF0000"/>
                </a:solidFill>
              </a:rPr>
              <a:t>Po přečtení textu v učebnici vytvoř správné dvojice</a:t>
            </a: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95288" y="1009650"/>
          <a:ext cx="3024187" cy="4911725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72006"/>
                <a:gridCol w="2552330"/>
              </a:tblGrid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Lotyšsko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Průmysl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Estonsko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Přímořské státy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Litva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Povrch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1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Estonsko, Lotyšsko, Litva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Přistěhovalci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684213" y="6165850"/>
            <a:ext cx="2455862" cy="539750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B) </a:t>
            </a:r>
            <a:r>
              <a:rPr lang="cs-CZ" sz="2400" dirty="0">
                <a:solidFill>
                  <a:schemeClr val="tx1"/>
                </a:solidFill>
              </a:rPr>
              <a:t>R</a:t>
            </a:r>
            <a:r>
              <a:rPr lang="cs-CZ" sz="2400" dirty="0">
                <a:solidFill>
                  <a:schemeClr val="tx1"/>
                </a:solidFill>
              </a:rPr>
              <a:t>ovinatý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192713" y="3889375"/>
            <a:ext cx="3051175" cy="576263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F) Potravinářství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492500" y="6165850"/>
            <a:ext cx="2016125" cy="530225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H) Vilnius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651500" y="6210300"/>
            <a:ext cx="1944688" cy="485775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C</a:t>
            </a:r>
            <a:r>
              <a:rPr lang="cs-CZ" sz="2400" dirty="0">
                <a:solidFill>
                  <a:schemeClr val="tx1"/>
                </a:solidFill>
              </a:rPr>
              <a:t>) Talin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500563" y="5445125"/>
            <a:ext cx="1903412" cy="576263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D</a:t>
            </a:r>
            <a:r>
              <a:rPr lang="cs-CZ" sz="2400" dirty="0">
                <a:solidFill>
                  <a:schemeClr val="tx1"/>
                </a:solidFill>
              </a:rPr>
              <a:t>) Riga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556375" y="5445125"/>
            <a:ext cx="2079625" cy="576263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E</a:t>
            </a:r>
            <a:r>
              <a:rPr lang="cs-CZ" sz="2400" dirty="0">
                <a:solidFill>
                  <a:schemeClr val="tx1"/>
                </a:solidFill>
              </a:rPr>
              <a:t>) Rusové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565775" y="3068638"/>
            <a:ext cx="3328988" cy="576262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A</a:t>
            </a:r>
            <a:r>
              <a:rPr lang="cs-CZ" sz="2400" dirty="0">
                <a:solidFill>
                  <a:schemeClr val="tx1"/>
                </a:solidFill>
              </a:rPr>
              <a:t>) </a:t>
            </a:r>
            <a:r>
              <a:rPr lang="cs-CZ" sz="2400" dirty="0">
                <a:solidFill>
                  <a:schemeClr val="tx1"/>
                </a:solidFill>
              </a:rPr>
              <a:t>u</a:t>
            </a:r>
            <a:r>
              <a:rPr lang="cs-CZ" sz="2400" dirty="0">
                <a:solidFill>
                  <a:schemeClr val="tx1"/>
                </a:solidFill>
              </a:rPr>
              <a:t> Baltského moře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172075" y="4581525"/>
            <a:ext cx="3648075" cy="576263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G) Pobaltské republiky.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513" cy="777875"/>
          </a:xfrm>
        </p:spPr>
        <p:txBody>
          <a:bodyPr/>
          <a:lstStyle/>
          <a:p>
            <a:r>
              <a:rPr lang="cs-CZ" sz="2400" smtClean="0"/>
              <a:t>Přiřaď správné názvy států k vlajkám a urči jejich vzájemnou polohu</a:t>
            </a:r>
          </a:p>
        </p:txBody>
      </p:sp>
      <p:sp>
        <p:nvSpPr>
          <p:cNvPr id="8" name="Ovál 7"/>
          <p:cNvSpPr/>
          <p:nvPr/>
        </p:nvSpPr>
        <p:spPr>
          <a:xfrm>
            <a:off x="4140200" y="1500188"/>
            <a:ext cx="1871663" cy="6985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Estonsko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432550" y="1328738"/>
            <a:ext cx="2355850" cy="122396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006600"/>
                </a:solidFill>
              </a:rPr>
              <a:t>Litva</a:t>
            </a:r>
            <a:endParaRPr lang="cs-CZ" sz="2400" dirty="0">
              <a:solidFill>
                <a:srgbClr val="006600"/>
              </a:solidFill>
            </a:endParaRPr>
          </a:p>
        </p:txBody>
      </p:sp>
      <p:sp>
        <p:nvSpPr>
          <p:cNvPr id="12" name="Šipka nahoru 11"/>
          <p:cNvSpPr/>
          <p:nvPr/>
        </p:nvSpPr>
        <p:spPr>
          <a:xfrm>
            <a:off x="22225" y="1360488"/>
            <a:ext cx="2881313" cy="97790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nejsevernější</a:t>
            </a:r>
            <a:endParaRPr lang="cs-CZ" dirty="0"/>
          </a:p>
        </p:txBody>
      </p:sp>
      <p:sp>
        <p:nvSpPr>
          <p:cNvPr id="13" name="Šipka dolů 12"/>
          <p:cNvSpPr/>
          <p:nvPr/>
        </p:nvSpPr>
        <p:spPr>
          <a:xfrm>
            <a:off x="274638" y="5022850"/>
            <a:ext cx="2628900" cy="977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nejjižnější</a:t>
            </a:r>
            <a:endParaRPr lang="cs-CZ" dirty="0"/>
          </a:p>
        </p:txBody>
      </p:sp>
      <p:pic>
        <p:nvPicPr>
          <p:cNvPr id="184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34213" y="4143375"/>
            <a:ext cx="2109787" cy="1176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Zaoblený obdélník 14"/>
          <p:cNvSpPr/>
          <p:nvPr/>
        </p:nvSpPr>
        <p:spPr>
          <a:xfrm>
            <a:off x="652463" y="3355975"/>
            <a:ext cx="187325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mezi  státy</a:t>
            </a:r>
            <a:endParaRPr lang="cs-CZ" dirty="0"/>
          </a:p>
        </p:txBody>
      </p:sp>
      <p:pic>
        <p:nvPicPr>
          <p:cNvPr id="1844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72263" y="2924175"/>
            <a:ext cx="187801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67275" y="4233863"/>
            <a:ext cx="1804988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24300" y="2782888"/>
            <a:ext cx="1835150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39750" y="1125538"/>
          <a:ext cx="8083550" cy="51831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  <a:gridCol w="353643"/>
                <a:gridCol w="1001715"/>
                <a:gridCol w="1001715"/>
                <a:gridCol w="955295"/>
                <a:gridCol w="116840"/>
                <a:gridCol w="550475"/>
                <a:gridCol w="451240"/>
                <a:gridCol w="1001715"/>
                <a:gridCol w="1001715"/>
                <a:gridCol w="1001715"/>
              </a:tblGrid>
              <a:tr h="658872">
                <a:tc gridSpan="11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Jméno: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11">
                  <a:txBody>
                    <a:bodyPr/>
                    <a:lstStyle/>
                    <a:p>
                      <a:r>
                        <a:rPr lang="cs-CZ" dirty="0" smtClean="0"/>
                        <a:t>TEST: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Do posledního řádku napiš správné řešení</a:t>
                      </a:r>
                      <a:r>
                        <a:rPr lang="cs-CZ" baseline="0" dirty="0" smtClean="0"/>
                        <a:t> (číslo a písmeno např. 1G, 2A,…)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Lotyšsko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u Baltského moře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průmysl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rovinatý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Estonsko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Talin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přímořské státy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Riga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Litva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Rusové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povrch Pobaltských republik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převážně potravinářský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Estonsko + Lotyšsko + Litva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</a:rPr>
                        <a:t>obaltské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republiky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přistěhovalci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Vilnius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3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6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7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17304">
                <a:tc gridSpan="11"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Hodnocení:</a:t>
                      </a:r>
                      <a:endParaRPr lang="cs-CZ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/>
            <a:r>
              <a:rPr lang="cs-CZ" sz="2400" smtClean="0"/>
              <a:t>Vyhodnocení testu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8313" y="1600200"/>
          <a:ext cx="8218487" cy="37147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018356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 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 F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 C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 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 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 G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 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8313" y="2997200"/>
          <a:ext cx="6096000" cy="222408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Počet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chyb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známka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0 - 1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2 - 3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4 -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–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Práce je dílem autora.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1008</TotalTime>
  <Words>228</Words>
  <Application>Microsoft Office PowerPoint</Application>
  <PresentationFormat>Předvádění na obrazovce (4:3)</PresentationFormat>
  <Paragraphs>105</Paragraphs>
  <Slides>7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Calibri</vt:lpstr>
      <vt:lpstr>Arial</vt:lpstr>
      <vt:lpstr>Wingdings</vt:lpstr>
      <vt:lpstr>Motiv systému Office</vt:lpstr>
      <vt:lpstr>Snímek 1</vt:lpstr>
      <vt:lpstr> Anotace </vt:lpstr>
      <vt:lpstr>Po přečtení textu v učebnici vytvoř správné dvojice</vt:lpstr>
      <vt:lpstr>Přiřaď správné názvy států k vlajkám a urči jejich vzájemnou polohu</vt:lpstr>
      <vt:lpstr>Snímek 5</vt:lpstr>
      <vt:lpstr>Vyhodnocení testu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Maminka</cp:lastModifiedBy>
  <cp:revision>134</cp:revision>
  <dcterms:created xsi:type="dcterms:W3CDTF">2011-11-24T20:25:45Z</dcterms:created>
  <dcterms:modified xsi:type="dcterms:W3CDTF">2012-03-09T08:09:14Z</dcterms:modified>
</cp:coreProperties>
</file>