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67" r:id="rId3"/>
    <p:sldId id="271" r:id="rId4"/>
    <p:sldId id="262" r:id="rId5"/>
    <p:sldId id="272" r:id="rId6"/>
    <p:sldId id="274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A0000"/>
    <a:srgbClr val="006600"/>
    <a:srgbClr val="F1F622"/>
    <a:srgbClr val="8707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Studená, okres Jindřichův Hradec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VY_32_INOVACE_8A17Z6-8</a:t>
          </a:r>
          <a:r>
            <a:rPr lang="cs-CZ" dirty="0" smtClean="0"/>
            <a:t>_ Evropa – opakování (2)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Evropa – opakování (2)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Libor Hrbek</a:t>
          </a:r>
          <a:endParaRPr lang="cs-CZ" dirty="0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 custLinFactNeighborX="1515" custLinFactNeighborY="246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 custLinFactNeighborX="0" custLinFactNeighborY="579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9C47BB3-96B7-4577-84F2-5A99EC9FC991}" type="presOf" srcId="{C73C7642-F245-4585-8F88-243F9FAEF6CA}" destId="{9A9B6F4F-B6FF-4F2D-B640-A8473E589523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D55F0C70-7A49-4537-A7E9-24E4F5ED03CC}" type="presOf" srcId="{39F8B381-5807-488E-AC22-73DD4140ED4A}" destId="{71045F8C-00FA-488E-A7BD-E2E6753D979D}" srcOrd="0" destOrd="0" presId="urn:microsoft.com/office/officeart/2005/8/layout/target3"/>
    <dgm:cxn modelId="{A3BBAA06-945E-49BE-A146-E787B4458907}" type="presOf" srcId="{445C7998-7549-48B0-BD68-D4F0167F02E5}" destId="{4D19AB04-24FA-40C2-B203-52AE3D15E171}" srcOrd="1" destOrd="0" presId="urn:microsoft.com/office/officeart/2005/8/layout/target3"/>
    <dgm:cxn modelId="{67E0136F-48C2-4DF0-A88F-8FC46A6126CF}" type="presOf" srcId="{EBC41103-E2E5-4D48-9B4B-425520D3D098}" destId="{3BA01B75-849B-4716-8BCD-084A86FF328F}" srcOrd="0" destOrd="0" presId="urn:microsoft.com/office/officeart/2005/8/layout/target3"/>
    <dgm:cxn modelId="{6AFFD893-4912-437B-9772-41F84CD0D131}" type="presOf" srcId="{FBBFC3EA-9D9D-4F3A-BEA6-9C2C0E46BF20}" destId="{643EA938-EDE0-4533-ACCC-D2BD6F3A527C}" srcOrd="0" destOrd="0" presId="urn:microsoft.com/office/officeart/2005/8/layout/target3"/>
    <dgm:cxn modelId="{AC3A5075-82D1-4496-8AD2-6D9772B8F288}" type="presOf" srcId="{019433A1-1324-4DE1-9E6F-32B851095F74}" destId="{E7297F21-D4FD-4A41-AE58-814D01A6B5E7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80144241-8FF6-4AB5-A284-4D5958FD9435}" type="presOf" srcId="{FBBFC3EA-9D9D-4F3A-BEA6-9C2C0E46BF20}" destId="{832BF48F-0145-4429-9E02-8FCA946CCE9E}" srcOrd="1" destOrd="0" presId="urn:microsoft.com/office/officeart/2005/8/layout/target3"/>
    <dgm:cxn modelId="{F02429A3-D163-410E-820F-F5623910EEE5}" type="presOf" srcId="{445C7998-7549-48B0-BD68-D4F0167F02E5}" destId="{BC35EE03-4121-4EF9-923D-7CB6D30D358D}" srcOrd="0" destOrd="0" presId="urn:microsoft.com/office/officeart/2005/8/layout/target3"/>
    <dgm:cxn modelId="{18188D95-1EC2-491D-9BF3-BF48A499679A}" type="presOf" srcId="{019433A1-1324-4DE1-9E6F-32B851095F74}" destId="{A3817367-F2BC-482F-8832-FA00B51DCCF3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8B12E41F-770B-4C58-8AA9-CCAD409EF57A}" type="presOf" srcId="{EBC41103-E2E5-4D48-9B4B-425520D3D098}" destId="{A27B6496-BF1B-4384-9217-9659064D5D6A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10E744F2-B902-44D6-A470-4F00A968BF2E}" type="presOf" srcId="{C73C7642-F245-4585-8F88-243F9FAEF6CA}" destId="{59F530CB-4999-43B3-A00D-6AB53886BD77}" srcOrd="1" destOrd="0" presId="urn:microsoft.com/office/officeart/2005/8/layout/target3"/>
    <dgm:cxn modelId="{11720CA3-AE44-49FF-810E-1A7D8859ACBD}" type="presParOf" srcId="{71045F8C-00FA-488E-A7BD-E2E6753D979D}" destId="{3577EC6B-C980-4F34-8C69-4365E7B8FC8C}" srcOrd="0" destOrd="0" presId="urn:microsoft.com/office/officeart/2005/8/layout/target3"/>
    <dgm:cxn modelId="{007729B8-F194-488D-8A55-064878940131}" type="presParOf" srcId="{71045F8C-00FA-488E-A7BD-E2E6753D979D}" destId="{6940EB87-DC1D-4BC3-9408-9AC2E1FFC039}" srcOrd="1" destOrd="0" presId="urn:microsoft.com/office/officeart/2005/8/layout/target3"/>
    <dgm:cxn modelId="{EEE46774-AA6F-4D81-95D9-F09340214536}" type="presParOf" srcId="{71045F8C-00FA-488E-A7BD-E2E6753D979D}" destId="{BC35EE03-4121-4EF9-923D-7CB6D30D358D}" srcOrd="2" destOrd="0" presId="urn:microsoft.com/office/officeart/2005/8/layout/target3"/>
    <dgm:cxn modelId="{2817566B-6E64-4BE0-A33D-FE7C77776658}" type="presParOf" srcId="{71045F8C-00FA-488E-A7BD-E2E6753D979D}" destId="{C95EEA27-3CBF-4645-A92D-9D8AF5C1CBFC}" srcOrd="3" destOrd="0" presId="urn:microsoft.com/office/officeart/2005/8/layout/target3"/>
    <dgm:cxn modelId="{46CE4FDB-9811-4482-B517-B19DE4A3A2DB}" type="presParOf" srcId="{71045F8C-00FA-488E-A7BD-E2E6753D979D}" destId="{851BB866-B6AE-4566-893F-4C635BA974FC}" srcOrd="4" destOrd="0" presId="urn:microsoft.com/office/officeart/2005/8/layout/target3"/>
    <dgm:cxn modelId="{32834CD8-4F58-40CA-A745-71096A1933FB}" type="presParOf" srcId="{71045F8C-00FA-488E-A7BD-E2E6753D979D}" destId="{643EA938-EDE0-4533-ACCC-D2BD6F3A527C}" srcOrd="5" destOrd="0" presId="urn:microsoft.com/office/officeart/2005/8/layout/target3"/>
    <dgm:cxn modelId="{7983610B-B3A3-4A08-86A6-104D462E8020}" type="presParOf" srcId="{71045F8C-00FA-488E-A7BD-E2E6753D979D}" destId="{92F31B18-D66D-4CC7-89B9-378928DE877D}" srcOrd="6" destOrd="0" presId="urn:microsoft.com/office/officeart/2005/8/layout/target3"/>
    <dgm:cxn modelId="{BF60509A-1635-4D41-9ADB-1CFDC9C8DE7C}" type="presParOf" srcId="{71045F8C-00FA-488E-A7BD-E2E6753D979D}" destId="{902074E1-B931-4618-97F1-FADBE82E9C3C}" srcOrd="7" destOrd="0" presId="urn:microsoft.com/office/officeart/2005/8/layout/target3"/>
    <dgm:cxn modelId="{1EFE6A19-A441-45AB-A416-D6DFD02C0F67}" type="presParOf" srcId="{71045F8C-00FA-488E-A7BD-E2E6753D979D}" destId="{A3817367-F2BC-482F-8832-FA00B51DCCF3}" srcOrd="8" destOrd="0" presId="urn:microsoft.com/office/officeart/2005/8/layout/target3"/>
    <dgm:cxn modelId="{0F13BFDC-3BC0-4164-B46B-D76E8663A308}" type="presParOf" srcId="{71045F8C-00FA-488E-A7BD-E2E6753D979D}" destId="{2DD79E57-A63E-47D4-A1AB-6DF333476AD4}" srcOrd="9" destOrd="0" presId="urn:microsoft.com/office/officeart/2005/8/layout/target3"/>
    <dgm:cxn modelId="{4761B3FE-C803-4BF9-A732-C9589CFCD98D}" type="presParOf" srcId="{71045F8C-00FA-488E-A7BD-E2E6753D979D}" destId="{648967D3-ED80-4214-8D87-4E7012561E4A}" srcOrd="10" destOrd="0" presId="urn:microsoft.com/office/officeart/2005/8/layout/target3"/>
    <dgm:cxn modelId="{195F7DE9-4BEF-4928-AA6E-690CFB76EBF0}" type="presParOf" srcId="{71045F8C-00FA-488E-A7BD-E2E6753D979D}" destId="{9A9B6F4F-B6FF-4F2D-B640-A8473E589523}" srcOrd="11" destOrd="0" presId="urn:microsoft.com/office/officeart/2005/8/layout/target3"/>
    <dgm:cxn modelId="{EF587AD6-D78D-4E66-9E7D-5CDFE0109050}" type="presParOf" srcId="{71045F8C-00FA-488E-A7BD-E2E6753D979D}" destId="{13BD0FAF-9F2C-4708-9E63-A8E8E5252943}" srcOrd="12" destOrd="0" presId="urn:microsoft.com/office/officeart/2005/8/layout/target3"/>
    <dgm:cxn modelId="{1D60D046-D382-431B-B417-F150132443E6}" type="presParOf" srcId="{71045F8C-00FA-488E-A7BD-E2E6753D979D}" destId="{6821E7C9-5E4B-45FA-8F82-01E6F26FAA25}" srcOrd="13" destOrd="0" presId="urn:microsoft.com/office/officeart/2005/8/layout/target3"/>
    <dgm:cxn modelId="{FCFF6D75-6BAC-4A2A-93D4-8A4E4DE3B7BC}" type="presParOf" srcId="{71045F8C-00FA-488E-A7BD-E2E6753D979D}" destId="{3BA01B75-849B-4716-8BCD-084A86FF328F}" srcOrd="14" destOrd="0" presId="urn:microsoft.com/office/officeart/2005/8/layout/target3"/>
    <dgm:cxn modelId="{9F3FA903-2563-4C97-A3F0-6B2FB0E035EF}" type="presParOf" srcId="{71045F8C-00FA-488E-A7BD-E2E6753D979D}" destId="{4D19AB04-24FA-40C2-B203-52AE3D15E171}" srcOrd="15" destOrd="0" presId="urn:microsoft.com/office/officeart/2005/8/layout/target3"/>
    <dgm:cxn modelId="{8248DA3B-50BE-4073-A240-5644C040B125}" type="presParOf" srcId="{71045F8C-00FA-488E-A7BD-E2E6753D979D}" destId="{832BF48F-0145-4429-9E02-8FCA946CCE9E}" srcOrd="16" destOrd="0" presId="urn:microsoft.com/office/officeart/2005/8/layout/target3"/>
    <dgm:cxn modelId="{6F1743A5-A928-4110-97C2-4BF4787E6080}" type="presParOf" srcId="{71045F8C-00FA-488E-A7BD-E2E6753D979D}" destId="{E7297F21-D4FD-4A41-AE58-814D01A6B5E7}" srcOrd="17" destOrd="0" presId="urn:microsoft.com/office/officeart/2005/8/layout/target3"/>
    <dgm:cxn modelId="{78F0F219-9DFB-4A95-8E4B-F9DAFBD37BDE}" type="presParOf" srcId="{71045F8C-00FA-488E-A7BD-E2E6753D979D}" destId="{59F530CB-4999-43B3-A00D-6AB53886BD77}" srcOrd="18" destOrd="0" presId="urn:microsoft.com/office/officeart/2005/8/layout/target3"/>
    <dgm:cxn modelId="{9850C3DE-651E-4719-8B04-702ABADFF4CF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kern="1200" dirty="0" smtClean="0"/>
            <a:t>: Základní škola a Mateřská škola Studená, okres Jindřichův Hradec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Mgr. Libor Hrbek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6136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VY_32_INOVACE_8A17Z6-8</a:t>
          </a:r>
          <a:r>
            <a:rPr lang="cs-CZ" sz="1800" kern="1200" dirty="0" smtClean="0"/>
            <a:t>_ Evropa – opakování (2)</a:t>
          </a:r>
          <a:endParaRPr lang="cs-CZ" sz="1800" kern="1200" dirty="0"/>
        </a:p>
      </dsp:txBody>
      <dsp:txXfrm>
        <a:off x="2016223" y="1296136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44213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Evropa – opakování (2)</a:t>
          </a:r>
          <a:endParaRPr lang="cs-CZ" sz="1800" kern="1200" dirty="0"/>
        </a:p>
      </dsp:txBody>
      <dsp:txXfrm>
        <a:off x="2016223" y="1944213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2A3EE5-DDF2-44F1-89C5-9B628137D63C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6A5BE8-FB08-439B-BC46-A7E1656718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4709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A5BE8-FB08-439B-BC46-A7E165671855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68945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58784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94431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6072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9168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69691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04886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30905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4369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3929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7606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5616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9077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4248011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2425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404664"/>
            <a:ext cx="7776864" cy="936104"/>
          </a:xfrm>
        </p:spPr>
        <p:txBody>
          <a:bodyPr>
            <a:normAutofit fontScale="90000"/>
          </a:bodyPr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Anotace 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484784"/>
            <a:ext cx="7056784" cy="5040560"/>
          </a:xfrm>
        </p:spPr>
        <p:txBody>
          <a:bodyPr>
            <a:normAutofit/>
          </a:bodyPr>
          <a:lstStyle/>
          <a:p>
            <a:pPr marL="457200" indent="-457200" algn="l">
              <a:buFont typeface="Wingdings" pitchFamily="2" charset="2"/>
              <a:buChar char="q"/>
            </a:pPr>
            <a:r>
              <a:rPr lang="cs-CZ" sz="2400" dirty="0" smtClean="0"/>
              <a:t>Určeno pro 10 – 14 let k prezentaci na interaktivní tabuli.</a:t>
            </a:r>
          </a:p>
          <a:p>
            <a:pPr marL="457200" indent="-457200" algn="l">
              <a:buFont typeface="Wingdings" pitchFamily="2" charset="2"/>
              <a:buChar char="q"/>
            </a:pPr>
            <a:r>
              <a:rPr lang="cs-CZ" sz="2400" dirty="0" smtClean="0"/>
              <a:t>Inovace – podnícení aktivity žáků při vyučování: 1)činností – tvoření dvojic elektronickým perem 2)zvýšení názornosti</a:t>
            </a:r>
          </a:p>
          <a:p>
            <a:pPr marL="457200" indent="-457200" algn="l">
              <a:buFont typeface="Wingdings" pitchFamily="2" charset="2"/>
              <a:buChar char="q"/>
            </a:pPr>
            <a:r>
              <a:rPr lang="cs-CZ" sz="2400" dirty="0" smtClean="0"/>
              <a:t>Metodické pokyny: jsou uvedeny na jednotlivých stánkách.</a:t>
            </a:r>
          </a:p>
          <a:p>
            <a:pPr marL="457200" indent="-457200" algn="l">
              <a:buFont typeface="Wingdings" pitchFamily="2" charset="2"/>
              <a:buChar char="q"/>
            </a:pPr>
            <a:r>
              <a:rPr lang="cs-CZ" sz="2400" dirty="0" smtClean="0"/>
              <a:t>Pomůcky: zeměpisný atlas, elektronické pero.</a:t>
            </a:r>
          </a:p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2579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5688632" cy="360040"/>
          </a:xfrm>
        </p:spPr>
        <p:txBody>
          <a:bodyPr>
            <a:normAutofit fontScale="90000"/>
          </a:bodyPr>
          <a:lstStyle/>
          <a:p>
            <a:pPr algn="l"/>
            <a:r>
              <a:rPr lang="cs-CZ" sz="1800" i="1" u="sng" dirty="0">
                <a:solidFill>
                  <a:srgbClr val="FF0000"/>
                </a:solidFill>
              </a:rPr>
              <a:t>Ke státům přiřaď jejich hlavní města</a:t>
            </a:r>
            <a:endParaRPr lang="cs-CZ" sz="1800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2579032"/>
              </p:ext>
            </p:extLst>
          </p:nvPr>
        </p:nvGraphicFramePr>
        <p:xfrm>
          <a:off x="260665" y="508640"/>
          <a:ext cx="8350716" cy="61607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2067"/>
                <a:gridCol w="1605907"/>
                <a:gridCol w="3469285"/>
                <a:gridCol w="2713457"/>
              </a:tblGrid>
              <a:tr h="383699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státy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hlavní města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úschovna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Belgie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Bulharsko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Francie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Chorvatsko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Irsko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Lucembursko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Maďarsko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5234">
                <a:tc>
                  <a:txBody>
                    <a:bodyPr/>
                    <a:lstStyle/>
                    <a:p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Německo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Nizozemsko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Polsko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11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Rakousko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12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Rumunsko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13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Slovensko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14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Švýcarsko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15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Velká</a:t>
                      </a:r>
                      <a:r>
                        <a:rPr lang="cs-CZ" baseline="0" dirty="0" smtClean="0"/>
                        <a:t> Británie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5" name="Obdélník 4"/>
          <p:cNvSpPr/>
          <p:nvPr/>
        </p:nvSpPr>
        <p:spPr>
          <a:xfrm>
            <a:off x="6207259" y="3282296"/>
            <a:ext cx="204965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</a:t>
            </a:r>
            <a:r>
              <a:rPr lang="cs-CZ" dirty="0" smtClean="0"/>
              <a:t>) Dublin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6084168" y="1709864"/>
            <a:ext cx="2081245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B) Brusel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6194266" y="4013775"/>
            <a:ext cx="2092551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H) Amsterodam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6153962" y="2116269"/>
            <a:ext cx="2076926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K) Vídeň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6084168" y="1345247"/>
            <a:ext cx="2092551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D) Bratislava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6077181" y="1013513"/>
            <a:ext cx="20882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F) Sofie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6189947" y="5531314"/>
            <a:ext cx="2030125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N) Londýn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6372200" y="6435714"/>
            <a:ext cx="2016224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Z) Berlín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6372200" y="5949280"/>
            <a:ext cx="20882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M</a:t>
            </a:r>
            <a:r>
              <a:rPr lang="cs-CZ" dirty="0" smtClean="0"/>
              <a:t>) Záhřeb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6153962" y="4845897"/>
            <a:ext cx="20882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L) Paříž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6053299" y="4399837"/>
            <a:ext cx="20882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CH) Varšava</a:t>
            </a:r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6149189" y="2404301"/>
            <a:ext cx="2016224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</a:t>
            </a:r>
            <a:r>
              <a:rPr lang="cs-CZ" dirty="0" smtClean="0"/>
              <a:t>) Lucemburk</a:t>
            </a:r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6214173" y="3712967"/>
            <a:ext cx="20882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R) Bukurešť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6312695" y="5229200"/>
            <a:ext cx="1944216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T) Bern</a:t>
            </a:r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6207259" y="2924944"/>
            <a:ext cx="2016224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</a:t>
            </a:r>
            <a:r>
              <a:rPr lang="cs-CZ" dirty="0" smtClean="0"/>
              <a:t>)  Budapešť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64691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pPr algn="l"/>
            <a:r>
              <a:rPr lang="cs-CZ" sz="2400" dirty="0" smtClean="0"/>
              <a:t>Vyhodnocení testu</a:t>
            </a:r>
            <a:endParaRPr lang="cs-CZ" sz="24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19381436"/>
              </p:ext>
            </p:extLst>
          </p:nvPr>
        </p:nvGraphicFramePr>
        <p:xfrm>
          <a:off x="467544" y="1600200"/>
          <a:ext cx="8219256" cy="3708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18356"/>
                <a:gridCol w="1028700"/>
                <a:gridCol w="1028700"/>
                <a:gridCol w="1028700"/>
                <a:gridCol w="1028700"/>
                <a:gridCol w="1028700"/>
                <a:gridCol w="1028700"/>
                <a:gridCol w="10287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 B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 F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 L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 M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5 P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6 S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7 V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8 Z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8577244"/>
              </p:ext>
            </p:extLst>
          </p:nvPr>
        </p:nvGraphicFramePr>
        <p:xfrm>
          <a:off x="467544" y="2996952"/>
          <a:ext cx="6096000" cy="22250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Počet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chyb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známka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0 - 1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2 - 4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5 -</a:t>
                      </a:r>
                      <a:r>
                        <a:rPr lang="cs-CZ" baseline="0" dirty="0" smtClean="0"/>
                        <a:t> 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</a:t>
                      </a:r>
                      <a:r>
                        <a:rPr lang="cs-CZ" baseline="0" dirty="0" smtClean="0"/>
                        <a:t> - 12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13 a více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0944076"/>
              </p:ext>
            </p:extLst>
          </p:nvPr>
        </p:nvGraphicFramePr>
        <p:xfrm>
          <a:off x="467544" y="2204864"/>
          <a:ext cx="7272808" cy="3708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999231"/>
                <a:gridCol w="1009381"/>
                <a:gridCol w="1009381"/>
                <a:gridCol w="1009381"/>
                <a:gridCol w="1009381"/>
                <a:gridCol w="1009381"/>
                <a:gridCol w="1009381"/>
                <a:gridCol w="217291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9 H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10 CH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11 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K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12 R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13 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D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14 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15 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N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6872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5688632" cy="360040"/>
          </a:xfrm>
        </p:spPr>
        <p:txBody>
          <a:bodyPr>
            <a:normAutofit fontScale="90000"/>
          </a:bodyPr>
          <a:lstStyle/>
          <a:p>
            <a:pPr algn="l"/>
            <a:r>
              <a:rPr lang="cs-CZ" sz="1800" i="1" u="sng" dirty="0">
                <a:solidFill>
                  <a:srgbClr val="FF0000"/>
                </a:solidFill>
              </a:rPr>
              <a:t>Ke státům přiřaď jejich hlavní města</a:t>
            </a:r>
            <a:endParaRPr lang="cs-CZ" sz="1800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8880867"/>
              </p:ext>
            </p:extLst>
          </p:nvPr>
        </p:nvGraphicFramePr>
        <p:xfrm>
          <a:off x="260665" y="508640"/>
          <a:ext cx="8350716" cy="61607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2067"/>
                <a:gridCol w="1877060"/>
                <a:gridCol w="3198132"/>
                <a:gridCol w="2713457"/>
              </a:tblGrid>
              <a:tr h="383699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státy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hlavní města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úschovna</a:t>
                      </a:r>
                      <a:endParaRPr lang="cs-CZ" dirty="0"/>
                    </a:p>
                  </a:txBody>
                  <a:tcPr/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Albánie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Bosna a Hercegovina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Vatikán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Černá</a:t>
                      </a:r>
                      <a:r>
                        <a:rPr lang="cs-CZ" baseline="0" dirty="0" smtClean="0"/>
                        <a:t> Hora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Srbsko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Kosovo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Lichtenštejnsko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05234">
                <a:tc>
                  <a:txBody>
                    <a:bodyPr/>
                    <a:lstStyle/>
                    <a:p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Makedonie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Moldavsko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Monako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11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Rusko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Slovinsko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Turecko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14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Ukrajina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15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Bělorusko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Obdélník 4"/>
          <p:cNvSpPr/>
          <p:nvPr/>
        </p:nvSpPr>
        <p:spPr>
          <a:xfrm>
            <a:off x="6067454" y="3645024"/>
            <a:ext cx="204965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</a:t>
            </a:r>
            <a:r>
              <a:rPr lang="cs-CZ" dirty="0" smtClean="0"/>
              <a:t>)  Lublaň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6300192" y="1013513"/>
            <a:ext cx="2081245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B)  Skopje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6294538" y="6381328"/>
            <a:ext cx="2092551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H) Tirana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6232902" y="2852936"/>
            <a:ext cx="2076926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K) Vatikán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6258508" y="1382230"/>
            <a:ext cx="2092551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D) Bělehrad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6258508" y="1684149"/>
            <a:ext cx="20882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F) Kišiněv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6084168" y="4725144"/>
            <a:ext cx="2030125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N)  Vaduz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6258508" y="5615696"/>
            <a:ext cx="2016224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Z) Minsk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6137031" y="4365104"/>
            <a:ext cx="20882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M</a:t>
            </a:r>
            <a:r>
              <a:rPr lang="cs-CZ" dirty="0" smtClean="0"/>
              <a:t>)  Moskva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6151349" y="4077072"/>
            <a:ext cx="20882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L) Monako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6196898" y="2132856"/>
            <a:ext cx="20882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CH) Sarajevo</a:t>
            </a:r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6084168" y="5229200"/>
            <a:ext cx="2016224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</a:t>
            </a:r>
            <a:r>
              <a:rPr lang="cs-CZ" dirty="0" smtClean="0"/>
              <a:t>) Ankara</a:t>
            </a:r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6196898" y="2564904"/>
            <a:ext cx="20882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R) Podgorica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5940152" y="3207368"/>
            <a:ext cx="1944216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T) Priština</a:t>
            </a:r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6232902" y="5949280"/>
            <a:ext cx="2016224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</a:t>
            </a:r>
            <a:r>
              <a:rPr lang="cs-CZ" dirty="0" smtClean="0"/>
              <a:t>)  Kijev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188994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pPr algn="l"/>
            <a:r>
              <a:rPr lang="cs-CZ" sz="2400" dirty="0" smtClean="0"/>
              <a:t>Vyhodnocení testu</a:t>
            </a:r>
            <a:endParaRPr lang="cs-CZ" sz="24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19717382"/>
              </p:ext>
            </p:extLst>
          </p:nvPr>
        </p:nvGraphicFramePr>
        <p:xfrm>
          <a:off x="467544" y="1600200"/>
          <a:ext cx="8219256" cy="3708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18356"/>
                <a:gridCol w="1028700"/>
                <a:gridCol w="1028700"/>
                <a:gridCol w="1028700"/>
                <a:gridCol w="1028700"/>
                <a:gridCol w="1028700"/>
                <a:gridCol w="1028700"/>
                <a:gridCol w="10287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 H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 CH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 K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 R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5 D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6 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7 N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8 B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2070096"/>
              </p:ext>
            </p:extLst>
          </p:nvPr>
        </p:nvGraphicFramePr>
        <p:xfrm>
          <a:off x="467544" y="2996952"/>
          <a:ext cx="6096000" cy="22250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Počet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chyb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známka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0 - 1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2 - 4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5 -</a:t>
                      </a:r>
                      <a:r>
                        <a:rPr lang="cs-CZ" baseline="0" dirty="0" smtClean="0"/>
                        <a:t> 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</a:t>
                      </a:r>
                      <a:r>
                        <a:rPr lang="cs-CZ" baseline="0" dirty="0" smtClean="0"/>
                        <a:t> - 12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13 a více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2659499"/>
              </p:ext>
            </p:extLst>
          </p:nvPr>
        </p:nvGraphicFramePr>
        <p:xfrm>
          <a:off x="467544" y="2204864"/>
          <a:ext cx="7272808" cy="3708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999231"/>
                <a:gridCol w="1009381"/>
                <a:gridCol w="1009381"/>
                <a:gridCol w="1009381"/>
                <a:gridCol w="1009381"/>
                <a:gridCol w="1009381"/>
                <a:gridCol w="1009381"/>
                <a:gridCol w="217291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9 F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10 L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11 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M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12 P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13 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S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14 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V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15 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Z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2719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Práce je dílem autora.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4074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1120</TotalTime>
  <Words>379</Words>
  <Application>Microsoft Office PowerPoint</Application>
  <PresentationFormat>Předvádění na obrazovce (4:3)</PresentationFormat>
  <Paragraphs>167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 Anotace </vt:lpstr>
      <vt:lpstr>Ke státům přiřaď jejich hlavní města</vt:lpstr>
      <vt:lpstr>Vyhodnocení testu</vt:lpstr>
      <vt:lpstr>Ke státům přiřaď jejich hlavní města</vt:lpstr>
      <vt:lpstr>Vyhodnocení testu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Libor</dc:creator>
  <cp:lastModifiedBy>Hrbek Libor</cp:lastModifiedBy>
  <cp:revision>143</cp:revision>
  <dcterms:created xsi:type="dcterms:W3CDTF">2011-11-24T20:25:45Z</dcterms:created>
  <dcterms:modified xsi:type="dcterms:W3CDTF">2012-03-08T19:13:44Z</dcterms:modified>
</cp:coreProperties>
</file>