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  <p:sldMasterId id="2147483729" r:id="rId2"/>
  </p:sldMasterIdLst>
  <p:notesMasterIdLst>
    <p:notesMasterId r:id="rId7"/>
  </p:notesMasterIdLst>
  <p:sldIdLst>
    <p:sldId id="280" r:id="rId3"/>
    <p:sldId id="273" r:id="rId4"/>
    <p:sldId id="275" r:id="rId5"/>
    <p:sldId id="278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660066"/>
    <a:srgbClr val="333300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097" autoAdjust="0"/>
  </p:normalViewPr>
  <p:slideViewPr>
    <p:cSldViewPr>
      <p:cViewPr varScale="1">
        <p:scale>
          <a:sx n="69" d="100"/>
          <a:sy n="69" d="100"/>
        </p:scale>
        <p:origin x="-133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ableStyles" Target="tableStyles.xml"/><Relationship Id="rId5" Type="http://schemas.openxmlformats.org/officeDocument/2006/relationships/slide" Target="slides/slide3.xml"/><Relationship Id="rId10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CDE0EE58-E869-4B77-9CFE-57257DFBB458}" type="datetimeFigureOut">
              <a:rPr lang="cs-CZ"/>
              <a:pPr/>
              <a:t>8.3.2012</a:t>
            </a:fld>
            <a:endParaRPr lang="cs-CZ"/>
          </a:p>
        </p:txBody>
      </p:sp>
      <p:sp>
        <p:nvSpPr>
          <p:cNvPr id="1229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229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1229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E65F716E-F8BB-4ED9-9CC5-1B330DE4363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222301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>
                <a:latin typeface="Arial" charset="0"/>
              </a:rPr>
              <a:t>Jaromír </a:t>
            </a:r>
            <a:r>
              <a:rPr lang="cs-CZ" dirty="0" err="1">
                <a:latin typeface="Arial" charset="0"/>
              </a:rPr>
              <a:t>Demek</a:t>
            </a:r>
            <a:r>
              <a:rPr lang="cs-CZ" dirty="0">
                <a:latin typeface="Arial" charset="0"/>
              </a:rPr>
              <a:t>, Ivan Mališ: Zeměpis – Zeměpis světadílů, pro 6. a 7. ročník základní školy</a:t>
            </a:r>
          </a:p>
          <a:p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>
                <a:latin typeface="Arial" charset="0"/>
              </a:rPr>
              <a:t>Jaromír Demek, Ivan Mališ: Zeměpis – Zeměpis světadílů, pro 6. a 7. ročník základní školy</a:t>
            </a:r>
          </a:p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>
                <a:latin typeface="Arial" charset="0"/>
              </a:rPr>
              <a:t>Jaromír Demek, Ivan Mališ: Zeměpis – Zeměpis světadílů, pro 6. a 7. ročník základní školy</a:t>
            </a:r>
          </a:p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 smtClean="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52F4ECC5-D1DE-4166-BB60-1ED4603791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91364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AAC90B-860B-45E2-BD88-AB968300B0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0703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0BB642-0F93-4801-B7EC-E8F4817E3D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97329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0140C8-30A9-45A9-943A-16A79D0A1A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22907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C2B73B-B331-4C49-BC1D-14E53C691C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06650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28F061-048F-4CD5-A619-557DB7FE84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41324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7BD708-A951-4398-BD25-55F7A9B957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78249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D4230E-9D93-47C9-9CC3-A90C7CFFAB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29002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87E4A1-B679-4B26-98CB-99B5F6F727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05700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0D388-5501-4E57-B0C7-B54568A9A9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35843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CB7662-1E37-4C2C-8C44-5D0418A578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32074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B47D583-F393-4082-90AB-59B8C2D0DDAD}" type="datetimeFigureOut">
              <a:rPr lang="cs-CZ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E4B4FC-D268-4667-9B80-223F25AA0E9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47606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8279031-0C7B-4869-A2FB-6E8FC8EDA270}" type="datetimeFigureOut">
              <a:rPr lang="cs-CZ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3A0CCD-7D03-4767-B279-08C37B5A3AC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07447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C85DD8F-83B3-4681-B9FC-475E53244A92}" type="datetimeFigureOut">
              <a:rPr lang="cs-CZ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596988-837F-45D7-B6FD-5475C9E1ECB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87170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E95E411-8D76-4F6B-853F-7AA0B400A1BB}" type="datetimeFigureOut">
              <a:rPr lang="cs-CZ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3FD824-48D5-4E03-8603-EFBF0A87AFB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48711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4F05D33-96F7-40FA-8A0F-5F61020247DD}" type="datetimeFigureOut">
              <a:rPr lang="cs-CZ"/>
              <a:pPr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C23B72-AA31-4CEE-A6CE-53E747E0392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55201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DF0D1B-7A7F-4641-9072-C94F4B4604FA}" type="datetimeFigureOut">
              <a:rPr lang="cs-CZ"/>
              <a:pPr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A79E8C-2D10-4974-A371-843C9807A8E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942422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793B93B-0CC0-4C70-9BA0-91C484A3FC38}" type="datetimeFigureOut">
              <a:rPr lang="cs-CZ"/>
              <a:pPr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048ACA7-3FC5-4ACA-B2BD-183D6982E4D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68951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81D89ED-DEBE-4023-92CC-6AE45D03D687}" type="datetimeFigureOut">
              <a:rPr lang="cs-CZ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6856897-19A2-4D8C-89CE-43FC7456918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832446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F28FC24-E3AC-41C1-8EED-8686CA2DE5A1}" type="datetimeFigureOut">
              <a:rPr lang="cs-CZ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B4A631A-8224-4DDA-B035-EDD0EBE8B2B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465426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52A65DC-E535-40EE-AD03-059C8D0E37DA}" type="datetimeFigureOut">
              <a:rPr lang="cs-CZ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B797EA7-F9FE-4E8F-9171-0CDE4F6326D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312354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8B36D20-E004-4DA1-B41C-05A154A76F49}" type="datetimeFigureOut">
              <a:rPr lang="cs-CZ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EAED2F-87F7-4D24-B59A-70B501C4ED8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9259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smtClean="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A677E9FC-75DE-444F-A230-360E21B046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50" r:id="rId8"/>
    <p:sldLayoutId id="2147483751" r:id="rId9"/>
    <p:sldLayoutId id="2147483736" r:id="rId10"/>
    <p:sldLayoutId id="2147483737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970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945F5A54-F11F-4CA9-8C52-1139330BAA3B}" type="datetimeFigureOut">
              <a:rPr lang="cs-CZ"/>
              <a:pPr/>
              <a:t>8.3.2012</a:t>
            </a:fld>
            <a:endParaRPr lang="cs-CZ"/>
          </a:p>
        </p:txBody>
      </p:sp>
      <p:sp>
        <p:nvSpPr>
          <p:cNvPr id="2970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2970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6329837A-7297-41D1-9C8D-B3A1088D7853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8" r:id="rId1"/>
    <p:sldLayoutId id="2147483739" r:id="rId2"/>
    <p:sldLayoutId id="2147483740" r:id="rId3"/>
    <p:sldLayoutId id="2147483741" r:id="rId4"/>
    <p:sldLayoutId id="2147483742" r:id="rId5"/>
    <p:sldLayoutId id="2147483743" r:id="rId6"/>
    <p:sldLayoutId id="2147483744" r:id="rId7"/>
    <p:sldLayoutId id="2147483745" r:id="rId8"/>
    <p:sldLayoutId id="2147483746" r:id="rId9"/>
    <p:sldLayoutId id="2147483747" r:id="rId10"/>
    <p:sldLayoutId id="2147483748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4%8CLR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>
                <a:latin typeface="Calibri" pitchFamily="34" charset="0"/>
                <a:cs typeface="Calibri" pitchFamily="34" charset="0"/>
              </a:rPr>
              <a:t>VY_32_INOVACE_44A_Asie základní pojmy</a:t>
            </a:r>
          </a:p>
        </p:txBody>
      </p:sp>
      <p:pic>
        <p:nvPicPr>
          <p:cNvPr id="2867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42988" y="1027113"/>
            <a:ext cx="7024687" cy="601687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Asie – základní informace 1.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39552" y="1700808"/>
            <a:ext cx="7920880" cy="4392488"/>
          </a:xfrm>
        </p:spPr>
        <p:txBody>
          <a:bodyPr/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Asie je svou rozlohou 44 603 853 km² nejrozlehlejší (největší) a s téměř 4 miliardami obyvatel nejlidnatějším světadíl</a:t>
            </a:r>
            <a:r>
              <a:rPr lang="cs-CZ" sz="2800" b="1" dirty="0" smtClean="0">
                <a:solidFill>
                  <a:srgbClr val="000000"/>
                </a:solidFill>
              </a:rPr>
              <a:t>, který tvoří součást kontinentu nazvaného </a:t>
            </a:r>
            <a:r>
              <a:rPr lang="cs-CZ" sz="2800" b="1" dirty="0" err="1" smtClean="0">
                <a:solidFill>
                  <a:srgbClr val="000000"/>
                </a:solidFill>
              </a:rPr>
              <a:t>Euroasie</a:t>
            </a:r>
            <a:r>
              <a:rPr lang="cs-CZ" sz="2800" b="1" dirty="0" smtClean="0">
                <a:solidFill>
                  <a:srgbClr val="000000"/>
                </a:solidFill>
              </a:rPr>
              <a:t>. Vyskytuje se především na východní a severní </a:t>
            </a:r>
            <a:r>
              <a:rPr lang="cs-CZ" sz="2800" b="1" dirty="0" err="1" smtClean="0">
                <a:solidFill>
                  <a:srgbClr val="000000"/>
                </a:solidFill>
              </a:rPr>
              <a:t>poloklouli</a:t>
            </a:r>
            <a:r>
              <a:rPr lang="cs-CZ" sz="2800" b="1" dirty="0" smtClean="0">
                <a:solidFill>
                  <a:srgbClr val="000000"/>
                </a:solidFill>
              </a:rPr>
              <a:t>. Pokrývá 8,6 % povrchu Země (29,9 % souše) a žije v ní asi 4 miliardy lidí, což je 60 % světové populace. </a:t>
            </a:r>
          </a:p>
          <a:p>
            <a:endParaRPr lang="cs-CZ" b="1" dirty="0">
              <a:solidFill>
                <a:srgbClr val="000000"/>
              </a:solidFill>
            </a:endParaRPr>
          </a:p>
          <a:p>
            <a:pPr marL="69850" indent="0">
              <a:buNone/>
            </a:pPr>
            <a:r>
              <a:rPr lang="cs-CZ" sz="1400" b="1" dirty="0">
                <a:solidFill>
                  <a:srgbClr val="000000"/>
                </a:solidFill>
              </a:rPr>
              <a:t>Jaromír </a:t>
            </a:r>
            <a:r>
              <a:rPr lang="cs-CZ" sz="1400" b="1" dirty="0" err="1">
                <a:solidFill>
                  <a:srgbClr val="000000"/>
                </a:solidFill>
              </a:rPr>
              <a:t>Demek</a:t>
            </a:r>
            <a:r>
              <a:rPr lang="cs-CZ" sz="1400" b="1" dirty="0">
                <a:solidFill>
                  <a:srgbClr val="000000"/>
                </a:solidFill>
              </a:rPr>
              <a:t>, Ivan Mališ: Zeměpis – Zeměpis světadílů, pro 6. a 7. ročník základní školy</a:t>
            </a:r>
          </a:p>
          <a:p>
            <a:endParaRPr lang="cs-CZ" b="1" dirty="0" smtClean="0">
              <a:solidFill>
                <a:srgbClr val="000000"/>
              </a:solidFill>
            </a:endParaRP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836712"/>
            <a:ext cx="7024687" cy="601687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660066"/>
                </a:solidFill>
              </a:rPr>
              <a:t>Asie – základní informace 2.</a:t>
            </a:r>
            <a:endParaRPr lang="cs-CZ" b="1" dirty="0">
              <a:solidFill>
                <a:srgbClr val="6600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556792"/>
            <a:ext cx="7848872" cy="4464496"/>
          </a:xfrm>
        </p:spPr>
        <p:txBody>
          <a:bodyPr>
            <a:normAutofit fontScale="92500" lnSpcReduction="10000"/>
          </a:bodyPr>
          <a:lstStyle/>
          <a:p>
            <a:r>
              <a:rPr lang="cs-CZ" sz="2800" b="1" dirty="0" smtClean="0"/>
              <a:t>Ačkoliv </a:t>
            </a:r>
            <a:r>
              <a:rPr lang="cs-CZ" sz="2800" b="1" dirty="0" smtClean="0">
                <a:solidFill>
                  <a:srgbClr val="FF0000"/>
                </a:solidFill>
              </a:rPr>
              <a:t>hranice mezi Asií a Evropou</a:t>
            </a:r>
            <a:r>
              <a:rPr lang="cs-CZ" sz="2800" b="1" dirty="0" smtClean="0"/>
              <a:t> nejsou přesně určitelné, všeobecně </a:t>
            </a:r>
            <a:r>
              <a:rPr lang="cs-CZ" sz="2800" b="1" dirty="0" smtClean="0">
                <a:solidFill>
                  <a:srgbClr val="FF0000"/>
                </a:solidFill>
              </a:rPr>
              <a:t>se</a:t>
            </a:r>
            <a:r>
              <a:rPr lang="cs-CZ" sz="2800" b="1" dirty="0" smtClean="0"/>
              <a:t> jako hranice </a:t>
            </a:r>
            <a:r>
              <a:rPr lang="cs-CZ" sz="2800" b="1" dirty="0" smtClean="0">
                <a:solidFill>
                  <a:srgbClr val="FF0000"/>
                </a:solidFill>
              </a:rPr>
              <a:t>udává pohoří Ural</a:t>
            </a:r>
            <a:r>
              <a:rPr lang="cs-CZ" sz="2800" b="1" dirty="0" smtClean="0"/>
              <a:t> na západě, </a:t>
            </a:r>
            <a:r>
              <a:rPr lang="cs-CZ" sz="2800" b="1" dirty="0" smtClean="0">
                <a:solidFill>
                  <a:srgbClr val="FF0000"/>
                </a:solidFill>
              </a:rPr>
              <a:t>dále řeka </a:t>
            </a:r>
            <a:r>
              <a:rPr lang="cs-CZ" sz="2800" b="1" dirty="0" err="1" smtClean="0">
                <a:solidFill>
                  <a:srgbClr val="FF0000"/>
                </a:solidFill>
              </a:rPr>
              <a:t>Emba</a:t>
            </a:r>
            <a:r>
              <a:rPr lang="cs-CZ" sz="2800" b="1" dirty="0" smtClean="0">
                <a:solidFill>
                  <a:srgbClr val="FF0000"/>
                </a:solidFill>
              </a:rPr>
              <a:t>, pobřeží Kaspického moře, severní předhůří Kavkazu, Azovské moře, Černé moře, úžina Bospor, úžina Dardanely</a:t>
            </a:r>
            <a:r>
              <a:rPr lang="cs-CZ" sz="2800" b="1" dirty="0" smtClean="0"/>
              <a:t>. </a:t>
            </a:r>
            <a:r>
              <a:rPr lang="cs-CZ" sz="2800" b="1" dirty="0" smtClean="0">
                <a:solidFill>
                  <a:srgbClr val="FF0000"/>
                </a:solidFill>
              </a:rPr>
              <a:t>Od Afriky je Asie oddělena </a:t>
            </a:r>
            <a:r>
              <a:rPr lang="cs-CZ" sz="2800" b="1" dirty="0" err="1" smtClean="0">
                <a:solidFill>
                  <a:srgbClr val="FF0000"/>
                </a:solidFill>
              </a:rPr>
              <a:t>Suezkým</a:t>
            </a:r>
            <a:r>
              <a:rPr lang="cs-CZ" sz="2800" b="1" dirty="0" smtClean="0">
                <a:solidFill>
                  <a:srgbClr val="FF0000"/>
                </a:solidFill>
              </a:rPr>
              <a:t> průplavem</a:t>
            </a:r>
            <a:r>
              <a:rPr lang="cs-CZ" sz="2800" b="1" dirty="0" smtClean="0"/>
              <a:t>. Vše směrem na východ od této pomyslné hranice se považuje za Asii. Hranice s Austrálií a Oceánií nejsou přesně určeny.</a:t>
            </a:r>
          </a:p>
          <a:p>
            <a:pPr marL="69850" indent="0">
              <a:buNone/>
            </a:pPr>
            <a:endParaRPr lang="cs-CZ" sz="1400" dirty="0" smtClean="0">
              <a:latin typeface="Arial" charset="0"/>
            </a:endParaRPr>
          </a:p>
          <a:p>
            <a:pPr marL="69850" indent="0">
              <a:buNone/>
            </a:pPr>
            <a:r>
              <a:rPr lang="cs-CZ" sz="1400" b="1" dirty="0" smtClean="0">
                <a:latin typeface="Arial" charset="0"/>
              </a:rPr>
              <a:t>Jaromír </a:t>
            </a:r>
            <a:r>
              <a:rPr lang="cs-CZ" sz="1400" b="1" dirty="0" err="1">
                <a:latin typeface="Arial" charset="0"/>
              </a:rPr>
              <a:t>Demek</a:t>
            </a:r>
            <a:r>
              <a:rPr lang="cs-CZ" sz="1400" b="1" dirty="0">
                <a:latin typeface="Arial" charset="0"/>
              </a:rPr>
              <a:t>, Ivan Mališ: Zeměpis – Zeměpis světadílů, pro 6. a 7. ročník základní školy</a:t>
            </a:r>
          </a:p>
          <a:p>
            <a:endParaRPr lang="cs-CZ" sz="2200" b="1" dirty="0" smtClean="0"/>
          </a:p>
          <a:p>
            <a:endParaRPr lang="cs-CZ" sz="2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smtClean="0">
                <a:solidFill>
                  <a:srgbClr val="FF0000"/>
                </a:solidFill>
              </a:rPr>
              <a:t>Asie - obyvatelstvo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2988" y="2324100"/>
            <a:ext cx="6777037" cy="3841204"/>
          </a:xfrm>
        </p:spPr>
        <p:txBody>
          <a:bodyPr/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Počet obyvatel Asie v červnu 2010 dosáhl 3,879,000,000 a stále stoupá</a:t>
            </a:r>
            <a:r>
              <a:rPr lang="cs-CZ" sz="2800" b="1" dirty="0" smtClean="0">
                <a:solidFill>
                  <a:srgbClr val="333300"/>
                </a:solidFill>
              </a:rPr>
              <a:t>. Polovinu tvoří obyvatelstvo do 20-ti let. V Asii žijí přibližně dvě třetiny obyvatelstva světa. Nejvíce obyvatel má </a:t>
            </a:r>
            <a:r>
              <a:rPr lang="cs-CZ" sz="2800" b="1" dirty="0" smtClean="0">
                <a:solidFill>
                  <a:srgbClr val="333300"/>
                </a:solidFill>
                <a:hlinkClick r:id="rId3" tooltip="ČLR"/>
              </a:rPr>
              <a:t>Čína</a:t>
            </a:r>
            <a:r>
              <a:rPr lang="cs-CZ" sz="2800" b="1" dirty="0" smtClean="0">
                <a:solidFill>
                  <a:srgbClr val="333300"/>
                </a:solidFill>
              </a:rPr>
              <a:t> s 1,3 mld.</a:t>
            </a:r>
          </a:p>
          <a:p>
            <a:endParaRPr lang="cs-CZ" b="1" dirty="0" smtClean="0">
              <a:solidFill>
                <a:srgbClr val="333300"/>
              </a:solidFill>
            </a:endParaRPr>
          </a:p>
          <a:p>
            <a:pPr marL="69850" indent="0">
              <a:buNone/>
            </a:pPr>
            <a:r>
              <a:rPr lang="cs-CZ" sz="1400" b="1" dirty="0">
                <a:latin typeface="Arial" charset="0"/>
              </a:rPr>
              <a:t>Jaromír </a:t>
            </a:r>
            <a:r>
              <a:rPr lang="cs-CZ" sz="1400" b="1" dirty="0" err="1">
                <a:latin typeface="Arial" charset="0"/>
              </a:rPr>
              <a:t>Demek</a:t>
            </a:r>
            <a:r>
              <a:rPr lang="cs-CZ" sz="1400" b="1" dirty="0">
                <a:latin typeface="Arial" charset="0"/>
              </a:rPr>
              <a:t>, Ivan Mališ: Zeměpis – Zeměpis světadílů, pro 6. a 7. ročník základní školy</a:t>
            </a:r>
          </a:p>
          <a:p>
            <a:endParaRPr lang="cs-CZ" b="1" dirty="0" smtClean="0">
              <a:solidFill>
                <a:srgbClr val="333300"/>
              </a:solidFill>
            </a:endParaRP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524</TotalTime>
  <Words>276</Words>
  <Application>Microsoft Office PowerPoint</Application>
  <PresentationFormat>Předvádění na obrazovce (4:3)</PresentationFormat>
  <Paragraphs>17</Paragraphs>
  <Slides>4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4</vt:i4>
      </vt:variant>
    </vt:vector>
  </HeadingPairs>
  <TitlesOfParts>
    <vt:vector size="6" baseType="lpstr">
      <vt:lpstr>Austin</vt:lpstr>
      <vt:lpstr>Výchozí návrh</vt:lpstr>
      <vt:lpstr>VY_32_INOVACE_44A_Asie základní pojmy</vt:lpstr>
      <vt:lpstr>Asie – základní informace 1.</vt:lpstr>
      <vt:lpstr>Asie – základní informace 2.</vt:lpstr>
      <vt:lpstr>Asie - obyvatelstvo</vt:lpstr>
    </vt:vector>
  </TitlesOfParts>
  <Company>ZS Choustník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Brazílie</dc:title>
  <dc:creator>PC Scenic</dc:creator>
  <cp:lastModifiedBy>krejza</cp:lastModifiedBy>
  <cp:revision>30</cp:revision>
  <dcterms:created xsi:type="dcterms:W3CDTF">2011-01-03T17:28:47Z</dcterms:created>
  <dcterms:modified xsi:type="dcterms:W3CDTF">2012-03-08T21:06:22Z</dcterms:modified>
</cp:coreProperties>
</file>