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slides/slide30.xml" ContentType="application/vnd.openxmlformats-officedocument.presentationml.slide+xml"/>
  <Override PartName="/ppt/slides/slide31.xml" ContentType="application/vnd.openxmlformats-officedocument.presentationml.slide+xml"/>
  <Override PartName="/ppt/slides/slide32.xml" ContentType="application/vnd.openxmlformats-officedocument.presentationml.slide+xml"/>
  <Override PartName="/ppt/slides/slide33.xml" ContentType="application/vnd.openxmlformats-officedocument.presentationml.slide+xml"/>
  <Override PartName="/ppt/slides/slide34.xml" ContentType="application/vnd.openxmlformats-officedocument.presentationml.slide+xml"/>
  <Override PartName="/ppt/slides/slide35.xml" ContentType="application/vnd.openxmlformats-officedocument.presentationml.slide+xml"/>
  <Override PartName="/ppt/slides/slide36.xml" ContentType="application/vnd.openxmlformats-officedocument.presentationml.slide+xml"/>
  <Override PartName="/ppt/slides/slide37.xml" ContentType="application/vnd.openxmlformats-officedocument.presentationml.slide+xml"/>
  <Override PartName="/ppt/slides/slide38.xml" ContentType="application/vnd.openxmlformats-officedocument.presentationml.slide+xml"/>
  <Override PartName="/ppt/slides/slide39.xml" ContentType="application/vnd.openxmlformats-officedocument.presentationml.slide+xml"/>
  <Override PartName="/ppt/slides/slide40.xml" ContentType="application/vnd.openxmlformats-officedocument.presentationml.slide+xml"/>
  <Override PartName="/ppt/slides/slide41.xml" ContentType="application/vnd.openxmlformats-officedocument.presentationml.slide+xml"/>
  <Override PartName="/ppt/slides/slide42.xml" ContentType="application/vnd.openxmlformats-officedocument.presentationml.slide+xml"/>
  <Override PartName="/ppt/slides/slide43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316" r:id="rId2"/>
    <p:sldId id="256" r:id="rId3"/>
    <p:sldId id="315" r:id="rId4"/>
    <p:sldId id="257" r:id="rId5"/>
    <p:sldId id="258" r:id="rId6"/>
    <p:sldId id="259" r:id="rId7"/>
    <p:sldId id="260" r:id="rId8"/>
    <p:sldId id="261" r:id="rId9"/>
    <p:sldId id="262" r:id="rId10"/>
    <p:sldId id="263" r:id="rId11"/>
    <p:sldId id="265" r:id="rId12"/>
    <p:sldId id="266" r:id="rId13"/>
    <p:sldId id="267" r:id="rId14"/>
    <p:sldId id="268" r:id="rId15"/>
    <p:sldId id="269" r:id="rId16"/>
    <p:sldId id="270" r:id="rId17"/>
    <p:sldId id="273" r:id="rId18"/>
    <p:sldId id="274" r:id="rId19"/>
    <p:sldId id="275" r:id="rId20"/>
    <p:sldId id="276" r:id="rId21"/>
    <p:sldId id="277" r:id="rId22"/>
    <p:sldId id="281" r:id="rId23"/>
    <p:sldId id="282" r:id="rId24"/>
    <p:sldId id="283" r:id="rId25"/>
    <p:sldId id="284" r:id="rId26"/>
    <p:sldId id="288" r:id="rId27"/>
    <p:sldId id="289" r:id="rId28"/>
    <p:sldId id="290" r:id="rId29"/>
    <p:sldId id="291" r:id="rId30"/>
    <p:sldId id="296" r:id="rId31"/>
    <p:sldId id="297" r:id="rId32"/>
    <p:sldId id="298" r:id="rId33"/>
    <p:sldId id="305" r:id="rId34"/>
    <p:sldId id="307" r:id="rId35"/>
    <p:sldId id="308" r:id="rId36"/>
    <p:sldId id="309" r:id="rId37"/>
    <p:sldId id="310" r:id="rId38"/>
    <p:sldId id="311" r:id="rId39"/>
    <p:sldId id="312" r:id="rId40"/>
    <p:sldId id="317" r:id="rId41"/>
    <p:sldId id="313" r:id="rId42"/>
    <p:sldId id="314" r:id="rId43"/>
    <p:sldId id="318" r:id="rId44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2009" autoAdjust="0"/>
    <p:restoredTop sz="94628" autoAdjust="0"/>
  </p:normalViewPr>
  <p:slideViewPr>
    <p:cSldViewPr>
      <p:cViewPr varScale="1">
        <p:scale>
          <a:sx n="70" d="100"/>
          <a:sy n="70" d="100"/>
        </p:scale>
        <p:origin x="-1518" y="-90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9" Type="http://schemas.openxmlformats.org/officeDocument/2006/relationships/slide" Target="slides/slide38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slide" Target="slides/slide33.xml"/><Relationship Id="rId42" Type="http://schemas.openxmlformats.org/officeDocument/2006/relationships/slide" Target="slides/slide41.xml"/><Relationship Id="rId47" Type="http://schemas.openxmlformats.org/officeDocument/2006/relationships/theme" Target="theme/theme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slide" Target="slides/slide32.xml"/><Relationship Id="rId38" Type="http://schemas.openxmlformats.org/officeDocument/2006/relationships/slide" Target="slides/slide37.xml"/><Relationship Id="rId46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41" Type="http://schemas.openxmlformats.org/officeDocument/2006/relationships/slide" Target="slides/slide40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slide" Target="slides/slide31.xml"/><Relationship Id="rId37" Type="http://schemas.openxmlformats.org/officeDocument/2006/relationships/slide" Target="slides/slide36.xml"/><Relationship Id="rId40" Type="http://schemas.openxmlformats.org/officeDocument/2006/relationships/slide" Target="slides/slide39.xml"/><Relationship Id="rId45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slide" Target="slides/slide35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4" Type="http://schemas.openxmlformats.org/officeDocument/2006/relationships/slide" Target="slides/slide43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slide" Target="slides/slide34.xml"/><Relationship Id="rId43" Type="http://schemas.openxmlformats.org/officeDocument/2006/relationships/slide" Target="slides/slide42.xml"/><Relationship Id="rId48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25266987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358820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426423343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82717859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54012582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453402689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82376107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62089811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92657547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68162237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8140544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5EC1D4A-A796-47C3-A63E-CE236FB377E2}" type="datetimeFigureOut">
              <a:rPr lang="cs-CZ" smtClean="0"/>
              <a:t>10.10.2012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57A5DF-1266-40EA-9282-1E66B9DE06C0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114028438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3.xml.rels><?xml version="1.0" encoding="UTF-8" standalone="yes"?>
<Relationships xmlns="http://schemas.openxmlformats.org/package/2006/relationships"><Relationship Id="rId8" Type="http://schemas.openxmlformats.org/officeDocument/2006/relationships/image" Target="../media/image8.jpeg"/><Relationship Id="rId3" Type="http://schemas.openxmlformats.org/officeDocument/2006/relationships/image" Target="../media/image3.jpeg"/><Relationship Id="rId7" Type="http://schemas.openxmlformats.org/officeDocument/2006/relationships/image" Target="../media/image7.jpeg"/><Relationship Id="rId2" Type="http://schemas.openxmlformats.org/officeDocument/2006/relationships/image" Target="../media/image2.jpe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6.jpeg"/><Relationship Id="rId5" Type="http://schemas.openxmlformats.org/officeDocument/2006/relationships/image" Target="../media/image5.jpeg"/><Relationship Id="rId4" Type="http://schemas.openxmlformats.org/officeDocument/2006/relationships/image" Target="../media/image4.jpe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slide" Target="slide11.xml"/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Relationship Id="rId4" Type="http://schemas.openxmlformats.org/officeDocument/2006/relationships/slide" Target="slide5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slide" Target="slide6.xml"/><Relationship Id="rId2" Type="http://schemas.openxmlformats.org/officeDocument/2006/relationships/slide" Target="slide1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slide" Target="slide13.xml"/><Relationship Id="rId2" Type="http://schemas.openxmlformats.org/officeDocument/2006/relationships/slide" Target="slide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slide" Target="slide14.xml"/><Relationship Id="rId2" Type="http://schemas.openxmlformats.org/officeDocument/2006/relationships/slide" Target="slide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slide" Target="slide9.xml"/><Relationship Id="rId2" Type="http://schemas.openxmlformats.org/officeDocument/2006/relationships/slide" Target="slide1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slide" Target="slide10.xml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slide" Target="slide34.xml"/><Relationship Id="rId2" Type="http://schemas.openxmlformats.org/officeDocument/2006/relationships/slide" Target="slide35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slide" Target="slide12.xml"/><Relationship Id="rId2" Type="http://schemas.openxmlformats.org/officeDocument/2006/relationships/slide" Target="slide1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JP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slide" Target="slide18.xml"/><Relationship Id="rId2" Type="http://schemas.openxmlformats.org/officeDocument/2006/relationships/slide" Target="slide1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slide" Target="slide19.xml"/><Relationship Id="rId2" Type="http://schemas.openxmlformats.org/officeDocument/2006/relationships/slide" Target="slide1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slide" Target="slide15.xml"/><Relationship Id="rId2" Type="http://schemas.openxmlformats.org/officeDocument/2006/relationships/slide" Target="slide20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slide" Target="slide16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slide" Target="slide2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slide" Target="slide35.xml"/><Relationship Id="rId2" Type="http://schemas.openxmlformats.org/officeDocument/2006/relationships/slide" Target="slide36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slide" Target="slide22.xml"/><Relationship Id="rId2" Type="http://schemas.openxmlformats.org/officeDocument/2006/relationships/slide" Target="slide1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1.JP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slide" Target="slide23.xml"/><Relationship Id="rId2" Type="http://schemas.openxmlformats.org/officeDocument/2006/relationships/slide" Target="slide1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slide" Target="slide20.xml"/><Relationship Id="rId2" Type="http://schemas.openxmlformats.org/officeDocument/2006/relationships/slide" Target="slide24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slide" Target="slide21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slide" Target="slide25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slide" Target="slide36.xml"/><Relationship Id="rId2" Type="http://schemas.openxmlformats.org/officeDocument/2006/relationships/slide" Target="slide3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slide" Target="slide27.xml"/><Relationship Id="rId2" Type="http://schemas.openxmlformats.org/officeDocument/2006/relationships/slide" Target="slide23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slide" Target="slide24.xml"/><Relationship Id="rId2" Type="http://schemas.openxmlformats.org/officeDocument/2006/relationships/slide" Target="slide2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24.xml.rels><?xml version="1.0" encoding="UTF-8" standalone="yes"?>
<Relationships xmlns="http://schemas.openxmlformats.org/package/2006/relationships"><Relationship Id="rId3" Type="http://schemas.openxmlformats.org/officeDocument/2006/relationships/slide" Target="slide25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slide" Target="slide29.xml"/></Relationships>
</file>

<file path=ppt/slides/_rels/slide25.xml.rels><?xml version="1.0" encoding="UTF-8" standalone="yes"?>
<Relationships xmlns="http://schemas.openxmlformats.org/package/2006/relationships"><Relationship Id="rId3" Type="http://schemas.openxmlformats.org/officeDocument/2006/relationships/slide" Target="slide37.xml"/><Relationship Id="rId2" Type="http://schemas.openxmlformats.org/officeDocument/2006/relationships/slide" Target="slide38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slide" Target="slide30.xml"/><Relationship Id="rId2" Type="http://schemas.openxmlformats.org/officeDocument/2006/relationships/slide" Target="slide27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2.JPG"/></Relationships>
</file>

<file path=ppt/slides/_rels/slide27.xml.rels><?xml version="1.0" encoding="UTF-8" standalone="yes"?>
<Relationships xmlns="http://schemas.openxmlformats.org/package/2006/relationships"><Relationship Id="rId3" Type="http://schemas.openxmlformats.org/officeDocument/2006/relationships/slide" Target="slide28.xml"/><Relationship Id="rId2" Type="http://schemas.openxmlformats.org/officeDocument/2006/relationships/slide" Target="slide3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28.xml.rels><?xml version="1.0" encoding="UTF-8" standalone="yes"?>
<Relationships xmlns="http://schemas.openxmlformats.org/package/2006/relationships"><Relationship Id="rId3" Type="http://schemas.openxmlformats.org/officeDocument/2006/relationships/slide" Target="slide29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slide" Target="slide32.xml"/></Relationships>
</file>

<file path=ppt/slides/_rels/slide29.xml.rels><?xml version="1.0" encoding="UTF-8" standalone="yes"?>
<Relationships xmlns="http://schemas.openxmlformats.org/package/2006/relationships"><Relationship Id="rId3" Type="http://schemas.openxmlformats.org/officeDocument/2006/relationships/slide" Target="slide38.xml"/><Relationship Id="rId2" Type="http://schemas.openxmlformats.org/officeDocument/2006/relationships/slide" Target="slide39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30.xml.rels><?xml version="1.0" encoding="UTF-8" standalone="yes"?>
<Relationships xmlns="http://schemas.openxmlformats.org/package/2006/relationships"><Relationship Id="rId3" Type="http://schemas.openxmlformats.org/officeDocument/2006/relationships/slide" Target="slide31.xml"/><Relationship Id="rId2" Type="http://schemas.openxmlformats.org/officeDocument/2006/relationships/slide" Target="slide3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3.JPG"/></Relationships>
</file>

<file path=ppt/slides/_rels/slide31.xml.rels><?xml version="1.0" encoding="UTF-8" standalone="yes"?>
<Relationships xmlns="http://schemas.openxmlformats.org/package/2006/relationships"><Relationship Id="rId3" Type="http://schemas.openxmlformats.org/officeDocument/2006/relationships/slide" Target="slide32.xml"/><Relationship Id="rId2" Type="http://schemas.openxmlformats.org/officeDocument/2006/relationships/image" Target="../media/image14.JPG"/><Relationship Id="rId1" Type="http://schemas.openxmlformats.org/officeDocument/2006/relationships/slideLayout" Target="../slideLayouts/slideLayout2.xml"/><Relationship Id="rId4" Type="http://schemas.openxmlformats.org/officeDocument/2006/relationships/slide" Target="slide33.xml"/></Relationships>
</file>

<file path=ppt/slides/_rels/slide32.xml.rels><?xml version="1.0" encoding="UTF-8" standalone="yes"?>
<Relationships xmlns="http://schemas.openxmlformats.org/package/2006/relationships"><Relationship Id="rId3" Type="http://schemas.openxmlformats.org/officeDocument/2006/relationships/slide" Target="slide39.xml"/><Relationship Id="rId2" Type="http://schemas.openxmlformats.org/officeDocument/2006/relationships/slide" Target="slide4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33.xml.rels><?xml version="1.0" encoding="UTF-8" standalone="yes"?>
<Relationships xmlns="http://schemas.openxmlformats.org/package/2006/relationships"><Relationship Id="rId3" Type="http://schemas.openxmlformats.org/officeDocument/2006/relationships/slide" Target="slide41.xml"/><Relationship Id="rId2" Type="http://schemas.openxmlformats.org/officeDocument/2006/relationships/slide" Target="slide42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5.JPG"/></Relationships>
</file>

<file path=ppt/slides/_rels/slide3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39552" y="475656"/>
            <a:ext cx="3771900" cy="13335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graphicFrame>
        <p:nvGraphicFramePr>
          <p:cNvPr id="5" name="Group 30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897952357"/>
              </p:ext>
            </p:extLst>
          </p:nvPr>
        </p:nvGraphicFramePr>
        <p:xfrm>
          <a:off x="1547664" y="2046530"/>
          <a:ext cx="5943600" cy="3265981"/>
        </p:xfrm>
        <a:graphic>
          <a:graphicData uri="http://schemas.openxmlformats.org/drawingml/2006/table">
            <a:tbl>
              <a:tblPr/>
              <a:tblGrid>
                <a:gridCol w="2343150"/>
                <a:gridCol w="3600450"/>
              </a:tblGrid>
              <a:tr h="722268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Název školy</a:t>
                      </a:r>
                      <a:endParaRPr kumimoji="0" lang="cs-CZ" sz="1100" b="1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Základní škola Kolín V., Ovčárecká 374</a:t>
                      </a:r>
                      <a:endParaRPr kumimoji="0" lang="cs-CZ" sz="1100" b="1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54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Autor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Mgr. Renata Mejdová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54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785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Vzdělávací předmět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Informatika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406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Ročník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dirty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8.-9.</a:t>
                      </a: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solidFill>
                      <a:schemeClr val="accent2">
                        <a:alpha val="20000"/>
                      </a:schemeClr>
                    </a:solidFill>
                  </a:tcPr>
                </a:tc>
              </a:tr>
              <a:tr h="406840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Datum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září 2011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673489"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8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Arial" charset="0"/>
                        </a:rPr>
                        <a:t>Téma</a:t>
                      </a:r>
                      <a:endParaRPr kumimoji="0" lang="cs-CZ" sz="11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Skladba počítače 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dirty="0" smtClean="0"/>
                        <a:t>Test znalostí hardwaru</a:t>
                      </a:r>
                    </a:p>
                    <a:p>
                      <a:pPr marL="0" marR="0" lvl="0" indent="0" algn="l" defTabSz="914400" rtl="0" eaLnBrk="1" fontAlgn="base" latinLnBrk="0" hangingPunct="1">
                        <a:lnSpc>
                          <a:spcPct val="115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100" b="0" i="0" u="none" strike="noStrike" cap="none" normalizeH="0" baseline="0" dirty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Calibri" pitchFamily="34" charset="0"/>
                        <a:ea typeface="Calibri" pitchFamily="34" charset="0"/>
                        <a:cs typeface="Times New Roman" pitchFamily="18" charset="0"/>
                      </a:endParaRPr>
                    </a:p>
                  </a:txBody>
                  <a:tcPr marL="91460" marR="91460" marT="45706" marB="45706" horzOverflow="overflow">
                    <a:lnL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accent2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  <p:sp>
        <p:nvSpPr>
          <p:cNvPr id="6" name="Obdélník 1"/>
          <p:cNvSpPr>
            <a:spLocks noChangeArrowheads="1"/>
          </p:cNvSpPr>
          <p:nvPr/>
        </p:nvSpPr>
        <p:spPr bwMode="auto">
          <a:xfrm>
            <a:off x="5580112" y="475656"/>
            <a:ext cx="3660305" cy="369332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>
            <a:spAutoFit/>
          </a:bodyPr>
          <a:lstStyle/>
          <a:p>
            <a:r>
              <a:rPr lang="cs-CZ" dirty="0" smtClean="0"/>
              <a:t>VY_32_INOVACE_INF. 8.A, 9.B.01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2048280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3568" y="1412776"/>
            <a:ext cx="7772400" cy="1470025"/>
          </a:xfrm>
        </p:spPr>
        <p:txBody>
          <a:bodyPr/>
          <a:lstStyle/>
          <a:p>
            <a:r>
              <a:rPr lang="cs-CZ" dirty="0" smtClean="0"/>
              <a:t>Skladba počítače</a:t>
            </a: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547664" y="2636912"/>
            <a:ext cx="6400800" cy="766936"/>
          </a:xfrm>
        </p:spPr>
        <p:txBody>
          <a:bodyPr/>
          <a:lstStyle/>
          <a:p>
            <a:r>
              <a:rPr lang="cs-CZ" dirty="0" smtClean="0"/>
              <a:t>Test znalostí hardwaru</a:t>
            </a:r>
            <a:endParaRPr lang="cs-CZ" dirty="0"/>
          </a:p>
        </p:txBody>
      </p:sp>
      <p:sp>
        <p:nvSpPr>
          <p:cNvPr id="4" name="Obdélník 3"/>
          <p:cNvSpPr/>
          <p:nvPr/>
        </p:nvSpPr>
        <p:spPr>
          <a:xfrm>
            <a:off x="1043608" y="4365104"/>
            <a:ext cx="7200800" cy="1477328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cs-CZ" b="1" dirty="0"/>
              <a:t>Anotace</a:t>
            </a:r>
            <a:endParaRPr lang="cs-CZ" dirty="0"/>
          </a:p>
          <a:p>
            <a:r>
              <a:rPr lang="cs-CZ" dirty="0"/>
              <a:t>Materiál je </a:t>
            </a:r>
            <a:r>
              <a:rPr lang="cs-CZ" dirty="0" smtClean="0"/>
              <a:t> určen ke společné práci na interaktivní tabuli, může být využit i k samostatnému opakování na  PC. </a:t>
            </a:r>
            <a:r>
              <a:rPr lang="cs-CZ" dirty="0"/>
              <a:t>Slouží k </a:t>
            </a:r>
            <a:r>
              <a:rPr lang="cs-CZ" dirty="0" smtClean="0"/>
              <a:t>zopakování základních skladebních komponentů počítače.</a:t>
            </a:r>
            <a:endParaRPr lang="cs-CZ" dirty="0"/>
          </a:p>
          <a:p>
            <a:r>
              <a:rPr lang="cs-CZ" dirty="0"/>
              <a:t>Klíčová slova: </a:t>
            </a:r>
            <a:r>
              <a:rPr lang="cs-CZ" dirty="0" smtClean="0"/>
              <a:t>počítač, hardware, struktura počítače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399871606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979712" y="188640"/>
            <a:ext cx="4678288" cy="1226567"/>
          </a:xfrm>
        </p:spPr>
        <p:txBody>
          <a:bodyPr/>
          <a:lstStyle/>
          <a:p>
            <a:r>
              <a:rPr lang="cs-CZ" dirty="0" smtClean="0"/>
              <a:t>Skladba počítače</a:t>
            </a:r>
            <a:endParaRPr lang="cs-CZ" dirty="0"/>
          </a:p>
        </p:txBody>
      </p:sp>
      <p:pic>
        <p:nvPicPr>
          <p:cNvPr id="5" name="Obrázek 4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23528" y="3036068"/>
            <a:ext cx="2448272" cy="1508652"/>
          </a:xfrm>
          <a:prstGeom prst="rect">
            <a:avLst/>
          </a:prstGeom>
        </p:spPr>
      </p:pic>
      <p:pic>
        <p:nvPicPr>
          <p:cNvPr id="6" name="Obrázek 5"/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713729" y="5085234"/>
            <a:ext cx="1870943" cy="1575531"/>
          </a:xfrm>
          <a:prstGeom prst="rect">
            <a:avLst/>
          </a:prstGeom>
        </p:spPr>
      </p:pic>
      <p:pic>
        <p:nvPicPr>
          <p:cNvPr id="7" name="Obrázek 6"/>
          <p:cNvPicPr>
            <a:picLocks noChangeAspect="1"/>
          </p:cNvPicPr>
          <p:nvPr/>
        </p:nvPicPr>
        <p:blipFill>
          <a:blip r:embed="rId4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516215" y="2221174"/>
            <a:ext cx="2265973" cy="765651"/>
          </a:xfrm>
          <a:prstGeom prst="rect">
            <a:avLst/>
          </a:prstGeom>
        </p:spPr>
      </p:pic>
      <p:pic>
        <p:nvPicPr>
          <p:cNvPr id="8" name="Obrázek 7"/>
          <p:cNvPicPr>
            <a:picLocks noChangeAspect="1"/>
          </p:cNvPicPr>
          <p:nvPr/>
        </p:nvPicPr>
        <p:blipFill>
          <a:blip r:embed="rId5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21748" y="1124744"/>
            <a:ext cx="2200042" cy="1674561"/>
          </a:xfrm>
          <a:prstGeom prst="rect">
            <a:avLst/>
          </a:prstGeom>
        </p:spPr>
      </p:pic>
      <p:pic>
        <p:nvPicPr>
          <p:cNvPr id="9" name="Obrázek 8"/>
          <p:cNvPicPr>
            <a:picLocks noChangeAspect="1"/>
          </p:cNvPicPr>
          <p:nvPr/>
        </p:nvPicPr>
        <p:blipFill>
          <a:blip r:embed="rId6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459625" y="1124744"/>
            <a:ext cx="2350052" cy="1018968"/>
          </a:xfrm>
          <a:prstGeom prst="rect">
            <a:avLst/>
          </a:prstGeom>
        </p:spPr>
      </p:pic>
      <p:pic>
        <p:nvPicPr>
          <p:cNvPr id="10" name="Obrázek 9"/>
          <p:cNvPicPr>
            <a:picLocks noChangeAspect="1"/>
          </p:cNvPicPr>
          <p:nvPr/>
        </p:nvPicPr>
        <p:blipFill>
          <a:blip r:embed="rId7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657055" y="3089324"/>
            <a:ext cx="2152622" cy="1814724"/>
          </a:xfrm>
          <a:prstGeom prst="rect">
            <a:avLst/>
          </a:prstGeom>
        </p:spPr>
      </p:pic>
      <p:pic>
        <p:nvPicPr>
          <p:cNvPr id="11" name="Obrázek 10"/>
          <p:cNvPicPr>
            <a:picLocks noChangeAspect="1"/>
          </p:cNvPicPr>
          <p:nvPr/>
        </p:nvPicPr>
        <p:blipFill>
          <a:blip r:embed="rId8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00225" y="4853785"/>
            <a:ext cx="2243088" cy="1182878"/>
          </a:xfrm>
          <a:prstGeom prst="rect">
            <a:avLst/>
          </a:prstGeom>
        </p:spPr>
      </p:pic>
      <p:sp>
        <p:nvSpPr>
          <p:cNvPr id="12" name="TextovéPole 11"/>
          <p:cNvSpPr txBox="1"/>
          <p:nvPr/>
        </p:nvSpPr>
        <p:spPr>
          <a:xfrm>
            <a:off x="2648805" y="1632062"/>
            <a:ext cx="151216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Grafická karta</a:t>
            </a:r>
            <a:endParaRPr lang="cs-CZ" dirty="0"/>
          </a:p>
        </p:txBody>
      </p:sp>
      <p:sp>
        <p:nvSpPr>
          <p:cNvPr id="13" name="TextovéPole 12"/>
          <p:cNvSpPr txBox="1"/>
          <p:nvPr/>
        </p:nvSpPr>
        <p:spPr>
          <a:xfrm>
            <a:off x="2780184" y="3642200"/>
            <a:ext cx="1503784" cy="646331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Bezdrátová síťová karta</a:t>
            </a:r>
            <a:endParaRPr lang="cs-CZ" dirty="0"/>
          </a:p>
        </p:txBody>
      </p:sp>
      <p:sp>
        <p:nvSpPr>
          <p:cNvPr id="14" name="TextovéPole 13"/>
          <p:cNvSpPr txBox="1"/>
          <p:nvPr/>
        </p:nvSpPr>
        <p:spPr>
          <a:xfrm>
            <a:off x="2744736" y="5218147"/>
            <a:ext cx="150378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Síťová karta</a:t>
            </a:r>
            <a:endParaRPr lang="cs-CZ" dirty="0"/>
          </a:p>
        </p:txBody>
      </p:sp>
      <p:sp>
        <p:nvSpPr>
          <p:cNvPr id="15" name="TextovéPole 14"/>
          <p:cNvSpPr txBox="1"/>
          <p:nvPr/>
        </p:nvSpPr>
        <p:spPr>
          <a:xfrm>
            <a:off x="5545671" y="5445434"/>
            <a:ext cx="107699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CD-ROM</a:t>
            </a:r>
            <a:endParaRPr lang="cs-CZ" dirty="0"/>
          </a:p>
        </p:txBody>
      </p:sp>
      <p:sp>
        <p:nvSpPr>
          <p:cNvPr id="16" name="TextovéPole 15"/>
          <p:cNvSpPr txBox="1"/>
          <p:nvPr/>
        </p:nvSpPr>
        <p:spPr>
          <a:xfrm>
            <a:off x="5364086" y="3780699"/>
            <a:ext cx="115212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Pevný disk</a:t>
            </a:r>
            <a:endParaRPr lang="cs-CZ" dirty="0"/>
          </a:p>
        </p:txBody>
      </p:sp>
      <p:sp>
        <p:nvSpPr>
          <p:cNvPr id="17" name="TextovéPole 16"/>
          <p:cNvSpPr txBox="1"/>
          <p:nvPr/>
        </p:nvSpPr>
        <p:spPr>
          <a:xfrm>
            <a:off x="4640882" y="2429973"/>
            <a:ext cx="1818743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Operační paměť</a:t>
            </a:r>
            <a:endParaRPr lang="cs-CZ" dirty="0"/>
          </a:p>
        </p:txBody>
      </p:sp>
      <p:sp>
        <p:nvSpPr>
          <p:cNvPr id="18" name="TextovéPole 17"/>
          <p:cNvSpPr txBox="1"/>
          <p:nvPr/>
        </p:nvSpPr>
        <p:spPr>
          <a:xfrm>
            <a:off x="4784896" y="1447396"/>
            <a:ext cx="1731319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r"/>
            <a:r>
              <a:rPr lang="cs-CZ" dirty="0" smtClean="0"/>
              <a:t>Základová deska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036522347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Grafická karta0ch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563888" y="1821114"/>
            <a:ext cx="5112568" cy="3891430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2492896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Grafická karta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46608921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Pevný disk0ch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492896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5134" y="1628800"/>
            <a:ext cx="5210361" cy="439248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732240" y="62373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Výborně, 0 chyb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6916801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Základová deska0ch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554999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Základová deska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242" y="1354942"/>
            <a:ext cx="7380312" cy="320005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732240" y="62373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Výborně, 0 chyb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0603864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Síťová karta0ch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50912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412776"/>
            <a:ext cx="6084168" cy="32084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732240" y="62373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Výborně, 0 chyb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879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Operační paměť0ch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606" y="1412776"/>
            <a:ext cx="7904436" cy="267083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732240" y="62373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Výborně, 0 chyb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94087952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CD-ROM0ch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39" y="1196752"/>
            <a:ext cx="5045061" cy="42484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4359875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Grafická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CD-ROM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732240" y="62373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Výborně, 0 chyb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4529447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Bezdrátová síťová karta0ch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Bezdrátová síťová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501" y="1328892"/>
            <a:ext cx="6193372" cy="38164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732240" y="6237312"/>
            <a:ext cx="1872208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Výborně, 0 chyb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7332768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Pevný disk1ch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2492896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645134" y="1628800"/>
            <a:ext cx="5210361" cy="439248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1 chyba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4219657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Základová deska1ch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554999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Základová deska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242" y="1354942"/>
            <a:ext cx="7380312" cy="3200057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1 chyba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7600941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Síťová karta1ch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50912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412776"/>
            <a:ext cx="6084168" cy="320844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1 chyba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20823315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Operační paměť1ch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606" y="1412776"/>
            <a:ext cx="7904436" cy="267083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1 chyba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4059540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CD-ROM1ch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39" y="1196752"/>
            <a:ext cx="5045061" cy="42484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Grafická karta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1 chyba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6047249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Bezdrátová síťová karta1ch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Bezdrátová síťová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501" y="1328892"/>
            <a:ext cx="6193372" cy="381642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1 chyba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4309019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Základová deska2ch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95536" y="4554999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Základová deska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30242" y="1354942"/>
            <a:ext cx="7380312" cy="3200057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2 chyby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7576276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Síťová karta2ch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50912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412776"/>
            <a:ext cx="6084168" cy="32084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2 chyby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862943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Operační paměť2ch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606" y="1412776"/>
            <a:ext cx="7904436" cy="267083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2 chyby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59955081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CD-ROM2ch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39" y="1196752"/>
            <a:ext cx="5045061" cy="42484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Grafická karta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2 chyby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5714193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Bezdrátová síťová karta2ch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Bezdrátová síťová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501" y="1328892"/>
            <a:ext cx="6193372" cy="38164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6120172" y="6237312"/>
            <a:ext cx="2484276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Skoro výborně, 2 chyby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68828907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Síťová karta3ch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50912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412776"/>
            <a:ext cx="6084168" cy="3208448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508104" y="62373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chyby, není čas se zamyslet?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7457101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Operační paměť3ch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606" y="1412776"/>
            <a:ext cx="7904436" cy="267083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508104" y="62373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chyby, není čas se zamyslet?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2805397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CD-ROM3ch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39" y="1196752"/>
            <a:ext cx="5045061" cy="42484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Grafická karta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5508104" y="62373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chyby, není čas se zamyslet?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139580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Bezdrátová síťová karta3ch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Bezdrátová síťová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501" y="1328892"/>
            <a:ext cx="6193372" cy="381642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5508104" y="62373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3 chyby, není čas se zamyslet?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3480257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Síťová karta4ch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323528" y="450912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99792" y="1412776"/>
            <a:ext cx="6084168" cy="3208448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80112" y="62373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chyby? Víc než půlka?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5787609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Operační paměť4ch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606" y="1412776"/>
            <a:ext cx="7904436" cy="2670835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80112" y="62373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chyby? Víc než půlka?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53443908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CD-ROM4ch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39" y="1196752"/>
            <a:ext cx="5045061" cy="42484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Grafická karta</a:t>
            </a:r>
            <a:endParaRPr lang="cs-CZ" sz="3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5580112" y="62373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chyby? Víc než půlka?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073111675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Bezdrátová síťová karta4ch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Bezdrátová síťová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501" y="1328892"/>
            <a:ext cx="6193372" cy="38164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5580112" y="6237312"/>
            <a:ext cx="3096344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4 chyby? Víc než půlka?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25032398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Operační paměť5ch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Síťová karta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Grafická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30606" y="1412776"/>
            <a:ext cx="7904436" cy="2670835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355976" y="623731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chyb? To je v pohodě, hlavně že je mír…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11600741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CD-ROM5ch</a:t>
            </a:r>
            <a:endParaRPr lang="cs-CZ" dirty="0">
              <a:solidFill>
                <a:schemeClr val="bg1"/>
              </a:solidFill>
            </a:endParaRPr>
          </a:p>
        </p:txBody>
      </p:sp>
      <p:pic>
        <p:nvPicPr>
          <p:cNvPr id="3" name="Obrázek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131839" y="1196752"/>
            <a:ext cx="5045061" cy="4248472"/>
          </a:xfrm>
          <a:prstGeom prst="rect">
            <a:avLst/>
          </a:prstGeom>
        </p:spPr>
      </p:pic>
      <p:sp>
        <p:nvSpPr>
          <p:cNvPr id="5" name="TextovéPole 4"/>
          <p:cNvSpPr txBox="1"/>
          <p:nvPr/>
        </p:nvSpPr>
        <p:spPr>
          <a:xfrm>
            <a:off x="251520" y="4149080"/>
            <a:ext cx="3312368" cy="206210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4" action="ppaction://hlinksldjump"/>
              </a:rPr>
              <a:t>Grafická karta</a:t>
            </a:r>
            <a:endParaRPr lang="cs-CZ" sz="32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4355976" y="623731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chyb? To je v pohodě, hlavně že je mír…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715253831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Bezdrátová síťová karta5ch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Bezdrátová síťová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501" y="1328892"/>
            <a:ext cx="6193372" cy="3816424"/>
          </a:xfrm>
          <a:prstGeom prst="rect">
            <a:avLst/>
          </a:prstGeom>
        </p:spPr>
      </p:pic>
      <p:sp>
        <p:nvSpPr>
          <p:cNvPr id="7" name="TextovéPole 6"/>
          <p:cNvSpPr txBox="1"/>
          <p:nvPr/>
        </p:nvSpPr>
        <p:spPr>
          <a:xfrm>
            <a:off x="4355976" y="6237312"/>
            <a:ext cx="4320480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5 chyb? To je v pohodě, hlavně že je mír…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47759884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Součástka na obrázku je?</a:t>
            </a:r>
            <a:br>
              <a:rPr lang="cs-CZ" dirty="0" smtClean="0"/>
            </a:br>
            <a:r>
              <a:rPr lang="cs-CZ" dirty="0" smtClean="0">
                <a:solidFill>
                  <a:schemeClr val="bg1"/>
                </a:solidFill>
              </a:rPr>
              <a:t>Bezdrátová síťová karta6ch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5" name="TextovéPole 4"/>
          <p:cNvSpPr txBox="1"/>
          <p:nvPr/>
        </p:nvSpPr>
        <p:spPr>
          <a:xfrm>
            <a:off x="251520" y="4149080"/>
            <a:ext cx="3312368" cy="255454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CD-ROM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Pevný disk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2" action="ppaction://hlinksldjump"/>
              </a:rPr>
              <a:t>Operační paměť</a:t>
            </a:r>
            <a:endParaRPr lang="cs-CZ" sz="3200" dirty="0" smtClean="0"/>
          </a:p>
          <a:p>
            <a:pPr marL="342900" indent="-342900">
              <a:buFont typeface="+mj-lt"/>
              <a:buAutoNum type="alphaUcPeriod"/>
            </a:pPr>
            <a:r>
              <a:rPr lang="cs-CZ" sz="3200" dirty="0" smtClean="0">
                <a:hlinkClick r:id="rId3" action="ppaction://hlinksldjump"/>
              </a:rPr>
              <a:t>Bezdrátová síťová karta</a:t>
            </a:r>
            <a:endParaRPr lang="cs-CZ" sz="3200" dirty="0"/>
          </a:p>
        </p:txBody>
      </p:sp>
      <p:pic>
        <p:nvPicPr>
          <p:cNvPr id="4" name="Obrázek 3"/>
          <p:cNvPicPr>
            <a:picLocks noChangeAspect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601501" y="1328892"/>
            <a:ext cx="6193372" cy="3816424"/>
          </a:xfrm>
          <a:prstGeom prst="rect">
            <a:avLst/>
          </a:prstGeom>
        </p:spPr>
      </p:pic>
      <p:sp>
        <p:nvSpPr>
          <p:cNvPr id="6" name="TextovéPole 5"/>
          <p:cNvSpPr txBox="1"/>
          <p:nvPr/>
        </p:nvSpPr>
        <p:spPr>
          <a:xfrm>
            <a:off x="4067944" y="6237312"/>
            <a:ext cx="4608512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cs-CZ" dirty="0" smtClean="0"/>
              <a:t>Se šesti chybami opatrně, počítač není příbor!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1472208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Počítačový superman</a:t>
            </a:r>
            <a:r>
              <a:rPr lang="cs-CZ" dirty="0" smtClean="0">
                <a:solidFill>
                  <a:schemeClr val="bg1"/>
                </a:solidFill>
              </a:rPr>
              <a:t>0ch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51720" y="3429000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SUPER, hardware </a:t>
            </a:r>
          </a:p>
          <a:p>
            <a:pPr algn="ctr"/>
            <a:r>
              <a:rPr lang="cs-CZ" sz="4800" dirty="0" smtClean="0"/>
              <a:t>ti nedělá problémy…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1628800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0 chyb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788317526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Výborně</a:t>
            </a:r>
            <a:r>
              <a:rPr lang="cs-CZ" dirty="0" smtClean="0">
                <a:solidFill>
                  <a:schemeClr val="bg1"/>
                </a:solidFill>
              </a:rPr>
              <a:t>1ch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42127" y="4005064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/>
              <a:t>Umíš si poradit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23728" y="1628800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1 chyba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4005211950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Ujde to</a:t>
            </a:r>
            <a:r>
              <a:rPr lang="cs-CZ" dirty="0" smtClean="0">
                <a:solidFill>
                  <a:schemeClr val="bg1"/>
                </a:solidFill>
              </a:rPr>
              <a:t>2ch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42127" y="4005064"/>
            <a:ext cx="5616624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Snad si umíš </a:t>
            </a:r>
            <a:r>
              <a:rPr lang="cs-CZ" sz="4800" dirty="0"/>
              <a:t>poradit</a:t>
            </a:r>
          </a:p>
        </p:txBody>
      </p:sp>
      <p:sp>
        <p:nvSpPr>
          <p:cNvPr id="7" name="TextovéPole 6"/>
          <p:cNvSpPr txBox="1"/>
          <p:nvPr/>
        </p:nvSpPr>
        <p:spPr>
          <a:xfrm>
            <a:off x="2123728" y="1628800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2 chyby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84656653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POZOR</a:t>
            </a:r>
            <a:r>
              <a:rPr lang="cs-CZ" dirty="0" smtClean="0">
                <a:solidFill>
                  <a:schemeClr val="bg1"/>
                </a:solidFill>
              </a:rPr>
              <a:t>3ch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42127" y="4005064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To je skoro polovina odpovědí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1628800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3 chyby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7901040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Tady už je asi nějaký problém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42127" y="4005064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Chybná více než polovina odpovědí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1628800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4 chyby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3420001472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3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187624" y="187922"/>
            <a:ext cx="7572644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Opravdu vysoká chybovost</a:t>
            </a:r>
            <a:r>
              <a:rPr lang="cs-CZ" dirty="0" smtClean="0">
                <a:solidFill>
                  <a:schemeClr val="bg1"/>
                </a:solidFill>
              </a:rPr>
              <a:t>5ch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6" name="TextovéPole 5"/>
          <p:cNvSpPr txBox="1"/>
          <p:nvPr/>
        </p:nvSpPr>
        <p:spPr>
          <a:xfrm>
            <a:off x="2042127" y="4005064"/>
            <a:ext cx="5616624" cy="230832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800" dirty="0" smtClean="0"/>
              <a:t>Studium součástí počítače je zřejmě náročné…</a:t>
            </a:r>
            <a:endParaRPr lang="cs-CZ" sz="4800" dirty="0"/>
          </a:p>
        </p:txBody>
      </p:sp>
      <p:sp>
        <p:nvSpPr>
          <p:cNvPr id="7" name="TextovéPole 6"/>
          <p:cNvSpPr txBox="1"/>
          <p:nvPr/>
        </p:nvSpPr>
        <p:spPr>
          <a:xfrm>
            <a:off x="2123728" y="1628800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5 chyb</a:t>
            </a:r>
            <a:endParaRPr lang="cs-CZ" sz="9600" dirty="0"/>
          </a:p>
        </p:txBody>
      </p:sp>
    </p:spTree>
    <p:extLst>
      <p:ext uri="{BB962C8B-B14F-4D97-AF65-F5344CB8AC3E}">
        <p14:creationId xmlns:p14="http://schemas.microsoft.com/office/powerpoint/2010/main" val="285543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/>
              <a:t>Odkazy</a:t>
            </a:r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Všechny fotografie pořídila sama autorka  - vlastní fotoarchiv</a:t>
            </a:r>
            <a:endParaRPr lang="cs-CZ" sz="1800" dirty="0"/>
          </a:p>
        </p:txBody>
      </p:sp>
    </p:spTree>
    <p:extLst>
      <p:ext uri="{BB962C8B-B14F-4D97-AF65-F5344CB8AC3E}">
        <p14:creationId xmlns:p14="http://schemas.microsoft.com/office/powerpoint/2010/main" val="418576658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 fontScale="90000"/>
          </a:bodyPr>
          <a:lstStyle/>
          <a:p>
            <a:r>
              <a:rPr lang="cs-CZ" dirty="0" smtClean="0"/>
              <a:t>Hlavně nic  v počítači neopravuj!</a:t>
            </a:r>
            <a:r>
              <a:rPr lang="cs-CZ" dirty="0" smtClean="0">
                <a:solidFill>
                  <a:schemeClr val="bg1"/>
                </a:solidFill>
              </a:rPr>
              <a:t>6ch</a:t>
            </a:r>
            <a:endParaRPr lang="cs-CZ" dirty="0">
              <a:solidFill>
                <a:schemeClr val="bg1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1628800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6 chyb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861048"/>
            <a:ext cx="74888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Ještě, že máme opravdové odborníky…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2855435059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530668" y="187922"/>
            <a:ext cx="8229600" cy="1143000"/>
          </a:xfrm>
        </p:spPr>
        <p:txBody>
          <a:bodyPr>
            <a:normAutofit/>
          </a:bodyPr>
          <a:lstStyle/>
          <a:p>
            <a:r>
              <a:rPr lang="cs-CZ" dirty="0" smtClean="0"/>
              <a:t>POZOR VIRUS!!!</a:t>
            </a:r>
            <a:r>
              <a:rPr lang="cs-CZ" dirty="0">
                <a:solidFill>
                  <a:srgbClr val="FF0000"/>
                </a:solidFill>
              </a:rPr>
              <a:t>7</a:t>
            </a:r>
            <a:r>
              <a:rPr lang="cs-CZ" dirty="0" smtClean="0">
                <a:solidFill>
                  <a:srgbClr val="FF0000"/>
                </a:solidFill>
              </a:rPr>
              <a:t>ch</a:t>
            </a:r>
            <a:endParaRPr lang="cs-CZ" dirty="0">
              <a:solidFill>
                <a:srgbClr val="FF0000"/>
              </a:solidFill>
            </a:endParaRPr>
          </a:p>
        </p:txBody>
      </p:sp>
      <p:sp>
        <p:nvSpPr>
          <p:cNvPr id="7" name="TextovéPole 6"/>
          <p:cNvSpPr txBox="1"/>
          <p:nvPr/>
        </p:nvSpPr>
        <p:spPr>
          <a:xfrm>
            <a:off x="2123728" y="1628800"/>
            <a:ext cx="5616624" cy="156966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9600" dirty="0" smtClean="0"/>
              <a:t>7 chyb</a:t>
            </a:r>
            <a:endParaRPr lang="cs-CZ" sz="9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611560" y="3861048"/>
            <a:ext cx="7488832" cy="144655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cs-CZ" sz="4400" dirty="0" smtClean="0"/>
              <a:t>Zavolejte servis, počítač musí být ZAVIROVANÝ!!!  </a:t>
            </a:r>
            <a:r>
              <a:rPr lang="cs-CZ" sz="4400" smtClean="0">
                <a:sym typeface="Wingdings" pitchFamily="2" charset="2"/>
              </a:rPr>
              <a:t></a:t>
            </a:r>
            <a:endParaRPr lang="cs-CZ" sz="4400" dirty="0"/>
          </a:p>
        </p:txBody>
      </p:sp>
    </p:spTree>
    <p:extLst>
      <p:ext uri="{BB962C8B-B14F-4D97-AF65-F5344CB8AC3E}">
        <p14:creationId xmlns:p14="http://schemas.microsoft.com/office/powerpoint/2010/main" val="1015914104"/>
      </p:ext>
    </p:extLst>
  </p:cSld>
  <p:clrMapOvr>
    <a:masterClrMapping/>
  </p:clrMapOvr>
  <mc:AlternateContent xmlns:mc="http://schemas.openxmlformats.org/markup-compatibility/2006" xmlns:p14="http://schemas.microsoft.com/office/powerpoint/2010/main">
    <mc:Choice Requires="p14">
      <p:transition spd="slow" p14:dur="2000" advClick="0"/>
    </mc:Choice>
    <mc:Fallback xmlns="">
      <p:transition spd="slow" advClick="0"/>
    </mc:Fallback>
  </mc:AlternateContent>
  <p:timing>
    <p:tnLst>
      <p:par>
        <p:cTn id="1" dur="indefinite" restart="never" nodeType="tmRoot"/>
      </p:par>
    </p:tnLst>
  </p:timing>
</p:sld>
</file>

<file path=ppt/slides/slide4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Odkazy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Všechny fotografie byly zhotoveny autorem pro tento DUM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59915307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Essential</Template>
  <TotalTime>211</TotalTime>
  <Words>760</Words>
  <Application>Microsoft Office PowerPoint</Application>
  <PresentationFormat>Předvádění na obrazovce (4:3)</PresentationFormat>
  <Paragraphs>235</Paragraphs>
  <Slides>43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43</vt:i4>
      </vt:variant>
    </vt:vector>
  </HeadingPairs>
  <TitlesOfParts>
    <vt:vector size="44" baseType="lpstr">
      <vt:lpstr>Motiv systému Office</vt:lpstr>
      <vt:lpstr>Prezentace aplikace PowerPoint</vt:lpstr>
      <vt:lpstr>Skladba počítače</vt:lpstr>
      <vt:lpstr>Skladba počítače</vt:lpstr>
      <vt:lpstr>Součástka na obrázku je? Grafická karta0ch</vt:lpstr>
      <vt:lpstr>Součástka na obrázku je? Pevný disk0ch</vt:lpstr>
      <vt:lpstr>Součástka na obrázku je? Základová deska0ch</vt:lpstr>
      <vt:lpstr>Součástka na obrázku je? Síťová karta0ch</vt:lpstr>
      <vt:lpstr>Součástka na obrázku je? Operační paměť0ch</vt:lpstr>
      <vt:lpstr>Součástka na obrázku je? CD-ROM0ch</vt:lpstr>
      <vt:lpstr>Součástka na obrázku je? Bezdrátová síťová karta0ch</vt:lpstr>
      <vt:lpstr>Součástka na obrázku je? Pevný disk1ch</vt:lpstr>
      <vt:lpstr>Součástka na obrázku je? Základová deska1ch</vt:lpstr>
      <vt:lpstr>Součástka na obrázku je? Síťová karta1ch</vt:lpstr>
      <vt:lpstr>Součástka na obrázku je? Operační paměť1ch</vt:lpstr>
      <vt:lpstr>Součástka na obrázku je? CD-ROM1ch</vt:lpstr>
      <vt:lpstr>Součástka na obrázku je? Bezdrátová síťová karta1ch</vt:lpstr>
      <vt:lpstr>Součástka na obrázku je? Základová deska2ch</vt:lpstr>
      <vt:lpstr>Součástka na obrázku je? Síťová karta2ch</vt:lpstr>
      <vt:lpstr>Součástka na obrázku je? Operační paměť2ch</vt:lpstr>
      <vt:lpstr>Součástka na obrázku je? CD-ROM2ch</vt:lpstr>
      <vt:lpstr>Součástka na obrázku je? Bezdrátová síťová karta2ch</vt:lpstr>
      <vt:lpstr>Součástka na obrázku je? Síťová karta3ch</vt:lpstr>
      <vt:lpstr>Součástka na obrázku je? Operační paměť3ch</vt:lpstr>
      <vt:lpstr>Součástka na obrázku je? CD-ROM3ch</vt:lpstr>
      <vt:lpstr>Součástka na obrázku je? Bezdrátová síťová karta3ch</vt:lpstr>
      <vt:lpstr>Součástka na obrázku je? Síťová karta4ch</vt:lpstr>
      <vt:lpstr>Součástka na obrázku je? Operační paměť4ch</vt:lpstr>
      <vt:lpstr>Součástka na obrázku je? CD-ROM4ch</vt:lpstr>
      <vt:lpstr>Součástka na obrázku je? Bezdrátová síťová karta4ch</vt:lpstr>
      <vt:lpstr>Součástka na obrázku je? Operační paměť5ch</vt:lpstr>
      <vt:lpstr>Součástka na obrázku je? CD-ROM5ch</vt:lpstr>
      <vt:lpstr>Součástka na obrázku je? Bezdrátová síťová karta5ch</vt:lpstr>
      <vt:lpstr>Součástka na obrázku je? Bezdrátová síťová karta6ch</vt:lpstr>
      <vt:lpstr>Počítačový superman0ch</vt:lpstr>
      <vt:lpstr>Výborně1ch</vt:lpstr>
      <vt:lpstr>Ujde to2ch</vt:lpstr>
      <vt:lpstr>POZOR3ch</vt:lpstr>
      <vt:lpstr>Tady už je asi nějaký problém</vt:lpstr>
      <vt:lpstr>Opravdu vysoká chybovost5ch</vt:lpstr>
      <vt:lpstr>Odkazy</vt:lpstr>
      <vt:lpstr>Hlavně nic  v počítači neopravuj!6ch</vt:lpstr>
      <vt:lpstr>POZOR VIRUS!!!7ch</vt:lpstr>
      <vt:lpstr>Odkazy</vt:lpstr>
    </vt:vector>
  </TitlesOfParts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Skladba počítače</dc:title>
  <dc:creator>006</dc:creator>
  <cp:lastModifiedBy>Admin</cp:lastModifiedBy>
  <cp:revision>45</cp:revision>
  <dcterms:created xsi:type="dcterms:W3CDTF">2011-11-19T11:25:29Z</dcterms:created>
  <dcterms:modified xsi:type="dcterms:W3CDTF">2012-10-10T19:13:58Z</dcterms:modified>
</cp:coreProperties>
</file>