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6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3/32/Brno_(znak).svg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3/37/Mince_10K%C4%8D_vzor_2003_rubov%C3%A1_stran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thropos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9/9e/Narodni_divadlo_III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f/Tram_107+215_Brno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astles.cz/watermark.php?filename=image/pictures/295/opl295_11.jpg&amp;x=330&amp;y=235" TargetMode="External"/><Relationship Id="rId13" Type="http://schemas.openxmlformats.org/officeDocument/2006/relationships/hyperlink" Target="http://www.trolejbus.cz/brno/kt8-1712-1996.jpg" TargetMode="External"/><Relationship Id="rId18" Type="http://schemas.openxmlformats.org/officeDocument/2006/relationships/hyperlink" Target="http://img.hokej.cz/files/loga/1liga/kluby/kometa.gif" TargetMode="External"/><Relationship Id="rId3" Type="http://schemas.openxmlformats.org/officeDocument/2006/relationships/hyperlink" Target="http://upload.wikimedia.org/wikipedia/commons/thumb/3/32/Brno_(znak).svg/103px-Brno_(znak).svg.png" TargetMode="External"/><Relationship Id="rId7" Type="http://schemas.openxmlformats.org/officeDocument/2006/relationships/hyperlink" Target="http://www.mojebrno.wz.cz/inka--brno-dalsi-zajimavosti-spilberk-2007-38.jpg" TargetMode="External"/><Relationship Id="rId12" Type="http://schemas.openxmlformats.org/officeDocument/2006/relationships/hyperlink" Target="http://www.slavnevily.cz/data/22/132/brno-tugendhat-zahradni-prua.jpg" TargetMode="External"/><Relationship Id="rId17" Type="http://schemas.openxmlformats.org/officeDocument/2006/relationships/hyperlink" Target="http://www.kudyznudy.cz/getmedia/5fe900b7-6c47-43d5-ac31-ce62601f2397/foto.aspx?width=800" TargetMode="External"/><Relationship Id="rId2" Type="http://schemas.openxmlformats.org/officeDocument/2006/relationships/hyperlink" Target="http://www.brno.cz/fileadmin/user_upload/sprava_mesta/mestske_casti/mapka.gif" TargetMode="External"/><Relationship Id="rId16" Type="http://schemas.openxmlformats.org/officeDocument/2006/relationships/hyperlink" Target="http://encyklopedie.brna.cz/data/images/0286/img14275.jpg" TargetMode="External"/><Relationship Id="rId20" Type="http://schemas.openxmlformats.org/officeDocument/2006/relationships/hyperlink" Target="http://im.novinky.cz/199/141997-original1-ae4w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ojebrno.wz.cz/inka--brno-kostely-petrov01.jpg" TargetMode="External"/><Relationship Id="rId11" Type="http://schemas.openxmlformats.org/officeDocument/2006/relationships/hyperlink" Target="http://www.czecot.cz/results/zobrobr.php?w=st&amp;id=16836" TargetMode="External"/><Relationship Id="rId5" Type="http://schemas.openxmlformats.org/officeDocument/2006/relationships/hyperlink" Target="http://mojebrno.wz.cz/inka--brno-kostely-jakub-2006-03.jpg" TargetMode="External"/><Relationship Id="rId15" Type="http://schemas.openxmlformats.org/officeDocument/2006/relationships/hyperlink" Target="http://upload.wikimedia.org/wikipedia/commons/thumb/9/9f/Tram_107+215_Brno.jpg/800px-Tram_107+215_Brno.jpg" TargetMode="External"/><Relationship Id="rId10" Type="http://schemas.openxmlformats.org/officeDocument/2006/relationships/hyperlink" Target="http://upload.wikimedia.org/wikipedia/commons/thumb/9/9e/Narodni_divadlo_III.jpg/800px-Narodni_divadlo_III.jpg" TargetMode="External"/><Relationship Id="rId19" Type="http://schemas.openxmlformats.org/officeDocument/2006/relationships/hyperlink" Target="http://www.hokej.cz/files/historie/2liga/kluby/brno/stadion.jpg" TargetMode="External"/><Relationship Id="rId4" Type="http://schemas.openxmlformats.org/officeDocument/2006/relationships/hyperlink" Target="http://upload.wikimedia.org/wikipedia/commons/3/37/Mince_10K%C4%8D_vzor_2003_rubov%C3%A1_strana.jpg" TargetMode="External"/><Relationship Id="rId9" Type="http://schemas.openxmlformats.org/officeDocument/2006/relationships/hyperlink" Target="http://www.mzm.cz/uploads/tx_odphotogallery/thumbs/781aeded055d448c1688830d74c702c6.jpg" TargetMode="External"/><Relationship Id="rId14" Type="http://schemas.openxmlformats.org/officeDocument/2006/relationships/hyperlink" Target="http://www.trolejbus.cz/brno/21tr-3025-2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4090466"/>
          </a:xfrm>
        </p:spPr>
        <p:txBody>
          <a:bodyPr>
            <a:noAutofit/>
          </a:bodyPr>
          <a:lstStyle/>
          <a:p>
            <a:r>
              <a:rPr lang="cs-CZ" sz="2000" dirty="0" smtClean="0"/>
              <a:t>Název školy: Základní škola Chomutov, Písečná 5144</a:t>
            </a:r>
            <a:br>
              <a:rPr lang="cs-CZ" sz="2000" dirty="0" smtClean="0"/>
            </a:br>
            <a:r>
              <a:rPr lang="cs-CZ" sz="2000" dirty="0" smtClean="0"/>
              <a:t>Název materiálu: VY_52_INOVACE_11_Brno_kh1</a:t>
            </a:r>
            <a:br>
              <a:rPr lang="cs-CZ" sz="2000" dirty="0" smtClean="0"/>
            </a:br>
            <a:r>
              <a:rPr lang="cs-CZ" sz="2000" dirty="0" smtClean="0"/>
              <a:t> Číslo projektu: CZ 1.07/1.4.00/21.3355</a:t>
            </a:r>
            <a:br>
              <a:rPr lang="cs-CZ" sz="2000" dirty="0" smtClean="0"/>
            </a:br>
            <a:r>
              <a:rPr lang="cs-CZ" sz="2000" dirty="0" smtClean="0"/>
              <a:t>Autor: Mgr. Kateřina </a:t>
            </a:r>
            <a:r>
              <a:rPr lang="cs-CZ" sz="2000" dirty="0" smtClean="0"/>
              <a:t>Hašková</a:t>
            </a:r>
            <a:br>
              <a:rPr lang="cs-CZ" sz="2000" dirty="0" smtClean="0"/>
            </a:br>
            <a:r>
              <a:rPr lang="cs-CZ" sz="2000" dirty="0" smtClean="0"/>
              <a:t>Datum tvorby:29. 05. 2012</a:t>
            </a:r>
            <a:br>
              <a:rPr lang="cs-CZ" sz="2000" dirty="0" smtClean="0"/>
            </a:br>
            <a:r>
              <a:rPr lang="cs-CZ" sz="2000" dirty="0" smtClean="0"/>
              <a:t>Cílový ročník: třetí</a:t>
            </a:r>
            <a:br>
              <a:rPr lang="cs-CZ" sz="2000" dirty="0" smtClean="0"/>
            </a:br>
            <a:r>
              <a:rPr lang="cs-CZ" sz="2000" dirty="0" smtClean="0"/>
              <a:t>Vzdělávací oblast/obor/okruh: Člověk_a_jeho_svět</a:t>
            </a:r>
            <a:br>
              <a:rPr lang="cs-CZ" sz="2000" dirty="0" smtClean="0"/>
            </a:br>
            <a:r>
              <a:rPr lang="cs-CZ" sz="2000" dirty="0" smtClean="0"/>
              <a:t>Klíčové slovo: </a:t>
            </a:r>
            <a:r>
              <a:rPr lang="cs-CZ" sz="2000" dirty="0" err="1" smtClean="0"/>
              <a:t>hantec</a:t>
            </a:r>
            <a:r>
              <a:rPr lang="cs-CZ" sz="2000" dirty="0" smtClean="0"/>
              <a:t> – nářečí, kostely, divadla, přehrada, muzea </a:t>
            </a:r>
            <a:br>
              <a:rPr lang="cs-CZ" sz="2000" dirty="0" smtClean="0"/>
            </a:br>
            <a:r>
              <a:rPr lang="cs-CZ" sz="2000" dirty="0" smtClean="0"/>
              <a:t>Anotace:  Prezentace slouží k seznámení se s městem Brno.  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>
          <a:xfrm>
            <a:off x="457200" y="5301208"/>
            <a:ext cx="4038600" cy="824955"/>
          </a:xfrm>
        </p:spPr>
        <p:txBody>
          <a:bodyPr>
            <a:normAutofit fontScale="62500" lnSpcReduction="20000"/>
          </a:bodyPr>
          <a:lstStyle/>
          <a:p>
            <a:r>
              <a:rPr lang="cs-CZ" sz="2300" i="1" dirty="0" smtClean="0"/>
              <a:t>Autorem materiálu a všech jeho částí,</a:t>
            </a:r>
            <a:r>
              <a:rPr lang="cs-CZ" sz="2300" dirty="0" smtClean="0"/>
              <a:t> </a:t>
            </a:r>
            <a:r>
              <a:rPr lang="cs-CZ" sz="2300" i="1" dirty="0" smtClean="0"/>
              <a:t>není-li uvedeno jinak, </a:t>
            </a:r>
            <a:r>
              <a:rPr lang="cs-CZ" sz="2300" i="1" dirty="0" smtClean="0"/>
              <a:t>je Mgr. </a:t>
            </a:r>
            <a:r>
              <a:rPr lang="cs-CZ" sz="2300" i="1" dirty="0" smtClean="0"/>
              <a:t>Kateřina Hašková.</a:t>
            </a:r>
            <a:endParaRPr lang="cs-CZ" sz="2300" dirty="0" smtClean="0"/>
          </a:p>
          <a:p>
            <a:r>
              <a:rPr lang="cs-CZ" sz="2300" i="1" dirty="0" smtClean="0"/>
              <a:t>Financováno z ESF a státního rozpočtu ČR. </a:t>
            </a:r>
            <a:endParaRPr lang="cs-CZ" sz="2300" dirty="0" smtClean="0"/>
          </a:p>
          <a:p>
            <a:endParaRPr lang="cs-CZ" dirty="0"/>
          </a:p>
        </p:txBody>
      </p:sp>
      <p:pic>
        <p:nvPicPr>
          <p:cNvPr id="5" name="Picture 3"/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301208"/>
            <a:ext cx="3240360" cy="720079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116832"/>
          </a:xfrm>
        </p:spPr>
        <p:txBody>
          <a:bodyPr/>
          <a:lstStyle/>
          <a:p>
            <a:r>
              <a:rPr lang="cs-CZ" dirty="0" smtClean="0"/>
              <a:t>Hádej počet obyvatel?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256 000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520 000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384 000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116832"/>
          </a:xfrm>
        </p:spPr>
        <p:txBody>
          <a:bodyPr/>
          <a:lstStyle/>
          <a:p>
            <a:r>
              <a:rPr lang="cs-CZ" dirty="0" smtClean="0"/>
              <a:t>Znak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Náhled verze z 22. 5. 2006, 10:55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060848"/>
            <a:ext cx="980440" cy="1141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Brna</a:t>
            </a:r>
            <a:endParaRPr lang="cs-CZ" dirty="0"/>
          </a:p>
        </p:txBody>
      </p:sp>
      <p:pic>
        <p:nvPicPr>
          <p:cNvPr id="7" name="Zástupný symbol pro obsah 6" descr="http://www.brno.cz/fileadmin/user_upload/sprava_mesta/mestske_casti/mapka.gi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412776"/>
            <a:ext cx="5616624" cy="4626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884368" y="980728"/>
            <a:ext cx="715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Líšeň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3861048"/>
            <a:ext cx="12090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Bosonohy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5949280"/>
            <a:ext cx="11592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Bohunice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276872"/>
            <a:ext cx="14699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Královo Pole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6021288"/>
            <a:ext cx="1358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Žabovřesky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28384" y="4149080"/>
            <a:ext cx="8876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Slatina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6309320"/>
            <a:ext cx="1217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Medlánky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které minci je město Brno?</a:t>
            </a:r>
            <a:endParaRPr lang="cs-CZ" dirty="0"/>
          </a:p>
        </p:txBody>
      </p:sp>
      <p:pic>
        <p:nvPicPr>
          <p:cNvPr id="4" name="Zástupný symbol pro obsah 3" descr="Soubor:Mince 10Kč vzor 2003 rubová strana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276872"/>
            <a:ext cx="3919680" cy="3960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Dominanty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Kostel sv. Jakuba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Katedrála sv. Petra a Pavla</a:t>
            </a:r>
            <a:endParaRPr lang="cs-CZ" dirty="0"/>
          </a:p>
        </p:txBody>
      </p:sp>
      <p:pic>
        <p:nvPicPr>
          <p:cNvPr id="6" name="Obrázek 5" descr="http://mojebrno.wz.cz/inka--brno-kostely-jakub-2006-03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492896"/>
            <a:ext cx="2635732" cy="3525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mojebrno.wz.cz/inka--brno-kostely-petrov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636912"/>
            <a:ext cx="2736304" cy="36463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Hrad a pevnost  </a:t>
            </a:r>
            <a:r>
              <a:rPr lang="cs-CZ" dirty="0" err="1" smtClean="0"/>
              <a:t>Špilberk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Hrad Veveří</a:t>
            </a:r>
            <a:endParaRPr lang="cs-CZ" dirty="0"/>
          </a:p>
        </p:txBody>
      </p:sp>
      <p:pic>
        <p:nvPicPr>
          <p:cNvPr id="5" name="Zástupný symbol pro obsah 4" descr="http://www.mojebrno.wz.cz/inka--brno-dalsi-zajimavosti-spilberk-2007-38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420888"/>
            <a:ext cx="388843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http://www.castles.cz/watermark.php?filename=image/pictures/295/opl295_11.jpg&amp;x=330&amp;y=235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420888"/>
            <a:ext cx="3523109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0" y="5333995"/>
            <a:ext cx="45720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yl to hrad, kasárna, vězení, pevnost - byl zde vězněn i nejslavnější  český loupežník – Václav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Babinský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5661248"/>
            <a:ext cx="4132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 hradem Brněnská přehrada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za kulturou?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525963"/>
          </a:xfrm>
        </p:spPr>
        <p:txBody>
          <a:bodyPr/>
          <a:lstStyle/>
          <a:p>
            <a:r>
              <a:rPr lang="cs-CZ" dirty="0" smtClean="0"/>
              <a:t>MORAVSKÉ  ZEMSKÉ MUZEUM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Národní  divadlo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/>
              <a:t>Mahenovo</a:t>
            </a:r>
            <a:r>
              <a:rPr lang="cs-CZ" dirty="0" smtClean="0"/>
              <a:t> divadlo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divadlo - Husa na provázku</a:t>
            </a:r>
            <a:endParaRPr lang="cs-CZ" dirty="0"/>
          </a:p>
        </p:txBody>
      </p:sp>
      <p:pic>
        <p:nvPicPr>
          <p:cNvPr id="5" name="EB_img" descr="http://www.mzm.cz/uploads/tx_odphotogallery/thumbs/82e74f228e45049e82a7206fcba9cbd8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564904"/>
            <a:ext cx="3822195" cy="2545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95536" y="5373216"/>
            <a:ext cx="43924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Model mamuta v životní velikosti v pavilonu </a:t>
            </a:r>
            <a:r>
              <a:rPr lang="cs-CZ" sz="2000" u="sng" dirty="0" err="1" smtClean="0">
                <a:hlinkClick r:id="rId3" tooltip="Anthropos"/>
              </a:rPr>
              <a:t>Anthropos</a:t>
            </a:r>
            <a:endParaRPr lang="cs-CZ" sz="2000" dirty="0"/>
          </a:p>
        </p:txBody>
      </p:sp>
      <p:pic>
        <p:nvPicPr>
          <p:cNvPr id="7" name="Obrázek 6" descr="File:Narodni divadlo III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789040"/>
            <a:ext cx="449999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2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3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Nářečí - </a:t>
            </a:r>
            <a:r>
              <a:rPr lang="cs-CZ" dirty="0" err="1" smtClean="0"/>
              <a:t>hantec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Brno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známka 5 ve škole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břicho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kniha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práce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tramvaj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děkuji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ruce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Brnisko</a:t>
            </a:r>
            <a:r>
              <a:rPr lang="cs-CZ" dirty="0" smtClean="0"/>
              <a:t>, </a:t>
            </a:r>
            <a:r>
              <a:rPr lang="cs-CZ" dirty="0" err="1" smtClean="0"/>
              <a:t>Bryncl</a:t>
            </a:r>
            <a:r>
              <a:rPr lang="cs-CZ" dirty="0" smtClean="0"/>
              <a:t>, </a:t>
            </a:r>
            <a:r>
              <a:rPr lang="cs-CZ" dirty="0" err="1" smtClean="0"/>
              <a:t>Štadl</a:t>
            </a:r>
            <a:r>
              <a:rPr lang="cs-CZ" dirty="0" smtClean="0"/>
              <a:t> (centrum)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baňa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bedna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bifla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hokna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šalina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dykes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řepa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perutě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0" dur="8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1" dur="8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8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7" dur="8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8" dur="8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8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4" dur="8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5" dur="8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8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1" dur="8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2" dur="8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8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8" dur="8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9" dur="8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8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5" dur="8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06" dur="8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8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2" dur="8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13" dur="8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8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9" dur="8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0" dur="8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8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6" dur="8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7" dur="8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8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3" dur="8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4" dur="8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8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Zajímavé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Vila </a:t>
            </a:r>
            <a:r>
              <a:rPr lang="cs-CZ" dirty="0" err="1" smtClean="0"/>
              <a:t>Tugenhat</a:t>
            </a:r>
            <a:endParaRPr lang="cs-CZ" dirty="0" smtClean="0"/>
          </a:p>
          <a:p>
            <a:r>
              <a:rPr lang="cs-CZ" dirty="0" smtClean="0"/>
              <a:t>tento dům postavil něm. Architekt </a:t>
            </a:r>
            <a:r>
              <a:rPr lang="cs-CZ" dirty="0" err="1" smtClean="0"/>
              <a:t>Ludwig</a:t>
            </a:r>
            <a:r>
              <a:rPr lang="cs-CZ" dirty="0" smtClean="0"/>
              <a:t> </a:t>
            </a:r>
            <a:r>
              <a:rPr lang="cs-CZ" dirty="0" err="1" smtClean="0"/>
              <a:t>Mies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der </a:t>
            </a:r>
            <a:r>
              <a:rPr lang="cs-CZ" dirty="0" err="1" smtClean="0"/>
              <a:t>Rohe</a:t>
            </a:r>
            <a:endParaRPr lang="cs-CZ" dirty="0" smtClean="0"/>
          </a:p>
          <a:p>
            <a:r>
              <a:rPr lang="cs-CZ" dirty="0" smtClean="0"/>
              <a:t>v roce 1930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funkcionalistická vila</a:t>
            </a:r>
          </a:p>
          <a:p>
            <a:r>
              <a:rPr lang="cs-CZ" dirty="0" smtClean="0"/>
              <a:t>pro rodinu průmyslníka </a:t>
            </a:r>
            <a:r>
              <a:rPr lang="cs-CZ" dirty="0" err="1" smtClean="0"/>
              <a:t>Tugendhata</a:t>
            </a:r>
            <a:r>
              <a:rPr lang="cs-CZ" dirty="0" smtClean="0"/>
              <a:t>  </a:t>
            </a:r>
          </a:p>
          <a:p>
            <a:r>
              <a:rPr lang="cs-CZ" dirty="0" smtClean="0"/>
              <a:t>v UNESCO</a:t>
            </a:r>
          </a:p>
          <a:p>
            <a:endParaRPr lang="cs-CZ" dirty="0"/>
          </a:p>
        </p:txBody>
      </p:sp>
      <p:pic>
        <p:nvPicPr>
          <p:cNvPr id="5" name="Obrázek 4" descr="Vila Tugendha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4455" y="3789040"/>
            <a:ext cx="3728025" cy="3068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www.czecot.cz/results/zobrobr.php?w=st&amp;id=1683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05064"/>
            <a:ext cx="4320480" cy="2710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3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4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za odpočinkem?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BRNĚNSKÁ PŘEHRADA</a:t>
            </a:r>
          </a:p>
          <a:p>
            <a:r>
              <a:rPr lang="cs-CZ" dirty="0" smtClean="0"/>
              <a:t>na řece Svratce</a:t>
            </a:r>
          </a:p>
        </p:txBody>
      </p:sp>
      <p:pic>
        <p:nvPicPr>
          <p:cNvPr id="22530" name="Picture 2" descr="Letáček k lodní dopravě na Brněnské přehradě v roce 2011, na němž je připomenuto 65 let trvání této dopravy. Letáček pochází ze soukromé sbír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65983" y="2825552"/>
            <a:ext cx="5778017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 v Brně</a:t>
            </a:r>
            <a:endParaRPr lang="cs-CZ" dirty="0"/>
          </a:p>
        </p:txBody>
      </p:sp>
      <p:pic>
        <p:nvPicPr>
          <p:cNvPr id="4" name="Zástupný symbol pro obsah 3" descr="http://www.trolejbus.cz/brno/21tr-3025-2001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244827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oubor:Tram 107+215 Brno.jp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844824"/>
            <a:ext cx="2736304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www.trolejbus.cz/brno/kt8-1712-1996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1844824"/>
            <a:ext cx="223224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403648" y="5013176"/>
            <a:ext cx="14276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trolejbusy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5013176"/>
            <a:ext cx="19818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Tramvaje dnes</a:t>
            </a:r>
          </a:p>
          <a:p>
            <a:pPr algn="ctr"/>
            <a:r>
              <a:rPr lang="cs-CZ" sz="2400" dirty="0" smtClean="0"/>
              <a:t>ŠALINA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085184"/>
            <a:ext cx="2014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Tramvaje dříve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1540768"/>
          </a:xfrm>
        </p:spPr>
        <p:txBody>
          <a:bodyPr/>
          <a:lstStyle/>
          <a:p>
            <a:r>
              <a:rPr lang="cs-CZ" dirty="0" smtClean="0"/>
              <a:t>Fotbal – Zbrojovka Brno</a:t>
            </a:r>
          </a:p>
          <a:p>
            <a:r>
              <a:rPr lang="cs-CZ" dirty="0" smtClean="0"/>
              <a:t>Basketball Brno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Hokej – HC Kometa Brno</a:t>
            </a:r>
            <a:endParaRPr lang="cs-CZ" dirty="0"/>
          </a:p>
        </p:txBody>
      </p:sp>
      <p:pic>
        <p:nvPicPr>
          <p:cNvPr id="28674" name="Picture 2" descr="http://img.hokej.cz/files/loga/1liga/kluby/komet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636912"/>
            <a:ext cx="1440158" cy="1440160"/>
          </a:xfrm>
          <a:prstGeom prst="rect">
            <a:avLst/>
          </a:prstGeom>
          <a:noFill/>
        </p:spPr>
      </p:pic>
      <p:pic>
        <p:nvPicPr>
          <p:cNvPr id="28676" name="Picture 4" descr="http://www.hokej.cz/files/historie/2liga/kluby/brno/stad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0618" y="3501008"/>
            <a:ext cx="3927646" cy="2945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Výstaviště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400" dirty="0" smtClean="0"/>
              <a:t>13 hektarů plochy</a:t>
            </a:r>
            <a:r>
              <a:rPr lang="cs-CZ" sz="3400" dirty="0" smtClean="0"/>
              <a:t>. </a:t>
            </a:r>
          </a:p>
          <a:p>
            <a:r>
              <a:rPr lang="cs-CZ" sz="3400" dirty="0" smtClean="0"/>
              <a:t>konají </a:t>
            </a:r>
            <a:r>
              <a:rPr lang="cs-CZ" sz="3400" dirty="0" smtClean="0"/>
              <a:t>se </a:t>
            </a:r>
            <a:r>
              <a:rPr lang="cs-CZ" sz="3400" dirty="0" smtClean="0"/>
              <a:t>různé veletrhy, sportovní </a:t>
            </a:r>
            <a:r>
              <a:rPr lang="cs-CZ" sz="3400" dirty="0" smtClean="0"/>
              <a:t>akce, kongresy, sjezdy, koncerty, plesy a podobné. </a:t>
            </a:r>
          </a:p>
          <a:p>
            <a:r>
              <a:rPr lang="cs-CZ" sz="3400" dirty="0" smtClean="0"/>
              <a:t>nejvýznamnější událostí je mezinárodní </a:t>
            </a:r>
            <a:r>
              <a:rPr lang="cs-CZ" sz="3400" dirty="0" smtClean="0"/>
              <a:t>strojírenský veletrh, který v roce 2008 oslavil 50. výročí.</a:t>
            </a:r>
          </a:p>
          <a:p>
            <a:r>
              <a:rPr lang="cs-CZ" sz="3400" dirty="0" smtClean="0"/>
              <a:t>Nebo výstava informačních technologií </a:t>
            </a:r>
            <a:r>
              <a:rPr lang="cs-CZ" sz="3400" dirty="0" err="1" smtClean="0"/>
              <a:t>Ivex</a:t>
            </a:r>
            <a:r>
              <a:rPr lang="cs-CZ" sz="3400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27650" name="Picture 2" descr="http://im.novinky.cz/807/98077-gallery1-iumk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84250" y="1412776"/>
            <a:ext cx="4408230" cy="2520280"/>
          </a:xfrm>
          <a:prstGeom prst="rect">
            <a:avLst/>
          </a:prstGeom>
          <a:noFill/>
        </p:spPr>
      </p:pic>
      <p:pic>
        <p:nvPicPr>
          <p:cNvPr id="27652" name="Picture 4" descr="http://im.novinky.cz/199/141997-original1-ae4w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933056"/>
            <a:ext cx="3856484" cy="27454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5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se ještě podívat?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botanická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ZOO</a:t>
            </a:r>
          </a:p>
          <a:p>
            <a:r>
              <a:rPr lang="cs-CZ" sz="2400" dirty="0" smtClean="0"/>
              <a:t>Brněnská zoologická zahrada chová 1401 jedinců z 254 druhů obojživelníků, plazů, ptáků a savců všech světadílů kromě Antarktidy.</a:t>
            </a:r>
          </a:p>
          <a:p>
            <a:endParaRPr lang="cs-CZ" dirty="0"/>
          </a:p>
        </p:txBody>
      </p:sp>
      <p:pic>
        <p:nvPicPr>
          <p:cNvPr id="26626" name="Picture 2" descr="http://www.zoobrno.cz/cs/zvirata-v-zoo/chovana-zvirata/medved-ledni/medved-ledni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077072"/>
            <a:ext cx="2165226" cy="1957364"/>
          </a:xfrm>
          <a:prstGeom prst="rect">
            <a:avLst/>
          </a:prstGeom>
          <a:noFill/>
        </p:spPr>
      </p:pic>
      <p:pic>
        <p:nvPicPr>
          <p:cNvPr id="26628" name="Picture 4" descr="http://www.kudyznudy.cz/getmedia/5fe900b7-6c47-43d5-ac31-ce62601f2397/foto.aspx?width=8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708920"/>
            <a:ext cx="4211960" cy="3310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brno.cz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fileadmin</a:t>
            </a:r>
            <a:r>
              <a:rPr lang="cs-CZ" u="sng" dirty="0" smtClean="0">
                <a:hlinkClick r:id="rId2"/>
              </a:rPr>
              <a:t>/user_</a:t>
            </a:r>
            <a:r>
              <a:rPr lang="cs-CZ" u="sng" dirty="0" err="1" smtClean="0">
                <a:hlinkClick r:id="rId2"/>
              </a:rPr>
              <a:t>upload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sprava</a:t>
            </a:r>
            <a:r>
              <a:rPr lang="cs-CZ" u="sng" dirty="0" smtClean="0">
                <a:hlinkClick r:id="rId2"/>
              </a:rPr>
              <a:t>_</a:t>
            </a:r>
            <a:r>
              <a:rPr lang="cs-CZ" u="sng" dirty="0" err="1" smtClean="0">
                <a:hlinkClick r:id="rId2"/>
              </a:rPr>
              <a:t>mesta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mestske</a:t>
            </a:r>
            <a:r>
              <a:rPr lang="cs-CZ" u="sng" dirty="0" smtClean="0">
                <a:hlinkClick r:id="rId2"/>
              </a:rPr>
              <a:t>_</a:t>
            </a:r>
            <a:r>
              <a:rPr lang="cs-CZ" u="sng" dirty="0" err="1" smtClean="0">
                <a:hlinkClick r:id="rId2"/>
              </a:rPr>
              <a:t>casti</a:t>
            </a:r>
            <a:r>
              <a:rPr lang="cs-CZ" u="sng" dirty="0" smtClean="0">
                <a:hlinkClick r:id="rId2"/>
              </a:rPr>
              <a:t>/mapka.</a:t>
            </a:r>
            <a:r>
              <a:rPr lang="cs-CZ" u="sng" dirty="0" err="1" smtClean="0">
                <a:hlinkClick r:id="rId2"/>
              </a:rPr>
              <a:t>gif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http://upload.wikimedia.org/wikipedia/commons/thumb/3/32/Brno_%28znak%29.svg/103px-Brno_%28znak%29.svg.png</a:t>
            </a:r>
            <a:endParaRPr lang="cs-CZ" u="sng" dirty="0" smtClean="0"/>
          </a:p>
          <a:p>
            <a:r>
              <a:rPr lang="cs-CZ" u="sng" dirty="0" smtClean="0">
                <a:hlinkClick r:id="rId4"/>
              </a:rPr>
              <a:t>http://upload.wikimedia.org/wikipedia/commons/3/37/Mince_10K%C4%8D_vzor_2003_rubov%C3%A1_strana.jpg</a:t>
            </a:r>
            <a:endParaRPr lang="cs-CZ" u="sng" dirty="0" smtClean="0"/>
          </a:p>
          <a:p>
            <a:r>
              <a:rPr lang="cs-CZ" u="sng" dirty="0" smtClean="0">
                <a:hlinkClick r:id="rId5"/>
              </a:rPr>
              <a:t>http://mojebrno.wz.cz/inka--brno-kostely-jakub-2006-03.jpg</a:t>
            </a:r>
            <a:endParaRPr lang="cs-CZ" u="sng" dirty="0" smtClean="0"/>
          </a:p>
          <a:p>
            <a:r>
              <a:rPr lang="cs-CZ" dirty="0" smtClean="0">
                <a:hlinkClick r:id="rId6"/>
              </a:rPr>
              <a:t>http://mojebrno.wz.cz/inka--brno-kostely-petrov01.jpg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mojebrno.wz.cz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inka</a:t>
            </a:r>
            <a:r>
              <a:rPr lang="cs-CZ" u="sng" dirty="0" smtClean="0">
                <a:hlinkClick r:id="rId7"/>
              </a:rPr>
              <a:t>--</a:t>
            </a:r>
            <a:r>
              <a:rPr lang="cs-CZ" u="sng" dirty="0" err="1" smtClean="0">
                <a:hlinkClick r:id="rId7"/>
              </a:rPr>
              <a:t>brno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dalsi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zajimavosti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spilberk</a:t>
            </a:r>
            <a:r>
              <a:rPr lang="cs-CZ" u="sng" dirty="0" smtClean="0">
                <a:hlinkClick r:id="rId7"/>
              </a:rPr>
              <a:t>-2007-38.jpg</a:t>
            </a:r>
            <a:endParaRPr lang="cs-CZ" u="sng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castles.cz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watermark.php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filename</a:t>
            </a:r>
            <a:r>
              <a:rPr lang="cs-CZ" dirty="0" smtClean="0">
                <a:hlinkClick r:id="rId8"/>
              </a:rPr>
              <a:t>=image/</a:t>
            </a:r>
            <a:r>
              <a:rPr lang="cs-CZ" dirty="0" err="1" smtClean="0">
                <a:hlinkClick r:id="rId8"/>
              </a:rPr>
              <a:t>pictures</a:t>
            </a:r>
            <a:r>
              <a:rPr lang="cs-CZ" dirty="0" smtClean="0">
                <a:hlinkClick r:id="rId8"/>
              </a:rPr>
              <a:t>/295/opl295_11.jpg&amp;x=330&amp;y=235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mzm.cz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uploads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tx</a:t>
            </a:r>
            <a:r>
              <a:rPr lang="cs-CZ" u="sng" dirty="0" smtClean="0">
                <a:hlinkClick r:id="rId9"/>
              </a:rPr>
              <a:t>_</a:t>
            </a:r>
            <a:r>
              <a:rPr lang="cs-CZ" u="sng" dirty="0" err="1" smtClean="0">
                <a:hlinkClick r:id="rId9"/>
              </a:rPr>
              <a:t>odphotogallery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thumbs</a:t>
            </a:r>
            <a:r>
              <a:rPr lang="cs-CZ" u="sng" dirty="0" smtClean="0">
                <a:hlinkClick r:id="rId9"/>
              </a:rPr>
              <a:t>/781aeded055d448c1688830d74c702c6.jpg</a:t>
            </a:r>
            <a:endParaRPr lang="cs-CZ" u="sng" dirty="0" smtClean="0"/>
          </a:p>
          <a:p>
            <a:r>
              <a:rPr lang="cs-CZ" u="sng" dirty="0" smtClean="0">
                <a:hlinkClick r:id="rId10"/>
              </a:rPr>
              <a:t>http://upload.wikimedia.org/wikipedia/commons/thumb/9/9e/Narodni_divadlo_III.jpg/800px-Narodni_divadlo_III.jpg</a:t>
            </a:r>
            <a:r>
              <a:rPr lang="cs-CZ" dirty="0" smtClean="0"/>
              <a:t>(</a:t>
            </a:r>
            <a:r>
              <a:rPr lang="cs-CZ" i="1" dirty="0" smtClean="0"/>
              <a:t>Pavel </a:t>
            </a:r>
            <a:r>
              <a:rPr lang="cs-CZ" i="1" dirty="0" err="1" smtClean="0"/>
              <a:t>Ševela</a:t>
            </a:r>
            <a:r>
              <a:rPr lang="cs-CZ" i="1" dirty="0" smtClean="0"/>
              <a:t> /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.)</a:t>
            </a:r>
          </a:p>
          <a:p>
            <a:r>
              <a:rPr lang="cs-CZ" u="sng" dirty="0" smtClean="0">
                <a:hlinkClick r:id="rId11"/>
              </a:rPr>
              <a:t>http://www.</a:t>
            </a:r>
            <a:r>
              <a:rPr lang="cs-CZ" u="sng" dirty="0" err="1" smtClean="0">
                <a:hlinkClick r:id="rId11"/>
              </a:rPr>
              <a:t>czecot.cz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results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zobrobr.php</a:t>
            </a:r>
            <a:r>
              <a:rPr lang="cs-CZ" u="sng" dirty="0" smtClean="0">
                <a:hlinkClick r:id="rId11"/>
              </a:rPr>
              <a:t>?w=</a:t>
            </a:r>
            <a:r>
              <a:rPr lang="cs-CZ" u="sng" dirty="0" err="1" smtClean="0">
                <a:hlinkClick r:id="rId11"/>
              </a:rPr>
              <a:t>st</a:t>
            </a:r>
            <a:r>
              <a:rPr lang="cs-CZ" u="sng" dirty="0" smtClean="0">
                <a:hlinkClick r:id="rId11"/>
              </a:rPr>
              <a:t>&amp;id=16836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slavnevily.cz</a:t>
            </a:r>
            <a:r>
              <a:rPr lang="cs-CZ" u="sng" dirty="0" smtClean="0">
                <a:hlinkClick r:id="rId12"/>
              </a:rPr>
              <a:t>/data/22/132/</a:t>
            </a:r>
            <a:r>
              <a:rPr lang="cs-CZ" u="sng" dirty="0" err="1" smtClean="0">
                <a:hlinkClick r:id="rId12"/>
              </a:rPr>
              <a:t>brno</a:t>
            </a:r>
            <a:r>
              <a:rPr lang="cs-CZ" u="sng" dirty="0" smtClean="0">
                <a:hlinkClick r:id="rId12"/>
              </a:rPr>
              <a:t>-</a:t>
            </a:r>
            <a:r>
              <a:rPr lang="cs-CZ" u="sng" dirty="0" err="1" smtClean="0">
                <a:hlinkClick r:id="rId12"/>
              </a:rPr>
              <a:t>tugendhat</a:t>
            </a:r>
            <a:r>
              <a:rPr lang="cs-CZ" u="sng" dirty="0" smtClean="0">
                <a:hlinkClick r:id="rId12"/>
              </a:rPr>
              <a:t>-</a:t>
            </a:r>
            <a:r>
              <a:rPr lang="cs-CZ" u="sng" dirty="0" err="1" smtClean="0">
                <a:hlinkClick r:id="rId12"/>
              </a:rPr>
              <a:t>zahradni</a:t>
            </a:r>
            <a:r>
              <a:rPr lang="cs-CZ" u="sng" dirty="0" smtClean="0">
                <a:hlinkClick r:id="rId12"/>
              </a:rPr>
              <a:t>-</a:t>
            </a:r>
            <a:r>
              <a:rPr lang="cs-CZ" u="sng" dirty="0" err="1" smtClean="0">
                <a:hlinkClick r:id="rId12"/>
              </a:rPr>
              <a:t>prua.jpg</a:t>
            </a:r>
            <a:endParaRPr lang="cs-CZ" u="sng" dirty="0" smtClean="0"/>
          </a:p>
          <a:p>
            <a:r>
              <a:rPr lang="cs-CZ" u="sng" dirty="0" smtClean="0">
                <a:hlinkClick r:id="rId13"/>
              </a:rPr>
              <a:t>http://www.trolejbus.</a:t>
            </a:r>
            <a:r>
              <a:rPr lang="cs-CZ" u="sng" dirty="0" err="1" smtClean="0">
                <a:hlinkClick r:id="rId13"/>
              </a:rPr>
              <a:t>cz</a:t>
            </a:r>
            <a:r>
              <a:rPr lang="cs-CZ" u="sng" dirty="0" smtClean="0">
                <a:hlinkClick r:id="rId13"/>
              </a:rPr>
              <a:t>/</a:t>
            </a:r>
            <a:r>
              <a:rPr lang="cs-CZ" u="sng" dirty="0" err="1" smtClean="0">
                <a:hlinkClick r:id="rId13"/>
              </a:rPr>
              <a:t>brno</a:t>
            </a:r>
            <a:r>
              <a:rPr lang="cs-CZ" u="sng" dirty="0" smtClean="0">
                <a:hlinkClick r:id="rId13"/>
              </a:rPr>
              <a:t>/kt8-1712-1996.jpg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http://www.trolejbus.</a:t>
            </a:r>
            <a:r>
              <a:rPr lang="cs-CZ" u="sng" dirty="0" err="1" smtClean="0">
                <a:hlinkClick r:id="rId14"/>
              </a:rPr>
              <a:t>cz</a:t>
            </a:r>
            <a:r>
              <a:rPr lang="cs-CZ" u="sng" dirty="0" smtClean="0">
                <a:hlinkClick r:id="rId14"/>
              </a:rPr>
              <a:t>/</a:t>
            </a:r>
            <a:r>
              <a:rPr lang="cs-CZ" u="sng" dirty="0" err="1" smtClean="0">
                <a:hlinkClick r:id="rId14"/>
              </a:rPr>
              <a:t>brno</a:t>
            </a:r>
            <a:r>
              <a:rPr lang="cs-CZ" u="sng" dirty="0" smtClean="0">
                <a:hlinkClick r:id="rId14"/>
              </a:rPr>
              <a:t>/21tr-3025-2001.jpg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http://upload.wikimedia.org/wikipedia/commons/thumb/9/9f/Tram_107%2B215_Brno.jpg/800px-Tram_107%2B215_Brno.jpg</a:t>
            </a:r>
            <a:endParaRPr lang="cs-CZ" u="sng" dirty="0" smtClean="0"/>
          </a:p>
          <a:p>
            <a:r>
              <a:rPr lang="cs-CZ" dirty="0" smtClean="0">
                <a:hlinkClick r:id="rId16"/>
              </a:rPr>
              <a:t>http://encyklopedie.</a:t>
            </a:r>
            <a:r>
              <a:rPr lang="cs-CZ" dirty="0" err="1" smtClean="0">
                <a:hlinkClick r:id="rId16"/>
              </a:rPr>
              <a:t>brna.cz</a:t>
            </a:r>
            <a:r>
              <a:rPr lang="cs-CZ" dirty="0" smtClean="0">
                <a:hlinkClick r:id="rId16"/>
              </a:rPr>
              <a:t>/data/</a:t>
            </a:r>
            <a:r>
              <a:rPr lang="cs-CZ" dirty="0" err="1" smtClean="0">
                <a:hlinkClick r:id="rId16"/>
              </a:rPr>
              <a:t>images</a:t>
            </a:r>
            <a:r>
              <a:rPr lang="cs-CZ" dirty="0" smtClean="0">
                <a:hlinkClick r:id="rId16"/>
              </a:rPr>
              <a:t>/0286/img14275.jpg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http://www.</a:t>
            </a:r>
            <a:r>
              <a:rPr lang="cs-CZ" dirty="0" err="1" smtClean="0">
                <a:hlinkClick r:id="rId17"/>
              </a:rPr>
              <a:t>kudyznudy.cz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getmedia</a:t>
            </a:r>
            <a:r>
              <a:rPr lang="cs-CZ" dirty="0" smtClean="0">
                <a:hlinkClick r:id="rId17"/>
              </a:rPr>
              <a:t>/5fe900b7-6c47-43d5-ac31-ce62601f2397/foto.</a:t>
            </a:r>
            <a:r>
              <a:rPr lang="cs-CZ" dirty="0" err="1" smtClean="0">
                <a:hlinkClick r:id="rId17"/>
              </a:rPr>
              <a:t>aspx</a:t>
            </a:r>
            <a:r>
              <a:rPr lang="cs-CZ" dirty="0" smtClean="0">
                <a:hlinkClick r:id="rId17"/>
              </a:rPr>
              <a:t>?</a:t>
            </a:r>
            <a:r>
              <a:rPr lang="cs-CZ" dirty="0" err="1" smtClean="0">
                <a:hlinkClick r:id="rId17"/>
              </a:rPr>
              <a:t>width</a:t>
            </a:r>
            <a:r>
              <a:rPr lang="cs-CZ" dirty="0" smtClean="0">
                <a:hlinkClick r:id="rId17"/>
              </a:rPr>
              <a:t>=800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zoobrno.cz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/</a:t>
            </a:r>
            <a:r>
              <a:rPr lang="cs-CZ" dirty="0" err="1" smtClean="0"/>
              <a:t>zvirata</a:t>
            </a:r>
            <a:r>
              <a:rPr lang="cs-CZ" dirty="0" smtClean="0"/>
              <a:t>-v-zoo/</a:t>
            </a:r>
            <a:r>
              <a:rPr lang="cs-CZ" dirty="0" err="1" smtClean="0"/>
              <a:t>chovana</a:t>
            </a:r>
            <a:r>
              <a:rPr lang="cs-CZ" dirty="0" smtClean="0"/>
              <a:t>-</a:t>
            </a:r>
            <a:r>
              <a:rPr lang="cs-CZ" dirty="0" err="1" smtClean="0"/>
              <a:t>zvirata</a:t>
            </a:r>
            <a:r>
              <a:rPr lang="cs-CZ" dirty="0" smtClean="0"/>
              <a:t>/</a:t>
            </a:r>
            <a:r>
              <a:rPr lang="cs-CZ" dirty="0" err="1" smtClean="0"/>
              <a:t>medved</a:t>
            </a:r>
            <a:r>
              <a:rPr lang="cs-CZ" dirty="0" smtClean="0"/>
              <a:t>-</a:t>
            </a:r>
            <a:r>
              <a:rPr lang="cs-CZ" dirty="0" err="1" smtClean="0"/>
              <a:t>ledni</a:t>
            </a:r>
            <a:r>
              <a:rPr lang="cs-CZ" dirty="0" smtClean="0"/>
              <a:t>/</a:t>
            </a:r>
            <a:r>
              <a:rPr lang="cs-CZ" dirty="0" err="1" smtClean="0"/>
              <a:t>medved</a:t>
            </a:r>
            <a:r>
              <a:rPr lang="cs-CZ" dirty="0" smtClean="0"/>
              <a:t>-</a:t>
            </a:r>
            <a:r>
              <a:rPr lang="cs-CZ" dirty="0" err="1" smtClean="0"/>
              <a:t>ledni</a:t>
            </a:r>
            <a:r>
              <a:rPr lang="cs-CZ" dirty="0" smtClean="0"/>
              <a:t>-3.jpg</a:t>
            </a:r>
          </a:p>
          <a:p>
            <a:r>
              <a:rPr lang="cs-CZ" dirty="0" smtClean="0">
                <a:hlinkClick r:id="rId18"/>
              </a:rPr>
              <a:t>http://img.hokej.cz/files/loga/1liga/kluby/kometa.gif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http://www.hokej.</a:t>
            </a:r>
            <a:r>
              <a:rPr lang="cs-CZ" dirty="0" err="1" smtClean="0">
                <a:hlinkClick r:id="rId19"/>
              </a:rPr>
              <a:t>cz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files</a:t>
            </a:r>
            <a:r>
              <a:rPr lang="cs-CZ" dirty="0" smtClean="0">
                <a:hlinkClick r:id="rId19"/>
              </a:rPr>
              <a:t>/historie/2liga/kluby/</a:t>
            </a:r>
            <a:r>
              <a:rPr lang="cs-CZ" dirty="0" err="1" smtClean="0">
                <a:hlinkClick r:id="rId19"/>
              </a:rPr>
              <a:t>brno</a:t>
            </a:r>
            <a:r>
              <a:rPr lang="cs-CZ" dirty="0" smtClean="0">
                <a:hlinkClick r:id="rId19"/>
              </a:rPr>
              <a:t>/stadion.</a:t>
            </a:r>
            <a:r>
              <a:rPr lang="cs-CZ" dirty="0" err="1" smtClean="0">
                <a:hlinkClick r:id="rId19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http://im.novinky.cz/199/141997-original1-ae4w9.jpg</a:t>
            </a:r>
            <a:endParaRPr lang="cs-CZ" dirty="0" smtClean="0"/>
          </a:p>
          <a:p>
            <a:r>
              <a:rPr lang="cs-CZ" dirty="0" smtClean="0"/>
              <a:t>http://im.novinky.cz/807/98077-top_foto1-iumkd.jpg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350</Words>
  <Application>Microsoft Office PowerPoint</Application>
  <PresentationFormat>Předvádění na obrazovce (4:3)</PresentationFormat>
  <Paragraphs>115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Základní škola Chomutov, Písečná 5144 Název materiálu: VY_52_INOVACE_11_Brno_kh1  Číslo projektu: CZ 1.07/1.4.00/21.3355 Autor: Mgr. Kateřina Hašková Datum tvorby:29. 05. 2012 Cílový ročník: třetí Vzdělávací oblast/obor/okruh: Člověk_a_jeho_svět Klíčové slovo: hantec – nářečí, kostely, divadla, přehrada, muzea  Anotace:  Prezentace slouží k seznámení se s městem Brno.   </vt:lpstr>
      <vt:lpstr>Brno</vt:lpstr>
      <vt:lpstr>Části Brna</vt:lpstr>
      <vt:lpstr>Na které minci je město Brno?</vt:lpstr>
      <vt:lpstr>Dominanty města</vt:lpstr>
      <vt:lpstr>Hrady</vt:lpstr>
      <vt:lpstr>Kam za kulturou?</vt:lpstr>
      <vt:lpstr>Nářečí - hantec</vt:lpstr>
      <vt:lpstr>Zajímavé stavby</vt:lpstr>
      <vt:lpstr>Kam za odpočinkem? </vt:lpstr>
      <vt:lpstr>Doprava v Brně</vt:lpstr>
      <vt:lpstr>sport</vt:lpstr>
      <vt:lpstr>Výstaviště</vt:lpstr>
      <vt:lpstr>Kam se ještě podívat?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VY_52_INOVACE_11_Brno_kh1  Číslo projektu: CZ 1.07/1.4.00/21.3355 Autor: Kateřina Hašková Datum tvorby:29. 05. 2012 Cílový ročník: třetí Vzdělávací oblast/obor/okruh: Člověk_a_jeho_svět Klíčové slovo: hantec, budovy Brna,  Anotace:  Tento pracovní list slouží k seznámení se s Brnem   </dc:title>
  <cp:lastModifiedBy>Škola</cp:lastModifiedBy>
  <cp:revision>21</cp:revision>
  <dcterms:modified xsi:type="dcterms:W3CDTF">2012-11-09T18:46:44Z</dcterms:modified>
</cp:coreProperties>
</file>