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64" r:id="rId5"/>
    <p:sldId id="258" r:id="rId6"/>
    <p:sldId id="269" r:id="rId7"/>
    <p:sldId id="260" r:id="rId8"/>
    <p:sldId id="268" r:id="rId9"/>
    <p:sldId id="261" r:id="rId10"/>
    <p:sldId id="262" r:id="rId11"/>
    <p:sldId id="263" r:id="rId12"/>
    <p:sldId id="265" r:id="rId13"/>
    <p:sldId id="266" r:id="rId14"/>
    <p:sldId id="267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Mgr. Miroslav Žalud" initials="MMŽ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474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c/Socha_Radegasta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hyperlink" Target="//upload.wikimedia.org/wikipedia/commons/f/f8/Radho%C5%A1%C5%A5,_kaple.jpg" TargetMode="Externa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krpce.cz/vyroba.html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jpeg"/><Relationship Id="rId4" Type="http://schemas.openxmlformats.org/officeDocument/2006/relationships/hyperlink" Target="http://www.fantasyobchod.cz/images/krpce3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kraslice.prsten.cz/kraslice.php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jpeg"/><Relationship Id="rId4" Type="http://schemas.openxmlformats.org/officeDocument/2006/relationships/image" Target="../media/image23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alasskekroje.com/obrazky/muzsky.jpg" TargetMode="External"/><Relationship Id="rId13" Type="http://schemas.openxmlformats.org/officeDocument/2006/relationships/hyperlink" Target="http://www.valassko.estranky.cz/img/picture/26/strapa%C4%8Dky.jpg" TargetMode="External"/><Relationship Id="rId18" Type="http://schemas.openxmlformats.org/officeDocument/2006/relationships/hyperlink" Target="http://www.vmp.cz/cs/uvod/uvod/vmp-mapa-1020.jpg" TargetMode="External"/><Relationship Id="rId3" Type="http://schemas.openxmlformats.org/officeDocument/2006/relationships/hyperlink" Target="http://www.vmp.cz/cs/navstevnici-prohlidka-muzea/prohlidka-muzea/drevene-mestecko/objekty-dreveneho-mestecka/radnice.html" TargetMode="External"/><Relationship Id="rId7" Type="http://schemas.openxmlformats.org/officeDocument/2006/relationships/hyperlink" Target="http://www.valasskekroje.com/obrazky/rukav.jpg" TargetMode="External"/><Relationship Id="rId12" Type="http://schemas.openxmlformats.org/officeDocument/2006/relationships/hyperlink" Target="http://web.quick.cz/mplesek/Cymbalm.gif" TargetMode="External"/><Relationship Id="rId17" Type="http://schemas.openxmlformats.org/officeDocument/2006/relationships/hyperlink" Target="http://www.vmp.cz/cs/navstevnici-prohlidka-muzea/prohlidka-muzea/pustevny/pustevny/pustevny1-velky.jpg" TargetMode="External"/><Relationship Id="rId2" Type="http://schemas.openxmlformats.org/officeDocument/2006/relationships/hyperlink" Target="http://www.vmp.cz/cs/navstevnici-prohlidka-muzea/prohlidka-muzea/drevene-mestecko/objekty-dreveneho-mestecka/zvonice-z-horni-lidce/_mod/photo/25/zvonice-z-horni-lidce.jpg" TargetMode="External"/><Relationship Id="rId16" Type="http://schemas.openxmlformats.org/officeDocument/2006/relationships/hyperlink" Target="http://kraslice.prsten.cz/foto/hracky/P1010042_th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alasskekroje.com/obrazky/damsky1.jpg" TargetMode="External"/><Relationship Id="rId11" Type="http://schemas.openxmlformats.org/officeDocument/2006/relationships/hyperlink" Target="http://www.fantasyobchod.cz/bmz_cache/5/5096693299722d7f6a55d1016ea1a066.image.180x180.JPG" TargetMode="External"/><Relationship Id="rId5" Type="http://schemas.openxmlformats.org/officeDocument/2006/relationships/hyperlink" Target="http://www.vmp.cz/cs/navstevnici-prohlidka-muzea/prohlidka-muzea/valasska-dedina/objekty-valasske-dediny/koliba-z-cerne-hory/_mod/photo/42/koliba-ch.jpg" TargetMode="External"/><Relationship Id="rId15" Type="http://schemas.openxmlformats.org/officeDocument/2006/relationships/hyperlink" Target="http://www.valassko.estranky.cz/img/picture/25/kyselica.jpg" TargetMode="External"/><Relationship Id="rId10" Type="http://schemas.openxmlformats.org/officeDocument/2006/relationships/hyperlink" Target="http://www.krpce.cz/Krpce%20hromada1.JPG" TargetMode="External"/><Relationship Id="rId19" Type="http://schemas.openxmlformats.org/officeDocument/2006/relationships/hyperlink" Target="http://upload.wikimedia.org/wikipedia/commons/thumb/d/dc/Socha_Radegasta.jpg/450px-Socha_Radegasta.jpg" TargetMode="External"/><Relationship Id="rId4" Type="http://schemas.openxmlformats.org/officeDocument/2006/relationships/hyperlink" Target="http://www.vmp.cz/cs/navstevnici-prohlidka-muzea/prohlidka-muzea/valasska-dedina/objekty-valasske-dediny/koliba-z-cerne-hory/_mod/photo/42/koliba-z-cerne-hory-exterier-small.jpg" TargetMode="External"/><Relationship Id="rId9" Type="http://schemas.openxmlformats.org/officeDocument/2006/relationships/hyperlink" Target="http://www.tonak.cz/picture/shop/zbozi/big/10474C.jpg" TargetMode="External"/><Relationship Id="rId14" Type="http://schemas.openxmlformats.org/officeDocument/2006/relationships/hyperlink" Target="http://files.hudebninastroje1.webnode.cz/200000043-ab05dab5e4/cimb%C3%A1l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467544" y="260648"/>
            <a:ext cx="8229600" cy="4378325"/>
          </a:xfrm>
        </p:spPr>
        <p:txBody>
          <a:bodyPr>
            <a:normAutofit/>
          </a:bodyPr>
          <a:lstStyle/>
          <a:p>
            <a:r>
              <a:rPr lang="cs-CZ" sz="2200" dirty="0" smtClean="0"/>
              <a:t>Název školy: Základní škola Chomutov, Písečná 5144</a:t>
            </a:r>
            <a:br>
              <a:rPr lang="cs-CZ" sz="2200" dirty="0" smtClean="0"/>
            </a:br>
            <a:r>
              <a:rPr lang="cs-CZ" sz="2200" dirty="0" smtClean="0"/>
              <a:t>Název materiálu: VY_52_INOVACE_18_Valašsko_kh1</a:t>
            </a:r>
            <a:br>
              <a:rPr lang="cs-CZ" sz="2200" dirty="0" smtClean="0"/>
            </a:br>
            <a:r>
              <a:rPr lang="cs-CZ" sz="2200" dirty="0" smtClean="0"/>
              <a:t> Číslo projektu: CZ 1.07/1.4.00/21.3355</a:t>
            </a:r>
            <a:br>
              <a:rPr lang="cs-CZ" sz="2200" dirty="0" smtClean="0"/>
            </a:br>
            <a:r>
              <a:rPr lang="cs-CZ" sz="2200" dirty="0" smtClean="0"/>
              <a:t>Autor: </a:t>
            </a:r>
            <a:r>
              <a:rPr lang="cs-CZ" sz="2200" dirty="0" smtClean="0"/>
              <a:t>Mgr. Kateřina </a:t>
            </a:r>
            <a:r>
              <a:rPr lang="cs-CZ" sz="2200" dirty="0" smtClean="0"/>
              <a:t>Hašková</a:t>
            </a:r>
            <a:br>
              <a:rPr lang="cs-CZ" sz="2200" dirty="0" smtClean="0"/>
            </a:br>
            <a:r>
              <a:rPr lang="cs-CZ" sz="2200" dirty="0" smtClean="0"/>
              <a:t>Datum tvorby:12. 06. 2012</a:t>
            </a:r>
            <a:br>
              <a:rPr lang="cs-CZ" sz="2200" dirty="0" smtClean="0"/>
            </a:br>
            <a:r>
              <a:rPr lang="cs-CZ" sz="2200" dirty="0" smtClean="0"/>
              <a:t>Cílový ročník: pátý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Vzdělávací oblast/obor/okruh: Člověk_a_jeho_svět</a:t>
            </a:r>
            <a:br>
              <a:rPr lang="cs-CZ" sz="2200" dirty="0" smtClean="0"/>
            </a:br>
            <a:r>
              <a:rPr lang="cs-CZ" sz="2200" dirty="0" smtClean="0"/>
              <a:t>Klíčové slovo: Valašsko</a:t>
            </a:r>
            <a:br>
              <a:rPr lang="cs-CZ" sz="2200" dirty="0" smtClean="0"/>
            </a:br>
            <a:r>
              <a:rPr lang="cs-CZ" sz="2200" dirty="0" smtClean="0"/>
              <a:t>Anotace:  </a:t>
            </a:r>
            <a:r>
              <a:rPr lang="cs-CZ" sz="2200" dirty="0" smtClean="0"/>
              <a:t>Tato prezentace </a:t>
            </a:r>
            <a:r>
              <a:rPr lang="cs-CZ" sz="2200" dirty="0" smtClean="0"/>
              <a:t>slouží k seznámení se z minulostí Valašska a životem lidí. </a:t>
            </a:r>
            <a:br>
              <a:rPr lang="cs-CZ" sz="2200" dirty="0" smtClean="0"/>
            </a:br>
            <a:endParaRPr lang="cs-CZ" sz="2200" dirty="0"/>
          </a:p>
        </p:txBody>
      </p:sp>
      <p:sp>
        <p:nvSpPr>
          <p:cNvPr id="10" name="Zástupný symbol pro obsah 8"/>
          <p:cNvSpPr txBox="1">
            <a:spLocks/>
          </p:cNvSpPr>
          <p:nvPr/>
        </p:nvSpPr>
        <p:spPr>
          <a:xfrm>
            <a:off x="539552" y="5877272"/>
            <a:ext cx="4038600" cy="752947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8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Autorem materiálu a všech jeho částí,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není-li uvedeno jinak, je </a:t>
            </a:r>
            <a:r>
              <a:rPr kumimoji="0" lang="cs-CZ" sz="28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Mgr. Kateřina </a:t>
            </a:r>
            <a:r>
              <a:rPr kumimoji="0" lang="cs-CZ" sz="28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Hašková.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8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Financováno z ESF a státního rozpočtu ČR. 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1" name="Picture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949280"/>
            <a:ext cx="4104456" cy="578303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Kde najdeme Valašsko?</a:t>
            </a:r>
            <a:endParaRPr lang="cs-CZ" dirty="0"/>
          </a:p>
        </p:txBody>
      </p:sp>
      <p:pic>
        <p:nvPicPr>
          <p:cNvPr id="1030" name="Picture 6" descr="http://www.valassko.cz/images/new-foto/mapa-valassk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367052"/>
            <a:ext cx="6198980" cy="52550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pohoří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hory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řeky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7030A0"/>
                </a:solidFill>
              </a:rPr>
              <a:t>města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Moravskoslezské Beskydy </a:t>
            </a:r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Radhošť (1129m n. m.)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Lysá hora (1323m n. m.)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Javorníky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Vsetínské vrchy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řeka 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Bečva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Města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Rožnov pod Radhoštěm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Vsetín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Valašské Meziříčí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Frenštát pod Radhoštěm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Valašské Klobouky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5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6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5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6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2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Moravu se Valaši </a:t>
            </a:r>
            <a:r>
              <a:rPr lang="cs-CZ" dirty="0" smtClean="0"/>
              <a:t>dostávali od 14</a:t>
            </a:r>
            <a:r>
              <a:rPr lang="cs-CZ" dirty="0" smtClean="0"/>
              <a:t>. do 17. století. Valašské pastýřské kmeny </a:t>
            </a:r>
            <a:r>
              <a:rPr lang="cs-CZ" dirty="0" smtClean="0"/>
              <a:t>přišly z </a:t>
            </a:r>
            <a:r>
              <a:rPr lang="cs-CZ" dirty="0" smtClean="0"/>
              <a:t>oblasti dnešního jižního </a:t>
            </a:r>
            <a:r>
              <a:rPr lang="cs-CZ" dirty="0" smtClean="0"/>
              <a:t>Rumunska.</a:t>
            </a:r>
            <a:endParaRPr lang="cs-CZ" dirty="0" smtClean="0"/>
          </a:p>
          <a:p>
            <a:r>
              <a:rPr lang="cs-CZ" dirty="0" smtClean="0"/>
              <a:t>postupně ztratili svůj původní jazyk</a:t>
            </a:r>
          </a:p>
          <a:p>
            <a:r>
              <a:rPr lang="cs-CZ" dirty="0" smtClean="0"/>
              <a:t>zachovali si hodně ze své kultury (zejména </a:t>
            </a:r>
            <a:r>
              <a:rPr lang="cs-CZ" u="sng" dirty="0" smtClean="0"/>
              <a:t>folklór</a:t>
            </a:r>
            <a:r>
              <a:rPr lang="cs-CZ" dirty="0" smtClean="0"/>
              <a:t>, písně a </a:t>
            </a:r>
            <a:r>
              <a:rPr lang="cs-CZ" u="sng" dirty="0" smtClean="0"/>
              <a:t>kroje</a:t>
            </a:r>
            <a:r>
              <a:rPr lang="cs-CZ" dirty="0" smtClean="0"/>
              <a:t>) a hospodářské zvyky, zejména chov ovcí.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Skanzen – Rožnov pod Radhoštěm</a:t>
            </a:r>
            <a:br>
              <a:rPr lang="cs-CZ" dirty="0" smtClean="0"/>
            </a:br>
            <a:r>
              <a:rPr lang="cs-CZ" dirty="0" smtClean="0"/>
              <a:t>typické stavby</a:t>
            </a:r>
            <a:endParaRPr lang="cs-CZ" dirty="0"/>
          </a:p>
        </p:txBody>
      </p:sp>
      <p:pic>
        <p:nvPicPr>
          <p:cNvPr id="7" name="lightbox-image" descr="http://www.vmp.cz/cs/navstevnici-prohlidka-muzea/prohlidka-muzea/drevene-mestecko/objekty-dreveneho-mestecka/zvonice-z-horni-lidce/_mod/photo/25/zvonice-z-horni-lidce.jpg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2413" y="1600200"/>
            <a:ext cx="316817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lightbox-image" descr="http://www.vmp.cz/cs/navstevnici-prohlidka-muzea/prohlidka-muzea/drevene-mestecko/objekty-dreveneho-mestecka/radnice/_mod/photo/11/roznovska-radnice-1.jpg"/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916832"/>
            <a:ext cx="4038600" cy="26587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 skanzenu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Části muzea</a:t>
            </a:r>
          </a:p>
          <a:p>
            <a:r>
              <a:rPr lang="cs-CZ" dirty="0" smtClean="0"/>
              <a:t>Dřevěné městečko</a:t>
            </a:r>
          </a:p>
          <a:p>
            <a:r>
              <a:rPr lang="cs-CZ" dirty="0" smtClean="0"/>
              <a:t>Mlýnská dolina</a:t>
            </a:r>
          </a:p>
          <a:p>
            <a:r>
              <a:rPr lang="cs-CZ" dirty="0" smtClean="0"/>
              <a:t>Valašská dědina</a:t>
            </a:r>
          </a:p>
          <a:p>
            <a:r>
              <a:rPr lang="cs-CZ" dirty="0" smtClean="0"/>
              <a:t>Pustevny</a:t>
            </a:r>
            <a:endParaRPr lang="cs-CZ" dirty="0"/>
          </a:p>
        </p:txBody>
      </p:sp>
      <p:pic>
        <p:nvPicPr>
          <p:cNvPr id="5" name="lightbox-image" descr="http://www.vmp.cz/cs/uvod/uvod/vmp-mapa-1020.jpg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84784"/>
            <a:ext cx="4176463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koliba</a:t>
            </a:r>
            <a:endParaRPr lang="cs-CZ" dirty="0"/>
          </a:p>
        </p:txBody>
      </p:sp>
      <p:pic>
        <p:nvPicPr>
          <p:cNvPr id="7" name="lightbox-image" descr="http://www.vmp.cz/cs/navstevnici-prohlidka-muzea/prohlidka-muzea/valasska-dedina/objekty-valasske-dediny/koliba-z-cerne-hory/_mod/photo/42/koliba-z-cerne-hory-exterier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268760"/>
            <a:ext cx="4533611" cy="30670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7" name="Rectangle 1"/>
          <p:cNvSpPr>
            <a:spLocks noChangeArrowheads="1"/>
          </p:cNvSpPr>
          <p:nvPr/>
        </p:nvSpPr>
        <p:spPr bwMode="auto">
          <a:xfrm>
            <a:off x="179512" y="4701624"/>
            <a:ext cx="8640960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5A3005"/>
                </a:solidFill>
                <a:effectLst/>
                <a:ea typeface="Times New Roman" pitchFamily="18" charset="0"/>
                <a:cs typeface="Tahoma" pitchFamily="34" charset="0"/>
              </a:rPr>
              <a:t>Koliba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5A3005"/>
                </a:solidFill>
                <a:effectLst/>
                <a:ea typeface="Times New Roman" pitchFamily="18" charset="0"/>
                <a:cs typeface="Tahoma" pitchFamily="34" charset="0"/>
              </a:rPr>
              <a:t>je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5A3005"/>
                </a:solidFill>
                <a:effectLst/>
                <a:ea typeface="Times New Roman" pitchFamily="18" charset="0"/>
                <a:cs typeface="Tahoma" pitchFamily="34" charset="0"/>
              </a:rPr>
              <a:t>primitivní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5A3005"/>
                </a:solidFill>
                <a:effectLst/>
                <a:ea typeface="Times New Roman" pitchFamily="18" charset="0"/>
                <a:cs typeface="Tahoma" pitchFamily="34" charset="0"/>
              </a:rPr>
              <a:t>roubená stavba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5A3005"/>
                </a:solidFill>
                <a:effectLst/>
                <a:ea typeface="Times New Roman" pitchFamily="18" charset="0"/>
                <a:cs typeface="Tahoma" pitchFamily="34" charset="0"/>
              </a:rPr>
              <a:t>z hrubých neopracovaných kmenů.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5A3005"/>
                </a:solidFill>
                <a:effectLst/>
                <a:ea typeface="Times New Roman" pitchFamily="18" charset="0"/>
                <a:cs typeface="Tahoma" pitchFamily="34" charset="0"/>
              </a:rPr>
              <a:t>V přední místnosti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5A3005"/>
                </a:solidFill>
                <a:effectLst/>
                <a:ea typeface="Times New Roman" pitchFamily="18" charset="0"/>
                <a:cs typeface="Tahoma" pitchFamily="34" charset="0"/>
              </a:rPr>
              <a:t>je ohniště na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rgbClr val="5A3005"/>
                </a:solidFill>
                <a:effectLst/>
                <a:ea typeface="Times New Roman" pitchFamily="18" charset="0"/>
                <a:cs typeface="Tahoma" pitchFamily="34" charset="0"/>
              </a:rPr>
              <a:t> přípravu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5A3005"/>
                </a:solidFill>
                <a:effectLst/>
                <a:ea typeface="Times New Roman" pitchFamily="18" charset="0"/>
                <a:cs typeface="Tahoma" pitchFamily="34" charset="0"/>
              </a:rPr>
              <a:t>ovčího sýra.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5A3005"/>
                </a:solidFill>
                <a:effectLst/>
                <a:ea typeface="Times New Roman" pitchFamily="18" charset="0"/>
                <a:cs typeface="Tahoma" pitchFamily="34" charset="0"/>
              </a:rPr>
              <a:t>Na "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rgbClr val="5A3005"/>
                </a:solidFill>
                <a:effectLst/>
                <a:ea typeface="Times New Roman" pitchFamily="18" charset="0"/>
                <a:cs typeface="Tahoma" pitchFamily="34" charset="0"/>
              </a:rPr>
              <a:t>kumháru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5A3005"/>
                </a:solidFill>
                <a:effectLst/>
                <a:ea typeface="Times New Roman" pitchFamily="18" charset="0"/>
                <a:cs typeface="Tahoma" pitchFamily="34" charset="0"/>
              </a:rPr>
              <a:t>" visel kotel.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5A3005"/>
                </a:solidFill>
                <a:effectLst/>
                <a:ea typeface="Times New Roman" pitchFamily="18" charset="0"/>
                <a:cs typeface="Tahoma" pitchFamily="34" charset="0"/>
              </a:rPr>
              <a:t>Otvorem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rgbClr val="5A3005"/>
                </a:solidFill>
                <a:effectLst/>
                <a:ea typeface="Times New Roman" pitchFamily="18" charset="0"/>
                <a:cs typeface="Tahoma" pitchFamily="34" charset="0"/>
              </a:rPr>
              <a:t> ve štítě vychází kouř.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5A3005"/>
                </a:solidFill>
                <a:effectLst/>
                <a:ea typeface="Times New Roman" pitchFamily="18" charset="0"/>
                <a:cs typeface="Tahoma" pitchFamily="34" charset="0"/>
              </a:rPr>
              <a:t/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5A3005"/>
                </a:solidFill>
                <a:effectLst/>
                <a:ea typeface="Times New Roman" pitchFamily="18" charset="0"/>
                <a:cs typeface="Tahoma" pitchFamily="34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5A3005"/>
                </a:solidFill>
                <a:effectLst/>
                <a:ea typeface="Times New Roman" pitchFamily="18" charset="0"/>
                <a:cs typeface="Tahoma" pitchFamily="34" charset="0"/>
              </a:rPr>
              <a:t>V zadní, menší místnosti jsou police na dozrávání ovčího sýra a nezbytné salašnické nářadí.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pic>
        <p:nvPicPr>
          <p:cNvPr id="14341" name="Picture 5" descr="http://www.vmp.cz/cs/navstevnici-prohlidka-muzea/prohlidka-muzea/valasska-dedina/objekty-valasske-dediny/koliba-z-cerne-hory/_mod/photo/42/koliba-c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88640"/>
            <a:ext cx="2952328" cy="44284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Pustevny</a:t>
            </a:r>
            <a:endParaRPr lang="cs-CZ" dirty="0"/>
          </a:p>
        </p:txBody>
      </p:sp>
      <p:pic>
        <p:nvPicPr>
          <p:cNvPr id="4" name="Zástupný symbol pro obsah 3" descr="http://www.vmp.cz/cs/navstevnici-prohlidka-muzea/prohlidka-muzea/pustevny/pustevny/pustevny1-velky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124744"/>
            <a:ext cx="4032448" cy="2615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355976" y="3789040"/>
            <a:ext cx="4608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 </a:t>
            </a:r>
            <a:r>
              <a:rPr lang="cs-CZ" sz="2000" dirty="0" err="1" smtClean="0"/>
              <a:t>Pusteven</a:t>
            </a:r>
            <a:r>
              <a:rPr lang="cs-CZ" sz="2000" dirty="0" smtClean="0"/>
              <a:t> </a:t>
            </a:r>
            <a:r>
              <a:rPr lang="cs-CZ" sz="2000" dirty="0" smtClean="0"/>
              <a:t>dojdete pěšky </a:t>
            </a:r>
            <a:r>
              <a:rPr lang="cs-CZ" sz="2000" dirty="0" smtClean="0"/>
              <a:t>na Radhošť a k soše Radegasta, slovanského boha Slunce</a:t>
            </a:r>
            <a:endParaRPr lang="cs-CZ" sz="2000" dirty="0"/>
          </a:p>
        </p:txBody>
      </p:sp>
      <p:pic>
        <p:nvPicPr>
          <p:cNvPr id="2050" name="Picture 2" descr="Soubor:Socha Radegast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260648"/>
            <a:ext cx="2558058" cy="3405060"/>
          </a:xfrm>
          <a:prstGeom prst="rect">
            <a:avLst/>
          </a:prstGeom>
          <a:noFill/>
        </p:spPr>
      </p:pic>
      <p:pic>
        <p:nvPicPr>
          <p:cNvPr id="2052" name="Picture 4" descr="Soubor:Radhošť, kapl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3" y="3789041"/>
            <a:ext cx="3396861" cy="306896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427984" y="5949280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Kaple a sousoší svatého Cyrila a Metoděje na vrcholu Radhoště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kroje</a:t>
            </a:r>
            <a:endParaRPr lang="cs-CZ" dirty="0"/>
          </a:p>
        </p:txBody>
      </p:sp>
      <p:pic>
        <p:nvPicPr>
          <p:cNvPr id="6" name="Zástupný symbol pro obsah 5" descr="ženský kroj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700808"/>
            <a:ext cx="4038600" cy="302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rukáv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797152"/>
            <a:ext cx="1420136" cy="1891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3" name="Rectangle 1"/>
          <p:cNvSpPr>
            <a:spLocks noChangeArrowheads="1"/>
          </p:cNvSpPr>
          <p:nvPr/>
        </p:nvSpPr>
        <p:spPr bwMode="auto">
          <a:xfrm>
            <a:off x="1691680" y="5085184"/>
            <a:ext cx="396044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B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Ženský kroj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B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má rukávce,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rgbClr val="8B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kordulku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B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spodničku, opléčku, fěrtoch, ponožky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B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B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krpce.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9" name="Zástupný symbol pro obsah 8" descr="mužský kroj"/>
          <p:cNvPicPr>
            <a:picLocks noGrp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08280" y="2332037"/>
            <a:ext cx="193572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4644008" y="674694"/>
            <a:ext cx="4499992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B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U mužů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B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základní částí kroje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rgbClr val="8B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: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rgbClr val="8B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košula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B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brunclek,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rgbClr val="8B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gatě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B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rgbClr val="8B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kopyce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B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krpce,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rgbClr val="8B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župica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B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rgbClr val="8B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klobúk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1" name="Obrazek" descr="http://www.tonak.cz/sys.php?action=image_detail&amp;show=1&amp;typ=TSA&amp;src=picture/shop/zbozi/upload/10474C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2060848"/>
            <a:ext cx="2076163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4283968" y="3717032"/>
            <a:ext cx="29253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zdobený vyšívanou stuhou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kroje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Župica</a:t>
            </a:r>
            <a:r>
              <a:rPr lang="cs-CZ" dirty="0" smtClean="0"/>
              <a:t>    - krátký kabát</a:t>
            </a:r>
          </a:p>
          <a:p>
            <a:r>
              <a:rPr lang="cs-CZ" dirty="0" err="1" smtClean="0"/>
              <a:t>Kopyce</a:t>
            </a:r>
            <a:r>
              <a:rPr lang="cs-CZ" dirty="0" smtClean="0"/>
              <a:t>   - boty vysoké</a:t>
            </a:r>
          </a:p>
          <a:p>
            <a:r>
              <a:rPr lang="cs-CZ" dirty="0" smtClean="0"/>
              <a:t>Krpce      -  boty s provázky</a:t>
            </a:r>
          </a:p>
          <a:p>
            <a:r>
              <a:rPr lang="cs-CZ" dirty="0" smtClean="0"/>
              <a:t>Brunclek -vesta mužská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600201"/>
            <a:ext cx="4114800" cy="3124944"/>
          </a:xfrm>
        </p:spPr>
        <p:txBody>
          <a:bodyPr/>
          <a:lstStyle/>
          <a:p>
            <a:r>
              <a:rPr lang="cs-CZ" dirty="0" smtClean="0"/>
              <a:t>Kordulka  - vesta ženská</a:t>
            </a:r>
          </a:p>
          <a:p>
            <a:r>
              <a:rPr lang="cs-CZ" dirty="0" smtClean="0"/>
              <a:t>Opléčka    - košilka</a:t>
            </a:r>
          </a:p>
          <a:p>
            <a:r>
              <a:rPr lang="cs-CZ" dirty="0" smtClean="0"/>
              <a:t>Fěrtoch    - široká neřasená zástěra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9458" name="Picture 2" descr="http://www.krpce.cz/Krpce%20hromada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293096"/>
            <a:ext cx="3048000" cy="2286001"/>
          </a:xfrm>
          <a:prstGeom prst="rect">
            <a:avLst/>
          </a:prstGeom>
          <a:noFill/>
        </p:spPr>
      </p:pic>
      <p:pic>
        <p:nvPicPr>
          <p:cNvPr id="19460" name="Picture 4" descr="Krpce">
            <a:hlinkClick r:id="rId4" tooltip="Krpce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4869160"/>
            <a:ext cx="1714500" cy="1714501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508104" y="5949280"/>
            <a:ext cx="17121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krpce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Cimbál</a:t>
            </a:r>
          </a:p>
          <a:p>
            <a:endParaRPr lang="cs-CZ" dirty="0"/>
          </a:p>
        </p:txBody>
      </p:sp>
      <p:pic>
        <p:nvPicPr>
          <p:cNvPr id="5" name="Zástupný symbol pro obsah 4" descr="Cymbalm.gif (4937 bytes)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7750" y="2705894"/>
            <a:ext cx="2857500" cy="231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59632" y="1844824"/>
            <a:ext cx="24209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Cimbálová</a:t>
            </a:r>
            <a:r>
              <a:rPr lang="cs-CZ" dirty="0" smtClean="0"/>
              <a:t> </a:t>
            </a:r>
            <a:r>
              <a:rPr lang="cs-CZ" sz="2400" dirty="0" smtClean="0"/>
              <a:t>muzika</a:t>
            </a:r>
            <a:endParaRPr lang="cs-CZ" sz="2400" dirty="0"/>
          </a:p>
        </p:txBody>
      </p:sp>
      <p:pic>
        <p:nvPicPr>
          <p:cNvPr id="7" name="il_fi" descr="http://files.hudebninastroje1.webnode.cz/200000043-ab05dab5e4/cimb%C3%A1l.gi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132856"/>
            <a:ext cx="3439768" cy="2578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3131840" y="5157192"/>
            <a:ext cx="6012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dvě dřevěné paličky  </a:t>
            </a:r>
            <a:r>
              <a:rPr lang="cs-CZ" sz="2400" dirty="0" smtClean="0"/>
              <a:t>rozeznívají struny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nářečí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apatéka</a:t>
            </a:r>
          </a:p>
          <a:p>
            <a:r>
              <a:rPr lang="cs-CZ" dirty="0" err="1" smtClean="0"/>
              <a:t>hajdalák</a:t>
            </a:r>
            <a:endParaRPr lang="cs-CZ" dirty="0" smtClean="0"/>
          </a:p>
          <a:p>
            <a:r>
              <a:rPr lang="cs-CZ" dirty="0" smtClean="0"/>
              <a:t>handl</a:t>
            </a:r>
          </a:p>
          <a:p>
            <a:r>
              <a:rPr lang="cs-CZ" dirty="0" smtClean="0"/>
              <a:t>hrčka</a:t>
            </a:r>
          </a:p>
          <a:p>
            <a:r>
              <a:rPr lang="cs-CZ" dirty="0" err="1" smtClean="0"/>
              <a:t>klochtať</a:t>
            </a:r>
            <a:endParaRPr lang="cs-CZ" dirty="0" smtClean="0"/>
          </a:p>
          <a:p>
            <a:r>
              <a:rPr lang="cs-CZ" dirty="0" err="1" smtClean="0"/>
              <a:t>šachtla</a:t>
            </a:r>
            <a:endParaRPr lang="cs-CZ" dirty="0" smtClean="0"/>
          </a:p>
          <a:p>
            <a:r>
              <a:rPr lang="cs-CZ" dirty="0" smtClean="0"/>
              <a:t>hrubě šumné</a:t>
            </a:r>
          </a:p>
          <a:p>
            <a:r>
              <a:rPr lang="cs-CZ" dirty="0" smtClean="0"/>
              <a:t>hrče, erteple</a:t>
            </a:r>
          </a:p>
          <a:p>
            <a:r>
              <a:rPr lang="cs-CZ" dirty="0" smtClean="0"/>
              <a:t>bača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lékárna</a:t>
            </a:r>
          </a:p>
          <a:p>
            <a:r>
              <a:rPr lang="cs-CZ" dirty="0" err="1" smtClean="0"/>
              <a:t>darebák</a:t>
            </a:r>
            <a:endParaRPr lang="cs-CZ" dirty="0" smtClean="0"/>
          </a:p>
          <a:p>
            <a:r>
              <a:rPr lang="cs-CZ" dirty="0" smtClean="0"/>
              <a:t>obchod</a:t>
            </a:r>
          </a:p>
          <a:p>
            <a:r>
              <a:rPr lang="cs-CZ" dirty="0" smtClean="0"/>
              <a:t>boule</a:t>
            </a:r>
          </a:p>
          <a:p>
            <a:r>
              <a:rPr lang="cs-CZ" dirty="0" smtClean="0"/>
              <a:t>vařit</a:t>
            </a:r>
          </a:p>
          <a:p>
            <a:r>
              <a:rPr lang="cs-CZ" dirty="0" smtClean="0"/>
              <a:t>krabice</a:t>
            </a:r>
          </a:p>
          <a:p>
            <a:r>
              <a:rPr lang="cs-CZ" dirty="0" smtClean="0"/>
              <a:t>moc pěkné</a:t>
            </a:r>
          </a:p>
          <a:p>
            <a:r>
              <a:rPr lang="cs-CZ" dirty="0" smtClean="0"/>
              <a:t>brambory</a:t>
            </a:r>
          </a:p>
          <a:p>
            <a:r>
              <a:rPr lang="cs-CZ" dirty="0" smtClean="0"/>
              <a:t>hospodář, správce salaše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3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4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5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6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7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8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4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9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0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6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91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92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98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03" dur="8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04" dur="8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8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0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jídlo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Bača – pastýř ovcí, vyráběli ovčí sýr</a:t>
            </a:r>
          </a:p>
          <a:p>
            <a:r>
              <a:rPr lang="cs-CZ" dirty="0" err="1" smtClean="0"/>
              <a:t>Hlúbovník</a:t>
            </a:r>
            <a:r>
              <a:rPr lang="cs-CZ" dirty="0" smtClean="0"/>
              <a:t> – vdolek s náplní ze zelných košťálů</a:t>
            </a:r>
            <a:endParaRPr lang="cs-CZ" dirty="0"/>
          </a:p>
        </p:txBody>
      </p:sp>
      <p:pic>
        <p:nvPicPr>
          <p:cNvPr id="5" name="Zástupný symbol pro obsah 4" descr="http://upload.wikimedia.org/wikipedia/commons/4/4a/Makovy_frgal.jpg"/>
          <p:cNvPicPr>
            <a:picLocks noGrp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88640"/>
            <a:ext cx="2776451" cy="2697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Obrazek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149080"/>
            <a:ext cx="2854325" cy="2266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Obrazek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5517232"/>
            <a:ext cx="1714851" cy="12085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4283968" y="2852936"/>
            <a:ext cx="46805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Frgály</a:t>
            </a:r>
            <a:r>
              <a:rPr lang="cs-CZ" sz="2400" dirty="0" smtClean="0"/>
              <a:t> </a:t>
            </a:r>
            <a:r>
              <a:rPr lang="cs-CZ" dirty="0" smtClean="0"/>
              <a:t>- </a:t>
            </a:r>
            <a:r>
              <a:rPr lang="cs-CZ" sz="2000" u="sng" dirty="0" smtClean="0"/>
              <a:t>makový </a:t>
            </a:r>
            <a:r>
              <a:rPr lang="cs-CZ" sz="2000" u="sng" dirty="0" err="1" smtClean="0"/>
              <a:t>frgál</a:t>
            </a:r>
            <a:r>
              <a:rPr lang="cs-CZ" sz="2000" dirty="0" smtClean="0"/>
              <a:t>, </a:t>
            </a:r>
            <a:r>
              <a:rPr lang="cs-CZ" sz="2000" u="sng" dirty="0" smtClean="0"/>
              <a:t>tvarohový </a:t>
            </a:r>
            <a:r>
              <a:rPr lang="cs-CZ" sz="2000" u="sng" dirty="0" err="1" smtClean="0"/>
              <a:t>frgál</a:t>
            </a:r>
            <a:r>
              <a:rPr lang="cs-CZ" sz="2000" dirty="0" smtClean="0"/>
              <a:t>, </a:t>
            </a:r>
            <a:r>
              <a:rPr lang="cs-CZ" sz="2000" u="sng" dirty="0" smtClean="0"/>
              <a:t>povidlový </a:t>
            </a:r>
            <a:r>
              <a:rPr lang="cs-CZ" sz="2000" u="sng" dirty="0" err="1" smtClean="0"/>
              <a:t>frgál</a:t>
            </a:r>
            <a:r>
              <a:rPr lang="cs-CZ" sz="2000" dirty="0" smtClean="0"/>
              <a:t> a </a:t>
            </a:r>
            <a:r>
              <a:rPr lang="cs-CZ" sz="2000" u="sng" dirty="0" smtClean="0"/>
              <a:t>hruškový </a:t>
            </a:r>
            <a:r>
              <a:rPr lang="cs-CZ" sz="2000" u="sng" dirty="0" err="1" smtClean="0"/>
              <a:t>frgál</a:t>
            </a:r>
            <a:r>
              <a:rPr lang="cs-CZ" sz="2000" dirty="0" smtClean="0"/>
              <a:t>. Existují také </a:t>
            </a:r>
            <a:r>
              <a:rPr lang="cs-CZ" sz="2000" dirty="0" smtClean="0"/>
              <a:t>jiné</a:t>
            </a:r>
            <a:r>
              <a:rPr lang="cs-CZ" sz="2000" dirty="0" smtClean="0"/>
              <a:t> </a:t>
            </a:r>
            <a:r>
              <a:rPr lang="cs-CZ" sz="2000" dirty="0" smtClean="0"/>
              <a:t>náplně </a:t>
            </a:r>
            <a:r>
              <a:rPr lang="cs-CZ" sz="2000" dirty="0" smtClean="0"/>
              <a:t> </a:t>
            </a:r>
            <a:r>
              <a:rPr lang="cs-CZ" sz="2000" dirty="0" smtClean="0"/>
              <a:t>například </a:t>
            </a:r>
            <a:r>
              <a:rPr lang="cs-CZ" sz="2000" dirty="0" smtClean="0"/>
              <a:t>jahodová </a:t>
            </a:r>
            <a:r>
              <a:rPr lang="cs-CZ" sz="2000" dirty="0" smtClean="0"/>
              <a:t>a </a:t>
            </a:r>
            <a:r>
              <a:rPr lang="cs-CZ" sz="2000" dirty="0" smtClean="0"/>
              <a:t>meruňková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5856" y="4725144"/>
            <a:ext cx="35886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bramborové noky se zelím a uzeným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6381328"/>
            <a:ext cx="980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zelňačka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8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9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0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1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tradice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modrotisk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400" dirty="0" smtClean="0"/>
              <a:t>Černé kraslice zdobené klasickou pro </a:t>
            </a:r>
            <a:r>
              <a:rPr lang="cs-CZ" sz="2400" dirty="0" err="1" smtClean="0"/>
              <a:t>valašsko</a:t>
            </a:r>
            <a:r>
              <a:rPr lang="cs-CZ" sz="2400" dirty="0" smtClean="0"/>
              <a:t> typickou technikou </a:t>
            </a:r>
            <a:r>
              <a:rPr lang="cs-CZ" sz="2400" b="1" dirty="0" smtClean="0"/>
              <a:t>vyškrabováním</a:t>
            </a:r>
            <a:r>
              <a:rPr lang="cs-CZ" sz="2400" dirty="0" smtClean="0"/>
              <a:t>. Ornamenty napodobují jemnou </a:t>
            </a:r>
            <a:r>
              <a:rPr lang="cs-CZ" sz="2400" dirty="0" err="1" smtClean="0"/>
              <a:t>zuberskou</a:t>
            </a:r>
            <a:r>
              <a:rPr lang="cs-CZ" sz="2400" dirty="0" smtClean="0"/>
              <a:t> výšivku.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 descr="http://kraslice.prsten.cz/foto/hracky/P1010042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060848"/>
            <a:ext cx="4285615" cy="3267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batikované kraslice">
            <a:hlinkClick r:id="rId3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3933056"/>
            <a:ext cx="3384376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Zástupný symbol pro obsah 5" descr="ženský kroj"/>
          <p:cNvPicPr>
            <a:picLocks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5085184"/>
            <a:ext cx="1152128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1475656" y="6237312"/>
            <a:ext cx="33266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Také sukně  modrotiskem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4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5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vmp.cz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navstevnici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prohlidka</a:t>
            </a:r>
            <a:r>
              <a:rPr lang="cs-CZ" dirty="0" smtClean="0">
                <a:hlinkClick r:id="rId2"/>
              </a:rPr>
              <a:t>-muzea/</a:t>
            </a:r>
            <a:r>
              <a:rPr lang="cs-CZ" dirty="0" err="1" smtClean="0">
                <a:hlinkClick r:id="rId2"/>
              </a:rPr>
              <a:t>prohlidka</a:t>
            </a:r>
            <a:r>
              <a:rPr lang="cs-CZ" dirty="0" smtClean="0">
                <a:hlinkClick r:id="rId2"/>
              </a:rPr>
              <a:t>-muzea/</a:t>
            </a:r>
            <a:r>
              <a:rPr lang="cs-CZ" dirty="0" err="1" smtClean="0">
                <a:hlinkClick r:id="rId2"/>
              </a:rPr>
              <a:t>drevene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mestecko</a:t>
            </a:r>
            <a:r>
              <a:rPr lang="cs-CZ" dirty="0" smtClean="0">
                <a:hlinkClick r:id="rId2"/>
              </a:rPr>
              <a:t>/objekty-</a:t>
            </a:r>
            <a:r>
              <a:rPr lang="cs-CZ" dirty="0" err="1" smtClean="0">
                <a:hlinkClick r:id="rId2"/>
              </a:rPr>
              <a:t>dreveneho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mestecka</a:t>
            </a:r>
            <a:r>
              <a:rPr lang="cs-CZ" dirty="0" smtClean="0">
                <a:hlinkClick r:id="rId2"/>
              </a:rPr>
              <a:t>/zvonice-z-</a:t>
            </a:r>
            <a:r>
              <a:rPr lang="cs-CZ" dirty="0" err="1" smtClean="0">
                <a:hlinkClick r:id="rId2"/>
              </a:rPr>
              <a:t>horni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lidce</a:t>
            </a:r>
            <a:r>
              <a:rPr lang="cs-CZ" dirty="0" smtClean="0">
                <a:hlinkClick r:id="rId2"/>
              </a:rPr>
              <a:t>/_</a:t>
            </a:r>
            <a:r>
              <a:rPr lang="cs-CZ" dirty="0" err="1" smtClean="0">
                <a:hlinkClick r:id="rId2"/>
              </a:rPr>
              <a:t>mod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photo</a:t>
            </a:r>
            <a:r>
              <a:rPr lang="cs-CZ" dirty="0" smtClean="0">
                <a:hlinkClick r:id="rId2"/>
              </a:rPr>
              <a:t>/25/zvonice-z-</a:t>
            </a:r>
            <a:r>
              <a:rPr lang="cs-CZ" dirty="0" err="1" smtClean="0">
                <a:hlinkClick r:id="rId2"/>
              </a:rPr>
              <a:t>horni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lidce.jpg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vmp.cz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navstevnici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prohlidka</a:t>
            </a:r>
            <a:r>
              <a:rPr lang="cs-CZ" dirty="0" smtClean="0">
                <a:hlinkClick r:id="rId3"/>
              </a:rPr>
              <a:t>-muzea/</a:t>
            </a:r>
            <a:r>
              <a:rPr lang="cs-CZ" dirty="0" err="1" smtClean="0">
                <a:hlinkClick r:id="rId3"/>
              </a:rPr>
              <a:t>prohlidka</a:t>
            </a:r>
            <a:r>
              <a:rPr lang="cs-CZ" dirty="0" smtClean="0">
                <a:hlinkClick r:id="rId3"/>
              </a:rPr>
              <a:t>-muzea/</a:t>
            </a:r>
            <a:r>
              <a:rPr lang="cs-CZ" dirty="0" err="1" smtClean="0">
                <a:hlinkClick r:id="rId3"/>
              </a:rPr>
              <a:t>drevene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mestecko</a:t>
            </a:r>
            <a:r>
              <a:rPr lang="cs-CZ" dirty="0" smtClean="0">
                <a:hlinkClick r:id="rId3"/>
              </a:rPr>
              <a:t>/objekty-</a:t>
            </a:r>
            <a:r>
              <a:rPr lang="cs-CZ" dirty="0" err="1" smtClean="0">
                <a:hlinkClick r:id="rId3"/>
              </a:rPr>
              <a:t>dreveneho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mestecka</a:t>
            </a:r>
            <a:r>
              <a:rPr lang="cs-CZ" dirty="0" smtClean="0">
                <a:hlinkClick r:id="rId3"/>
              </a:rPr>
              <a:t>/radnice.</a:t>
            </a:r>
            <a:r>
              <a:rPr lang="cs-CZ" dirty="0" err="1" smtClean="0">
                <a:hlinkClick r:id="rId3"/>
              </a:rPr>
              <a:t>html</a:t>
            </a:r>
            <a:r>
              <a:rPr lang="cs-CZ" dirty="0" smtClean="0">
                <a:hlinkClick r:id="rId3"/>
              </a:rPr>
              <a:t>#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vmp.cz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navstevnici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prohlidka</a:t>
            </a:r>
            <a:r>
              <a:rPr lang="cs-CZ" dirty="0" smtClean="0">
                <a:hlinkClick r:id="rId4"/>
              </a:rPr>
              <a:t>-muzea/</a:t>
            </a:r>
            <a:r>
              <a:rPr lang="cs-CZ" dirty="0" err="1" smtClean="0">
                <a:hlinkClick r:id="rId4"/>
              </a:rPr>
              <a:t>prohlidka</a:t>
            </a:r>
            <a:r>
              <a:rPr lang="cs-CZ" dirty="0" smtClean="0">
                <a:hlinkClick r:id="rId4"/>
              </a:rPr>
              <a:t>-muzea/</a:t>
            </a:r>
            <a:r>
              <a:rPr lang="cs-CZ" dirty="0" err="1" smtClean="0">
                <a:hlinkClick r:id="rId4"/>
              </a:rPr>
              <a:t>valasska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dedina</a:t>
            </a:r>
            <a:r>
              <a:rPr lang="cs-CZ" dirty="0" smtClean="0">
                <a:hlinkClick r:id="rId4"/>
              </a:rPr>
              <a:t>/objekty-</a:t>
            </a:r>
            <a:r>
              <a:rPr lang="cs-CZ" dirty="0" err="1" smtClean="0">
                <a:hlinkClick r:id="rId4"/>
              </a:rPr>
              <a:t>valasske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dediny</a:t>
            </a:r>
            <a:r>
              <a:rPr lang="cs-CZ" dirty="0" smtClean="0">
                <a:hlinkClick r:id="rId4"/>
              </a:rPr>
              <a:t>/koliba-z-</a:t>
            </a:r>
            <a:r>
              <a:rPr lang="cs-CZ" dirty="0" err="1" smtClean="0">
                <a:hlinkClick r:id="rId4"/>
              </a:rPr>
              <a:t>cerne</a:t>
            </a:r>
            <a:r>
              <a:rPr lang="cs-CZ" dirty="0" smtClean="0">
                <a:hlinkClick r:id="rId4"/>
              </a:rPr>
              <a:t>-hory/_</a:t>
            </a:r>
            <a:r>
              <a:rPr lang="cs-CZ" dirty="0" err="1" smtClean="0">
                <a:hlinkClick r:id="rId4"/>
              </a:rPr>
              <a:t>mod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photo</a:t>
            </a:r>
            <a:r>
              <a:rPr lang="cs-CZ" dirty="0" smtClean="0">
                <a:hlinkClick r:id="rId4"/>
              </a:rPr>
              <a:t>/42/koliba-z-</a:t>
            </a:r>
            <a:r>
              <a:rPr lang="cs-CZ" dirty="0" err="1" smtClean="0">
                <a:hlinkClick r:id="rId4"/>
              </a:rPr>
              <a:t>cerne</a:t>
            </a:r>
            <a:r>
              <a:rPr lang="cs-CZ" dirty="0" smtClean="0">
                <a:hlinkClick r:id="rId4"/>
              </a:rPr>
              <a:t>-hory-</a:t>
            </a:r>
            <a:r>
              <a:rPr lang="cs-CZ" dirty="0" err="1" smtClean="0">
                <a:hlinkClick r:id="rId4"/>
              </a:rPr>
              <a:t>exterier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small.jpg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vmp.cz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navstevnici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prohlidka</a:t>
            </a:r>
            <a:r>
              <a:rPr lang="cs-CZ" dirty="0" smtClean="0">
                <a:hlinkClick r:id="rId5"/>
              </a:rPr>
              <a:t>-muzea/</a:t>
            </a:r>
            <a:r>
              <a:rPr lang="cs-CZ" dirty="0" err="1" smtClean="0">
                <a:hlinkClick r:id="rId5"/>
              </a:rPr>
              <a:t>prohlidka</a:t>
            </a:r>
            <a:r>
              <a:rPr lang="cs-CZ" dirty="0" smtClean="0">
                <a:hlinkClick r:id="rId5"/>
              </a:rPr>
              <a:t>-muzea/</a:t>
            </a:r>
            <a:r>
              <a:rPr lang="cs-CZ" dirty="0" err="1" smtClean="0">
                <a:hlinkClick r:id="rId5"/>
              </a:rPr>
              <a:t>valasska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dedina</a:t>
            </a:r>
            <a:r>
              <a:rPr lang="cs-CZ" dirty="0" smtClean="0">
                <a:hlinkClick r:id="rId5"/>
              </a:rPr>
              <a:t>/objekty-</a:t>
            </a:r>
            <a:r>
              <a:rPr lang="cs-CZ" dirty="0" err="1" smtClean="0">
                <a:hlinkClick r:id="rId5"/>
              </a:rPr>
              <a:t>valasske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dediny</a:t>
            </a:r>
            <a:r>
              <a:rPr lang="cs-CZ" dirty="0" smtClean="0">
                <a:hlinkClick r:id="rId5"/>
              </a:rPr>
              <a:t>/koliba-z-</a:t>
            </a:r>
            <a:r>
              <a:rPr lang="cs-CZ" dirty="0" err="1" smtClean="0">
                <a:hlinkClick r:id="rId5"/>
              </a:rPr>
              <a:t>cerne</a:t>
            </a:r>
            <a:r>
              <a:rPr lang="cs-CZ" dirty="0" smtClean="0">
                <a:hlinkClick r:id="rId5"/>
              </a:rPr>
              <a:t>-hory/_</a:t>
            </a:r>
            <a:r>
              <a:rPr lang="cs-CZ" dirty="0" err="1" smtClean="0">
                <a:hlinkClick r:id="rId5"/>
              </a:rPr>
              <a:t>mod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photo</a:t>
            </a:r>
            <a:r>
              <a:rPr lang="cs-CZ" dirty="0" smtClean="0">
                <a:hlinkClick r:id="rId5"/>
              </a:rPr>
              <a:t>/42/koliba-ch.</a:t>
            </a:r>
            <a:r>
              <a:rPr lang="cs-CZ" dirty="0" err="1" smtClean="0">
                <a:hlinkClick r:id="rId5"/>
              </a:rPr>
              <a:t>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http://www.</a:t>
            </a:r>
            <a:r>
              <a:rPr lang="cs-CZ" u="sng" dirty="0" err="1" smtClean="0">
                <a:hlinkClick r:id="rId6"/>
              </a:rPr>
              <a:t>valasskekroje.com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obrazky</a:t>
            </a:r>
            <a:r>
              <a:rPr lang="cs-CZ" u="sng" dirty="0" smtClean="0">
                <a:hlinkClick r:id="rId6"/>
              </a:rPr>
              <a:t>/damsky1.jpg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valasskekroje.com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obrazky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rukav.jpg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valasskekroje.com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obrazky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muzsky.jpg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http://www.tonak.</a:t>
            </a:r>
            <a:r>
              <a:rPr lang="cs-CZ" dirty="0" err="1" smtClean="0">
                <a:hlinkClick r:id="rId9"/>
              </a:rPr>
              <a:t>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picture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shop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zbozi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big</a:t>
            </a:r>
            <a:r>
              <a:rPr lang="cs-CZ" dirty="0" smtClean="0">
                <a:hlinkClick r:id="rId9"/>
              </a:rPr>
              <a:t>/10474C.jpg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http://www.krpce.</a:t>
            </a:r>
            <a:r>
              <a:rPr lang="cs-CZ" dirty="0" err="1" smtClean="0">
                <a:hlinkClick r:id="rId10"/>
              </a:rPr>
              <a:t>cz</a:t>
            </a:r>
            <a:r>
              <a:rPr lang="cs-CZ" dirty="0" smtClean="0">
                <a:hlinkClick r:id="rId10"/>
              </a:rPr>
              <a:t>/Krpce%20hromada1.JPG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fantasyobchod.cz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bmz</a:t>
            </a:r>
            <a:r>
              <a:rPr lang="cs-CZ" dirty="0" smtClean="0">
                <a:hlinkClick r:id="rId11"/>
              </a:rPr>
              <a:t>_</a:t>
            </a:r>
            <a:r>
              <a:rPr lang="cs-CZ" dirty="0" err="1" smtClean="0">
                <a:hlinkClick r:id="rId11"/>
              </a:rPr>
              <a:t>cache</a:t>
            </a:r>
            <a:r>
              <a:rPr lang="cs-CZ" dirty="0" smtClean="0">
                <a:hlinkClick r:id="rId11"/>
              </a:rPr>
              <a:t>/5/5096693299722d7f6a55d1016ea1a066.image.180x180.JPG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http://web.</a:t>
            </a:r>
            <a:r>
              <a:rPr lang="cs-CZ" dirty="0" err="1" smtClean="0">
                <a:hlinkClick r:id="rId12"/>
              </a:rPr>
              <a:t>quick.cz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mplesek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Cymbalm.gif</a:t>
            </a:r>
            <a:endParaRPr lang="cs-CZ" dirty="0" smtClean="0"/>
          </a:p>
          <a:p>
            <a:r>
              <a:rPr lang="cs-CZ" dirty="0" smtClean="0"/>
              <a:t> http://upload.wikimedia.org/wikipedia/commons/thumb/4/4a/Makovy_frgal.jpg/617px-Makovy_frgal.jpg</a:t>
            </a:r>
          </a:p>
          <a:p>
            <a:r>
              <a:rPr lang="cs-CZ" u="sng" dirty="0" smtClean="0">
                <a:hlinkClick r:id="rId13"/>
              </a:rPr>
              <a:t>http://www.</a:t>
            </a:r>
            <a:r>
              <a:rPr lang="cs-CZ" u="sng" dirty="0" err="1" smtClean="0">
                <a:hlinkClick r:id="rId13"/>
              </a:rPr>
              <a:t>valassko.estranky.cz</a:t>
            </a:r>
            <a:r>
              <a:rPr lang="cs-CZ" u="sng" dirty="0" smtClean="0">
                <a:hlinkClick r:id="rId13"/>
              </a:rPr>
              <a:t>/</a:t>
            </a:r>
            <a:r>
              <a:rPr lang="cs-CZ" u="sng" dirty="0" err="1" smtClean="0">
                <a:hlinkClick r:id="rId13"/>
              </a:rPr>
              <a:t>img</a:t>
            </a:r>
            <a:r>
              <a:rPr lang="cs-CZ" u="sng" dirty="0" smtClean="0">
                <a:hlinkClick r:id="rId13"/>
              </a:rPr>
              <a:t>/</a:t>
            </a:r>
            <a:r>
              <a:rPr lang="cs-CZ" u="sng" dirty="0" err="1" smtClean="0">
                <a:hlinkClick r:id="rId13"/>
              </a:rPr>
              <a:t>picture</a:t>
            </a:r>
            <a:r>
              <a:rPr lang="cs-CZ" u="sng" dirty="0" smtClean="0">
                <a:hlinkClick r:id="rId13"/>
              </a:rPr>
              <a:t>/26/</a:t>
            </a:r>
            <a:r>
              <a:rPr lang="cs-CZ" u="sng" dirty="0" err="1" smtClean="0">
                <a:hlinkClick r:id="rId13"/>
              </a:rPr>
              <a:t>strapa</a:t>
            </a:r>
            <a:r>
              <a:rPr lang="cs-CZ" u="sng" dirty="0" smtClean="0">
                <a:hlinkClick r:id="rId13"/>
              </a:rPr>
              <a:t>%C4%8Dky.jpg</a:t>
            </a:r>
            <a:endParaRPr lang="cs-CZ" dirty="0" smtClean="0"/>
          </a:p>
          <a:p>
            <a:r>
              <a:rPr lang="cs-CZ" u="sng" dirty="0" smtClean="0">
                <a:hlinkClick r:id="rId14"/>
              </a:rPr>
              <a:t>http://files.hudebninastroje1.webnode.cz/200000043-ab05dab5e4/</a:t>
            </a:r>
            <a:r>
              <a:rPr lang="cs-CZ" u="sng" dirty="0" err="1" smtClean="0">
                <a:hlinkClick r:id="rId14"/>
              </a:rPr>
              <a:t>cimb</a:t>
            </a:r>
            <a:r>
              <a:rPr lang="cs-CZ" u="sng" dirty="0" smtClean="0">
                <a:hlinkClick r:id="rId14"/>
              </a:rPr>
              <a:t>%C3%A1l.gif</a:t>
            </a:r>
            <a:endParaRPr lang="cs-CZ" u="sng" dirty="0" smtClean="0"/>
          </a:p>
          <a:p>
            <a:r>
              <a:rPr lang="cs-CZ" u="sng" dirty="0" smtClean="0">
                <a:hlinkClick r:id="rId15"/>
              </a:rPr>
              <a:t>http://www.</a:t>
            </a:r>
            <a:r>
              <a:rPr lang="cs-CZ" u="sng" dirty="0" err="1" smtClean="0">
                <a:hlinkClick r:id="rId15"/>
              </a:rPr>
              <a:t>valassko.estranky.cz</a:t>
            </a:r>
            <a:r>
              <a:rPr lang="cs-CZ" u="sng" dirty="0" smtClean="0">
                <a:hlinkClick r:id="rId15"/>
              </a:rPr>
              <a:t>/</a:t>
            </a:r>
            <a:r>
              <a:rPr lang="cs-CZ" u="sng" dirty="0" err="1" smtClean="0">
                <a:hlinkClick r:id="rId15"/>
              </a:rPr>
              <a:t>img</a:t>
            </a:r>
            <a:r>
              <a:rPr lang="cs-CZ" u="sng" dirty="0" smtClean="0">
                <a:hlinkClick r:id="rId15"/>
              </a:rPr>
              <a:t>/</a:t>
            </a:r>
            <a:r>
              <a:rPr lang="cs-CZ" u="sng" dirty="0" err="1" smtClean="0">
                <a:hlinkClick r:id="rId15"/>
              </a:rPr>
              <a:t>picture</a:t>
            </a:r>
            <a:r>
              <a:rPr lang="cs-CZ" u="sng" dirty="0" smtClean="0">
                <a:hlinkClick r:id="rId15"/>
              </a:rPr>
              <a:t>/25/</a:t>
            </a:r>
            <a:r>
              <a:rPr lang="cs-CZ" u="sng" dirty="0" err="1" smtClean="0">
                <a:hlinkClick r:id="rId15"/>
              </a:rPr>
              <a:t>kyselica.jpg</a:t>
            </a:r>
            <a:endParaRPr lang="cs-CZ" u="sng" dirty="0" smtClean="0"/>
          </a:p>
          <a:p>
            <a:r>
              <a:rPr lang="cs-CZ" dirty="0" smtClean="0">
                <a:hlinkClick r:id="rId16"/>
              </a:rPr>
              <a:t>http://kraslice.prsten.</a:t>
            </a:r>
            <a:r>
              <a:rPr lang="cs-CZ" dirty="0" err="1" smtClean="0">
                <a:hlinkClick r:id="rId16"/>
              </a:rPr>
              <a:t>cz</a:t>
            </a:r>
            <a:r>
              <a:rPr lang="cs-CZ" dirty="0" smtClean="0">
                <a:hlinkClick r:id="rId16"/>
              </a:rPr>
              <a:t>/foto/</a:t>
            </a:r>
            <a:r>
              <a:rPr lang="cs-CZ" dirty="0" err="1" smtClean="0">
                <a:hlinkClick r:id="rId16"/>
              </a:rPr>
              <a:t>hracky</a:t>
            </a:r>
            <a:r>
              <a:rPr lang="cs-CZ" dirty="0" smtClean="0">
                <a:hlinkClick r:id="rId16"/>
              </a:rPr>
              <a:t>/P1010042_</a:t>
            </a:r>
            <a:r>
              <a:rPr lang="cs-CZ" dirty="0" err="1" smtClean="0">
                <a:hlinkClick r:id="rId16"/>
              </a:rPr>
              <a:t>th.jpg</a:t>
            </a:r>
            <a:endParaRPr lang="cs-CZ" dirty="0" smtClean="0"/>
          </a:p>
          <a:p>
            <a:r>
              <a:rPr lang="cs-CZ" dirty="0" smtClean="0"/>
              <a:t>http://kraslice.prsten.</a:t>
            </a:r>
            <a:r>
              <a:rPr lang="cs-CZ" dirty="0" err="1" smtClean="0"/>
              <a:t>cz</a:t>
            </a:r>
            <a:r>
              <a:rPr lang="cs-CZ" dirty="0" smtClean="0"/>
              <a:t>/foto/kraslice/P1010486_</a:t>
            </a:r>
            <a:r>
              <a:rPr lang="cs-CZ" dirty="0" err="1" smtClean="0"/>
              <a:t>th.jpg</a:t>
            </a:r>
            <a:endParaRPr lang="cs-CZ" dirty="0" smtClean="0"/>
          </a:p>
          <a:p>
            <a:r>
              <a:rPr lang="cs-CZ" dirty="0" smtClean="0">
                <a:hlinkClick r:id="rId17"/>
              </a:rPr>
              <a:t>http://www.</a:t>
            </a:r>
            <a:r>
              <a:rPr lang="cs-CZ" dirty="0" err="1" smtClean="0">
                <a:hlinkClick r:id="rId17"/>
              </a:rPr>
              <a:t>vmp.cz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cs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navstevnici</a:t>
            </a:r>
            <a:r>
              <a:rPr lang="cs-CZ" dirty="0" smtClean="0">
                <a:hlinkClick r:id="rId17"/>
              </a:rPr>
              <a:t>-</a:t>
            </a:r>
            <a:r>
              <a:rPr lang="cs-CZ" dirty="0" err="1" smtClean="0">
                <a:hlinkClick r:id="rId17"/>
              </a:rPr>
              <a:t>prohlidka</a:t>
            </a:r>
            <a:r>
              <a:rPr lang="cs-CZ" dirty="0" smtClean="0">
                <a:hlinkClick r:id="rId17"/>
              </a:rPr>
              <a:t>-muzea/</a:t>
            </a:r>
            <a:r>
              <a:rPr lang="cs-CZ" dirty="0" err="1" smtClean="0">
                <a:hlinkClick r:id="rId17"/>
              </a:rPr>
              <a:t>prohlidka</a:t>
            </a:r>
            <a:r>
              <a:rPr lang="cs-CZ" dirty="0" smtClean="0">
                <a:hlinkClick r:id="rId17"/>
              </a:rPr>
              <a:t>-muzea/</a:t>
            </a:r>
            <a:r>
              <a:rPr lang="cs-CZ" dirty="0" err="1" smtClean="0">
                <a:hlinkClick r:id="rId17"/>
              </a:rPr>
              <a:t>pustevny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pustevny</a:t>
            </a:r>
            <a:r>
              <a:rPr lang="cs-CZ" dirty="0" smtClean="0">
                <a:hlinkClick r:id="rId17"/>
              </a:rPr>
              <a:t>/pustevny1-</a:t>
            </a:r>
            <a:r>
              <a:rPr lang="cs-CZ" dirty="0" err="1" smtClean="0">
                <a:hlinkClick r:id="rId17"/>
              </a:rPr>
              <a:t>velky.jpg</a:t>
            </a:r>
            <a:endParaRPr lang="cs-CZ" dirty="0" smtClean="0"/>
          </a:p>
          <a:p>
            <a:r>
              <a:rPr lang="cs-CZ" dirty="0" smtClean="0">
                <a:hlinkClick r:id="rId18"/>
              </a:rPr>
              <a:t>http://www.</a:t>
            </a:r>
            <a:r>
              <a:rPr lang="cs-CZ" dirty="0" err="1" smtClean="0">
                <a:hlinkClick r:id="rId18"/>
              </a:rPr>
              <a:t>vmp.cz</a:t>
            </a:r>
            <a:r>
              <a:rPr lang="cs-CZ" dirty="0" smtClean="0">
                <a:hlinkClick r:id="rId18"/>
              </a:rPr>
              <a:t>/</a:t>
            </a:r>
            <a:r>
              <a:rPr lang="cs-CZ" dirty="0" err="1" smtClean="0">
                <a:hlinkClick r:id="rId18"/>
              </a:rPr>
              <a:t>cs</a:t>
            </a:r>
            <a:r>
              <a:rPr lang="cs-CZ" dirty="0" smtClean="0">
                <a:hlinkClick r:id="rId18"/>
              </a:rPr>
              <a:t>/</a:t>
            </a:r>
            <a:r>
              <a:rPr lang="cs-CZ" dirty="0" err="1" smtClean="0">
                <a:hlinkClick r:id="rId18"/>
              </a:rPr>
              <a:t>uvod</a:t>
            </a:r>
            <a:r>
              <a:rPr lang="cs-CZ" dirty="0" smtClean="0">
                <a:hlinkClick r:id="rId18"/>
              </a:rPr>
              <a:t>/</a:t>
            </a:r>
            <a:r>
              <a:rPr lang="cs-CZ" dirty="0" err="1" smtClean="0">
                <a:hlinkClick r:id="rId18"/>
              </a:rPr>
              <a:t>uvod</a:t>
            </a:r>
            <a:r>
              <a:rPr lang="cs-CZ" dirty="0" smtClean="0">
                <a:hlinkClick r:id="rId18"/>
              </a:rPr>
              <a:t>/</a:t>
            </a:r>
            <a:r>
              <a:rPr lang="cs-CZ" dirty="0" err="1" smtClean="0">
                <a:hlinkClick r:id="rId18"/>
              </a:rPr>
              <a:t>vmp</a:t>
            </a:r>
            <a:r>
              <a:rPr lang="cs-CZ" dirty="0" smtClean="0">
                <a:hlinkClick r:id="rId18"/>
              </a:rPr>
              <a:t>-mapa-1020.jpg</a:t>
            </a:r>
            <a:endParaRPr lang="cs-CZ" dirty="0" smtClean="0"/>
          </a:p>
          <a:p>
            <a:r>
              <a:rPr lang="cs-CZ" dirty="0" smtClean="0">
                <a:hlinkClick r:id="rId19"/>
              </a:rPr>
              <a:t>http://upload.wikimedia.org/wikipedia/commons/thumb/d/dc/Socha_Radegasta.jpg/450px-Socha_Radegasta.jpg</a:t>
            </a:r>
            <a:endParaRPr lang="cs-CZ" dirty="0" smtClean="0"/>
          </a:p>
          <a:p>
            <a:r>
              <a:rPr lang="cs-CZ" dirty="0" smtClean="0"/>
              <a:t>http://upload.wikimedia.org/wikipedia/commons/thumb/f/f8/Radho%C5%A1%C5%A5%2C_kaple.jpg/663px-Radho%C5%A1%C5%A5%2C_kaple.jpg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388</Words>
  <Application>Microsoft Office PowerPoint</Application>
  <PresentationFormat>Předvádění na obrazovce (4:3)</PresentationFormat>
  <Paragraphs>111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Základní škola Chomutov, Písečná 5144 Název materiálu: VY_52_INOVACE_18_Valašsko_kh1  Číslo projektu: CZ 1.07/1.4.00/21.3355 Autor: Mgr. Kateřina Hašková Datum tvorby:12. 06. 2012 Cílový ročník: pátý Vzdělávací oblast/obor/okruh: Člověk_a_jeho_svět Klíčové slovo: Valašsko Anotace:  Tato prezentace slouží k seznámení se z minulostí Valašska a životem lidí.  </vt:lpstr>
      <vt:lpstr>Kde najdeme Valašsko?</vt:lpstr>
      <vt:lpstr>pohoří, hory, řeky, města</vt:lpstr>
      <vt:lpstr>historie</vt:lpstr>
      <vt:lpstr>Skanzen – Rožnov pod Radhoštěm typické stavby</vt:lpstr>
      <vt:lpstr>Mapa skanzenu</vt:lpstr>
      <vt:lpstr>koliba</vt:lpstr>
      <vt:lpstr>Pustevny</vt:lpstr>
      <vt:lpstr>kroje</vt:lpstr>
      <vt:lpstr>Popis kroje</vt:lpstr>
      <vt:lpstr>hudba</vt:lpstr>
      <vt:lpstr>nářečí</vt:lpstr>
      <vt:lpstr>jídlo</vt:lpstr>
      <vt:lpstr>tradice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Kde najdeme Valašsko?</dc:title>
  <cp:lastModifiedBy>Škola</cp:lastModifiedBy>
  <cp:revision>20</cp:revision>
  <dcterms:modified xsi:type="dcterms:W3CDTF">2012-11-09T18:40:43Z</dcterms:modified>
</cp:coreProperties>
</file>