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77" r:id="rId2"/>
    <p:sldId id="256" r:id="rId3"/>
    <p:sldId id="278" r:id="rId4"/>
    <p:sldId id="279" r:id="rId5"/>
    <p:sldId id="257" r:id="rId6"/>
    <p:sldId id="258" r:id="rId7"/>
    <p:sldId id="259" r:id="rId8"/>
    <p:sldId id="268" r:id="rId9"/>
    <p:sldId id="260" r:id="rId10"/>
    <p:sldId id="269" r:id="rId11"/>
    <p:sldId id="261" r:id="rId12"/>
    <p:sldId id="270" r:id="rId13"/>
    <p:sldId id="262" r:id="rId14"/>
    <p:sldId id="263" r:id="rId15"/>
    <p:sldId id="280" r:id="rId16"/>
    <p:sldId id="271" r:id="rId17"/>
    <p:sldId id="264" r:id="rId18"/>
    <p:sldId id="265" r:id="rId19"/>
    <p:sldId id="272" r:id="rId20"/>
    <p:sldId id="266" r:id="rId21"/>
    <p:sldId id="267" r:id="rId22"/>
    <p:sldId id="281" r:id="rId23"/>
    <p:sldId id="273" r:id="rId24"/>
    <p:sldId id="274" r:id="rId25"/>
    <p:sldId id="282" r:id="rId26"/>
    <p:sldId id="283" r:id="rId27"/>
    <p:sldId id="275" r:id="rId28"/>
    <p:sldId id="284" r:id="rId29"/>
    <p:sldId id="276" r:id="rId30"/>
    <p:sldId id="285" r:id="rId31"/>
    <p:sldId id="286" r:id="rId32"/>
    <p:sldId id="287" r:id="rId3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0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58F1E84-E925-42F9-8FEC-15DFFA7E7FA5}" type="datetimeFigureOut">
              <a:rPr lang="cs-CZ" smtClean="0"/>
              <a:t>11.11.2012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8153758-8246-47F1-A649-2BB7A856C469}" type="slidenum">
              <a:rPr lang="cs-CZ" smtClean="0"/>
              <a:t>‹#›</a:t>
            </a:fld>
            <a:endParaRPr lang="cs-CZ"/>
          </a:p>
        </p:txBody>
      </p:sp>
    </p:spTree>
    <p:extLst>
      <p:ext uri="{BB962C8B-B14F-4D97-AF65-F5344CB8AC3E}">
        <p14:creationId xmlns:p14="http://schemas.microsoft.com/office/powerpoint/2010/main" val="4112303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Zástupný symbol pro obrázek snímku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Zástupný symbol pro poznámky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cs-CZ"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D6F0E2E6-3410-4201-AAC6-8CB0E693DB7D}" type="datetimeFigureOut">
              <a:rPr lang="cs-CZ" smtClean="0"/>
              <a:t>11.11.2012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B359287-0162-488B-AD9B-43074A60A797}" type="slidenum">
              <a:rPr lang="cs-CZ" smtClean="0"/>
              <a:t>‹#›</a:t>
            </a:fld>
            <a:endParaRPr lang="cs-CZ"/>
          </a:p>
        </p:txBody>
      </p:sp>
    </p:spTree>
    <p:extLst>
      <p:ext uri="{BB962C8B-B14F-4D97-AF65-F5344CB8AC3E}">
        <p14:creationId xmlns:p14="http://schemas.microsoft.com/office/powerpoint/2010/main" val="29500892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6F0E2E6-3410-4201-AAC6-8CB0E693DB7D}" type="datetimeFigureOut">
              <a:rPr lang="cs-CZ" smtClean="0"/>
              <a:t>11.11.2012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B359287-0162-488B-AD9B-43074A60A797}" type="slidenum">
              <a:rPr lang="cs-CZ" smtClean="0"/>
              <a:t>‹#›</a:t>
            </a:fld>
            <a:endParaRPr lang="cs-CZ"/>
          </a:p>
        </p:txBody>
      </p:sp>
    </p:spTree>
    <p:extLst>
      <p:ext uri="{BB962C8B-B14F-4D97-AF65-F5344CB8AC3E}">
        <p14:creationId xmlns:p14="http://schemas.microsoft.com/office/powerpoint/2010/main" val="11106034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D6F0E2E6-3410-4201-AAC6-8CB0E693DB7D}" type="datetimeFigureOut">
              <a:rPr lang="cs-CZ" smtClean="0"/>
              <a:t>11.11.2012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B359287-0162-488B-AD9B-43074A60A797}" type="slidenum">
              <a:rPr lang="cs-CZ" smtClean="0"/>
              <a:t>‹#›</a:t>
            </a:fld>
            <a:endParaRPr lang="cs-CZ"/>
          </a:p>
        </p:txBody>
      </p:sp>
    </p:spTree>
    <p:extLst>
      <p:ext uri="{BB962C8B-B14F-4D97-AF65-F5344CB8AC3E}">
        <p14:creationId xmlns:p14="http://schemas.microsoft.com/office/powerpoint/2010/main" val="6179525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D6F0E2E6-3410-4201-AAC6-8CB0E693DB7D}" type="datetimeFigureOut">
              <a:rPr lang="cs-CZ" smtClean="0"/>
              <a:t>11.11.2012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B359287-0162-488B-AD9B-43074A60A797}" type="slidenum">
              <a:rPr lang="cs-CZ" smtClean="0"/>
              <a:t>‹#›</a:t>
            </a:fld>
            <a:endParaRPr lang="cs-CZ"/>
          </a:p>
        </p:txBody>
      </p:sp>
    </p:spTree>
    <p:extLst>
      <p:ext uri="{BB962C8B-B14F-4D97-AF65-F5344CB8AC3E}">
        <p14:creationId xmlns:p14="http://schemas.microsoft.com/office/powerpoint/2010/main" val="20684400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D6F0E2E6-3410-4201-AAC6-8CB0E693DB7D}" type="datetimeFigureOut">
              <a:rPr lang="cs-CZ" smtClean="0"/>
              <a:t>11.11.2012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BB359287-0162-488B-AD9B-43074A60A797}" type="slidenum">
              <a:rPr lang="cs-CZ" smtClean="0"/>
              <a:t>‹#›</a:t>
            </a:fld>
            <a:endParaRPr lang="cs-CZ"/>
          </a:p>
        </p:txBody>
      </p:sp>
    </p:spTree>
    <p:extLst>
      <p:ext uri="{BB962C8B-B14F-4D97-AF65-F5344CB8AC3E}">
        <p14:creationId xmlns:p14="http://schemas.microsoft.com/office/powerpoint/2010/main" val="13183076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D6F0E2E6-3410-4201-AAC6-8CB0E693DB7D}" type="datetimeFigureOut">
              <a:rPr lang="cs-CZ" smtClean="0"/>
              <a:t>11.11.2012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BB359287-0162-488B-AD9B-43074A60A797}" type="slidenum">
              <a:rPr lang="cs-CZ" smtClean="0"/>
              <a:t>‹#›</a:t>
            </a:fld>
            <a:endParaRPr lang="cs-CZ"/>
          </a:p>
        </p:txBody>
      </p:sp>
    </p:spTree>
    <p:extLst>
      <p:ext uri="{BB962C8B-B14F-4D97-AF65-F5344CB8AC3E}">
        <p14:creationId xmlns:p14="http://schemas.microsoft.com/office/powerpoint/2010/main" val="3465238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D6F0E2E6-3410-4201-AAC6-8CB0E693DB7D}" type="datetimeFigureOut">
              <a:rPr lang="cs-CZ" smtClean="0"/>
              <a:t>11.11.2012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BB359287-0162-488B-AD9B-43074A60A797}" type="slidenum">
              <a:rPr lang="cs-CZ" smtClean="0"/>
              <a:t>‹#›</a:t>
            </a:fld>
            <a:endParaRPr lang="cs-CZ"/>
          </a:p>
        </p:txBody>
      </p:sp>
    </p:spTree>
    <p:extLst>
      <p:ext uri="{BB962C8B-B14F-4D97-AF65-F5344CB8AC3E}">
        <p14:creationId xmlns:p14="http://schemas.microsoft.com/office/powerpoint/2010/main" val="1805686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D6F0E2E6-3410-4201-AAC6-8CB0E693DB7D}" type="datetimeFigureOut">
              <a:rPr lang="cs-CZ" smtClean="0"/>
              <a:t>11.11.2012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B359287-0162-488B-AD9B-43074A60A797}" type="slidenum">
              <a:rPr lang="cs-CZ" smtClean="0"/>
              <a:t>‹#›</a:t>
            </a:fld>
            <a:endParaRPr lang="cs-CZ"/>
          </a:p>
        </p:txBody>
      </p:sp>
    </p:spTree>
    <p:extLst>
      <p:ext uri="{BB962C8B-B14F-4D97-AF65-F5344CB8AC3E}">
        <p14:creationId xmlns:p14="http://schemas.microsoft.com/office/powerpoint/2010/main" val="1780705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D6F0E2E6-3410-4201-AAC6-8CB0E693DB7D}" type="datetimeFigureOut">
              <a:rPr lang="cs-CZ" smtClean="0"/>
              <a:t>11.11.2012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B359287-0162-488B-AD9B-43074A60A797}" type="slidenum">
              <a:rPr lang="cs-CZ" smtClean="0"/>
              <a:t>‹#›</a:t>
            </a:fld>
            <a:endParaRPr lang="cs-CZ"/>
          </a:p>
        </p:txBody>
      </p:sp>
    </p:spTree>
    <p:extLst>
      <p:ext uri="{BB962C8B-B14F-4D97-AF65-F5344CB8AC3E}">
        <p14:creationId xmlns:p14="http://schemas.microsoft.com/office/powerpoint/2010/main" val="1117932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6F0E2E6-3410-4201-AAC6-8CB0E693DB7D}" type="datetimeFigureOut">
              <a:rPr lang="cs-CZ" smtClean="0"/>
              <a:t>11.11.2012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B359287-0162-488B-AD9B-43074A60A797}" type="slidenum">
              <a:rPr lang="cs-CZ" smtClean="0"/>
              <a:t>‹#›</a:t>
            </a:fld>
            <a:endParaRPr lang="cs-CZ"/>
          </a:p>
        </p:txBody>
      </p:sp>
    </p:spTree>
    <p:extLst>
      <p:ext uri="{BB962C8B-B14F-4D97-AF65-F5344CB8AC3E}">
        <p14:creationId xmlns:p14="http://schemas.microsoft.com/office/powerpoint/2010/main" val="15585847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6F0E2E6-3410-4201-AAC6-8CB0E693DB7D}" type="datetimeFigureOut">
              <a:rPr lang="cs-CZ" smtClean="0"/>
              <a:t>11.11.2012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B359287-0162-488B-AD9B-43074A60A797}" type="slidenum">
              <a:rPr lang="cs-CZ" smtClean="0"/>
              <a:t>‹#›</a:t>
            </a:fld>
            <a:endParaRPr lang="cs-CZ"/>
          </a:p>
        </p:txBody>
      </p:sp>
    </p:spTree>
    <p:extLst>
      <p:ext uri="{BB962C8B-B14F-4D97-AF65-F5344CB8AC3E}">
        <p14:creationId xmlns:p14="http://schemas.microsoft.com/office/powerpoint/2010/main" val="8160390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6F0E2E6-3410-4201-AAC6-8CB0E693DB7D}" type="datetimeFigureOut">
              <a:rPr lang="cs-CZ" smtClean="0"/>
              <a:t>11.11.2012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B359287-0162-488B-AD9B-43074A60A797}" type="slidenum">
              <a:rPr lang="cs-CZ" smtClean="0"/>
              <a:t>‹#›</a:t>
            </a:fld>
            <a:endParaRPr lang="cs-CZ"/>
          </a:p>
        </p:txBody>
      </p:sp>
    </p:spTree>
    <p:extLst>
      <p:ext uri="{BB962C8B-B14F-4D97-AF65-F5344CB8AC3E}">
        <p14:creationId xmlns:p14="http://schemas.microsoft.com/office/powerpoint/2010/main" val="34941005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hyperlink" Target="http://www.google.cz/"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Nadpis 1"/>
          <p:cNvSpPr>
            <a:spLocks noGrp="1"/>
          </p:cNvSpPr>
          <p:nvPr>
            <p:ph type="ctrTitle"/>
          </p:nvPr>
        </p:nvSpPr>
        <p:spPr>
          <a:xfrm>
            <a:off x="1155700" y="7938"/>
            <a:ext cx="6832600" cy="2340942"/>
          </a:xfrm>
        </p:spPr>
        <p:txBody>
          <a:bodyPr>
            <a:normAutofit fontScale="90000"/>
          </a:bodyPr>
          <a:lstStyle/>
          <a:p>
            <a:pPr>
              <a:defRPr/>
            </a:pPr>
            <a:r>
              <a:rPr lang="cs-CZ" sz="2800" b="1" dirty="0">
                <a:solidFill>
                  <a:srgbClr val="C00000"/>
                </a:solidFill>
                <a:latin typeface="Times New Roman" pitchFamily="18" charset="0"/>
                <a:cs typeface="Times New Roman" pitchFamily="18" charset="0"/>
              </a:rPr>
              <a:t>Název školy: </a:t>
            </a:r>
            <a:r>
              <a:rPr lang="cs-CZ" sz="2800" i="1" dirty="0">
                <a:solidFill>
                  <a:srgbClr val="C00000"/>
                </a:solidFill>
                <a:latin typeface="Times New Roman" pitchFamily="18" charset="0"/>
                <a:cs typeface="Times New Roman" pitchFamily="18" charset="0"/>
              </a:rPr>
              <a:t>ZŠ Klášterec nad Ohří, Krátká 676</a:t>
            </a:r>
            <a:br>
              <a:rPr lang="cs-CZ" sz="2800" i="1" dirty="0">
                <a:solidFill>
                  <a:srgbClr val="C00000"/>
                </a:solidFill>
                <a:latin typeface="Times New Roman" pitchFamily="18" charset="0"/>
                <a:cs typeface="Times New Roman" pitchFamily="18" charset="0"/>
              </a:rPr>
            </a:br>
            <a:r>
              <a:rPr lang="cs-CZ" sz="2800" b="1" dirty="0">
                <a:solidFill>
                  <a:srgbClr val="C00000"/>
                </a:solidFill>
                <a:latin typeface="Times New Roman" pitchFamily="18" charset="0"/>
                <a:cs typeface="Times New Roman" pitchFamily="18" charset="0"/>
              </a:rPr>
              <a:t>Autor: </a:t>
            </a:r>
            <a:r>
              <a:rPr lang="cs-CZ" sz="2800" i="1" dirty="0" smtClean="0">
                <a:solidFill>
                  <a:srgbClr val="C00000"/>
                </a:solidFill>
                <a:latin typeface="Times New Roman" pitchFamily="18" charset="0"/>
                <a:cs typeface="Times New Roman" pitchFamily="18" charset="0"/>
              </a:rPr>
              <a:t>Bc. Michael RADIMERSKÝ</a:t>
            </a:r>
            <a:r>
              <a:rPr lang="cs-CZ" sz="2800" i="1" dirty="0">
                <a:solidFill>
                  <a:srgbClr val="C00000"/>
                </a:solidFill>
                <a:latin typeface="Times New Roman" pitchFamily="18" charset="0"/>
                <a:cs typeface="Times New Roman" pitchFamily="18" charset="0"/>
              </a:rPr>
              <a:t/>
            </a:r>
            <a:br>
              <a:rPr lang="cs-CZ" sz="2800" i="1" dirty="0">
                <a:solidFill>
                  <a:srgbClr val="C00000"/>
                </a:solidFill>
                <a:latin typeface="Times New Roman" pitchFamily="18" charset="0"/>
                <a:cs typeface="Times New Roman" pitchFamily="18" charset="0"/>
              </a:rPr>
            </a:br>
            <a:r>
              <a:rPr lang="cs-CZ" sz="2800" b="1" dirty="0">
                <a:solidFill>
                  <a:srgbClr val="C00000"/>
                </a:solidFill>
                <a:latin typeface="Times New Roman" pitchFamily="18" charset="0"/>
                <a:cs typeface="Times New Roman" pitchFamily="18" charset="0"/>
              </a:rPr>
              <a:t>Název materiálu: </a:t>
            </a:r>
            <a:r>
              <a:rPr lang="cs-CZ" sz="2800" i="1" dirty="0" smtClean="0">
                <a:solidFill>
                  <a:srgbClr val="C00000"/>
                </a:solidFill>
                <a:latin typeface="Times New Roman" pitchFamily="18" charset="0"/>
                <a:cs typeface="Times New Roman" pitchFamily="18" charset="0"/>
              </a:rPr>
              <a:t>VY_32_INOVACE_10_8_ </a:t>
            </a:r>
            <a:r>
              <a:rPr lang="cs-CZ" sz="2800" i="1" dirty="0">
                <a:solidFill>
                  <a:srgbClr val="C00000"/>
                </a:solidFill>
                <a:latin typeface="Times New Roman" pitchFamily="18" charset="0"/>
                <a:cs typeface="Times New Roman" pitchFamily="18" charset="0"/>
              </a:rPr>
              <a:t>DRUHÁ REPUBLIKA A VZNIK PROTEKTORÁTU ČECHY A MORAVA</a:t>
            </a:r>
            <a:r>
              <a:rPr lang="cs-CZ" sz="2800" dirty="0">
                <a:solidFill>
                  <a:srgbClr val="C00000"/>
                </a:solidFill>
                <a:latin typeface="Times New Roman" pitchFamily="18" charset="0"/>
                <a:cs typeface="Times New Roman" pitchFamily="18" charset="0"/>
              </a:rPr>
              <a:t/>
            </a:r>
            <a:br>
              <a:rPr lang="cs-CZ" sz="2800" dirty="0">
                <a:solidFill>
                  <a:srgbClr val="C00000"/>
                </a:solidFill>
                <a:latin typeface="Times New Roman" pitchFamily="18" charset="0"/>
                <a:cs typeface="Times New Roman" pitchFamily="18" charset="0"/>
              </a:rPr>
            </a:br>
            <a:r>
              <a:rPr lang="cs-CZ" sz="2800" b="1" dirty="0">
                <a:solidFill>
                  <a:srgbClr val="C00000"/>
                </a:solidFill>
                <a:latin typeface="Times New Roman" pitchFamily="18" charset="0"/>
                <a:cs typeface="Times New Roman" pitchFamily="18" charset="0"/>
              </a:rPr>
              <a:t>Číslo projektu: </a:t>
            </a:r>
            <a:r>
              <a:rPr lang="cs-CZ" sz="2800" dirty="0">
                <a:solidFill>
                  <a:srgbClr val="C00000"/>
                </a:solidFill>
                <a:latin typeface="Times New Roman" pitchFamily="18" charset="0"/>
                <a:cs typeface="Times New Roman" pitchFamily="18" charset="0"/>
              </a:rPr>
              <a:t>CZ.1.07/1.4.00/21.1115</a:t>
            </a:r>
            <a:endParaRPr lang="cs-CZ" dirty="0">
              <a:solidFill>
                <a:srgbClr val="C00000"/>
              </a:solidFill>
            </a:endParaRPr>
          </a:p>
        </p:txBody>
      </p:sp>
      <p:sp>
        <p:nvSpPr>
          <p:cNvPr id="3" name="Podnadpis 2"/>
          <p:cNvSpPr>
            <a:spLocks noGrp="1"/>
          </p:cNvSpPr>
          <p:nvPr>
            <p:ph type="subTitle" idx="1"/>
          </p:nvPr>
        </p:nvSpPr>
        <p:spPr/>
        <p:txBody>
          <a:bodyPr/>
          <a:lstStyle/>
          <a:p>
            <a:pPr algn="ctr" eaLnBrk="1" hangingPunct="1">
              <a:defRPr/>
            </a:pPr>
            <a:r>
              <a:rPr lang="cs-CZ" b="1" dirty="0">
                <a:solidFill>
                  <a:srgbClr val="FFFF00"/>
                </a:solidFill>
                <a:effectLst>
                  <a:outerShdw blurRad="38100" dist="38100" dir="2700000" algn="tl">
                    <a:srgbClr val="000000">
                      <a:alpha val="43137"/>
                    </a:srgbClr>
                  </a:outerShdw>
                </a:effectLst>
              </a:rPr>
              <a:t>Anotace: Prezentace pro  </a:t>
            </a:r>
            <a:r>
              <a:rPr lang="cs-CZ" b="1" dirty="0" smtClean="0">
                <a:solidFill>
                  <a:srgbClr val="FFFF00"/>
                </a:solidFill>
                <a:effectLst>
                  <a:outerShdw blurRad="38100" dist="38100" dir="2700000" algn="tl">
                    <a:srgbClr val="000000">
                      <a:alpha val="43137"/>
                    </a:srgbClr>
                  </a:outerShdw>
                </a:effectLst>
              </a:rPr>
              <a:t>9. </a:t>
            </a:r>
            <a:r>
              <a:rPr lang="cs-CZ" b="1" dirty="0">
                <a:solidFill>
                  <a:srgbClr val="FFFF00"/>
                </a:solidFill>
                <a:effectLst>
                  <a:outerShdw blurRad="38100" dist="38100" dir="2700000" algn="tl">
                    <a:srgbClr val="000000">
                      <a:alpha val="43137"/>
                    </a:srgbClr>
                  </a:outerShdw>
                </a:effectLst>
              </a:rPr>
              <a:t>ročník. K výkladu</a:t>
            </a:r>
          </a:p>
        </p:txBody>
      </p:sp>
      <p:pic>
        <p:nvPicPr>
          <p:cNvPr id="3077" name="obrázek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95513" y="5394325"/>
            <a:ext cx="4687887" cy="14636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307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1158875" cy="1512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9" name="Obrázek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991475" y="-14288"/>
            <a:ext cx="1152525" cy="14922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4600728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484784"/>
            <a:ext cx="9145900" cy="5373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Nadpis 1"/>
          <p:cNvSpPr>
            <a:spLocks noGrp="1"/>
          </p:cNvSpPr>
          <p:nvPr>
            <p:ph type="ctrTitle"/>
          </p:nvPr>
        </p:nvSpPr>
        <p:spPr>
          <a:xfrm>
            <a:off x="686750" y="14759"/>
            <a:ext cx="7772400" cy="1470025"/>
          </a:xfrm>
        </p:spPr>
        <p:style>
          <a:lnRef idx="0">
            <a:schemeClr val="accent2"/>
          </a:lnRef>
          <a:fillRef idx="3">
            <a:schemeClr val="accent2"/>
          </a:fillRef>
          <a:effectRef idx="3">
            <a:schemeClr val="accent2"/>
          </a:effectRef>
          <a:fontRef idx="minor">
            <a:schemeClr val="lt1"/>
          </a:fontRef>
        </p:style>
        <p:txBody>
          <a:bodyPr>
            <a:normAutofit fontScale="90000"/>
          </a:bodyPr>
          <a:lstStyle/>
          <a:p>
            <a:r>
              <a:rPr lang="cs-CZ" b="1" u="sng" dirty="0" smtClean="0">
                <a:solidFill>
                  <a:schemeClr val="bg1"/>
                </a:solidFill>
                <a:effectLst>
                  <a:outerShdw blurRad="38100" dist="38100" dir="2700000" algn="tl">
                    <a:srgbClr val="000000">
                      <a:alpha val="43137"/>
                    </a:srgbClr>
                  </a:outerShdw>
                </a:effectLst>
              </a:rPr>
              <a:t>DRUHÁ REPUBLIKA A VZNIK PROTEKTORÁTU ČECHY A MORAVA</a:t>
            </a:r>
            <a:endParaRPr lang="cs-CZ" b="1" u="sng"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61824201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u="sng" dirty="0" smtClean="0">
                <a:effectLst>
                  <a:outerShdw blurRad="38100" dist="38100" dir="2700000" algn="tl">
                    <a:srgbClr val="000000">
                      <a:alpha val="43137"/>
                    </a:srgbClr>
                  </a:outerShdw>
                </a:effectLst>
              </a:rPr>
              <a:t>Anotace:</a:t>
            </a:r>
            <a:endParaRPr lang="cs-CZ" b="1" u="sng"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p:txBody>
          <a:bodyPr/>
          <a:lstStyle/>
          <a:p>
            <a:r>
              <a:rPr lang="cs-CZ" dirty="0"/>
              <a:t>Prezentace zpřehledňuje chronologicky jednotlivé události, které vedly </a:t>
            </a:r>
            <a:r>
              <a:rPr lang="cs-CZ" dirty="0" smtClean="0"/>
              <a:t>ke vzniku Druhé </a:t>
            </a:r>
            <a:r>
              <a:rPr lang="cs-CZ" dirty="0"/>
              <a:t>republiky </a:t>
            </a:r>
            <a:r>
              <a:rPr lang="cs-CZ" dirty="0" smtClean="0"/>
              <a:t>a jejímu konci a dále ke vzniku Protektorátu Čechy a Morava.</a:t>
            </a:r>
            <a:endParaRPr lang="cs-CZ" dirty="0"/>
          </a:p>
          <a:p>
            <a:r>
              <a:rPr lang="cs-CZ" dirty="0"/>
              <a:t>Seznamuje s důležitými osobnostmi tohoto časového období.</a:t>
            </a:r>
          </a:p>
          <a:p>
            <a:r>
              <a:rPr lang="cs-CZ" dirty="0"/>
              <a:t>Charakterizuje hlavní události.</a:t>
            </a:r>
          </a:p>
          <a:p>
            <a:endParaRPr lang="cs-CZ" dirty="0"/>
          </a:p>
        </p:txBody>
      </p:sp>
    </p:spTree>
    <p:extLst>
      <p:ext uri="{BB962C8B-B14F-4D97-AF65-F5344CB8AC3E}">
        <p14:creationId xmlns:p14="http://schemas.microsoft.com/office/powerpoint/2010/main" val="28906221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26" y="1997528"/>
            <a:ext cx="9138173" cy="48927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527825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32656"/>
            <a:ext cx="8229600" cy="6192688"/>
          </a:xfrm>
        </p:spPr>
        <p:txBody>
          <a:bodyPr>
            <a:normAutofit lnSpcReduction="10000"/>
          </a:bodyPr>
          <a:lstStyle/>
          <a:p>
            <a:r>
              <a:rPr lang="cs-CZ" b="1" u="sng" dirty="0" smtClean="0">
                <a:solidFill>
                  <a:srgbClr val="C00000"/>
                </a:solidFill>
                <a:effectLst>
                  <a:outerShdw blurRad="38100" dist="38100" dir="2700000" algn="tl">
                    <a:srgbClr val="000000">
                      <a:alpha val="43137"/>
                    </a:srgbClr>
                  </a:outerShdw>
                </a:effectLst>
              </a:rPr>
              <a:t>Druhá republika</a:t>
            </a:r>
            <a:r>
              <a:rPr lang="cs-CZ" dirty="0" smtClean="0"/>
              <a:t> je označení pro politický systém ČSR v období </a:t>
            </a:r>
            <a:r>
              <a:rPr lang="cs-CZ" b="1" u="sng" dirty="0" smtClean="0">
                <a:solidFill>
                  <a:srgbClr val="C00000"/>
                </a:solidFill>
                <a:effectLst>
                  <a:outerShdw blurRad="38100" dist="38100" dir="2700000" algn="tl">
                    <a:srgbClr val="000000">
                      <a:alpha val="43137"/>
                    </a:srgbClr>
                  </a:outerShdw>
                </a:effectLst>
              </a:rPr>
              <a:t>1. října 1938–14. března 1939</a:t>
            </a:r>
            <a:r>
              <a:rPr lang="cs-CZ" dirty="0" smtClean="0"/>
              <a:t>. Trvala tedy pouhých 167 dní.</a:t>
            </a:r>
          </a:p>
          <a:p>
            <a:r>
              <a:rPr lang="cs-CZ" b="1" dirty="0" smtClean="0">
                <a:effectLst>
                  <a:outerShdw blurRad="38100" dist="38100" dir="2700000" algn="tl">
                    <a:srgbClr val="000000">
                      <a:alpha val="43137"/>
                    </a:srgbClr>
                  </a:outerShdw>
                </a:effectLst>
              </a:rPr>
              <a:t>Prezident Edvard Beneš 5. října 1938 abdikoval</a:t>
            </a:r>
            <a:r>
              <a:rPr lang="cs-CZ" dirty="0" smtClean="0"/>
              <a:t> a </a:t>
            </a:r>
            <a:r>
              <a:rPr lang="cs-CZ" b="1" dirty="0" smtClean="0">
                <a:effectLst>
                  <a:outerShdw blurRad="38100" dist="38100" dir="2700000" algn="tl">
                    <a:srgbClr val="000000">
                      <a:alpha val="43137"/>
                    </a:srgbClr>
                  </a:outerShdw>
                </a:effectLst>
              </a:rPr>
              <a:t>22. října 1938 odletěl do Británie </a:t>
            </a:r>
            <a:r>
              <a:rPr lang="cs-CZ" dirty="0" smtClean="0"/>
              <a:t>(později do USA). </a:t>
            </a:r>
          </a:p>
          <a:p>
            <a:r>
              <a:rPr lang="cs-CZ" b="1" u="sng" dirty="0" smtClean="0">
                <a:solidFill>
                  <a:srgbClr val="C00000"/>
                </a:solidFill>
                <a:effectLst>
                  <a:outerShdw blurRad="38100" dist="38100" dir="2700000" algn="tl">
                    <a:srgbClr val="000000">
                      <a:alpha val="43137"/>
                    </a:srgbClr>
                  </a:outerShdw>
                </a:effectLst>
              </a:rPr>
              <a:t>Doc. JUDr. EMIL HÁCHA</a:t>
            </a:r>
            <a:r>
              <a:rPr lang="cs-CZ" dirty="0" smtClean="0"/>
              <a:t> byl na nátlak svého okolí </a:t>
            </a:r>
            <a:r>
              <a:rPr lang="cs-CZ" b="1" u="sng" dirty="0" smtClean="0">
                <a:solidFill>
                  <a:srgbClr val="C00000"/>
                </a:solidFill>
                <a:effectLst>
                  <a:outerShdw blurRad="38100" dist="38100" dir="2700000" algn="tl">
                    <a:srgbClr val="000000">
                      <a:alpha val="43137"/>
                    </a:srgbClr>
                  </a:outerShdw>
                </a:effectLst>
              </a:rPr>
              <a:t>30. listopadu 1938 zvolen prezidentem Česko-Slovenské republiky</a:t>
            </a:r>
            <a:r>
              <a:rPr lang="cs-CZ" dirty="0" smtClean="0"/>
              <a:t> (DRUHÁ REPUBLIKA). </a:t>
            </a:r>
            <a:endParaRPr lang="cs-CZ" dirty="0" smtClean="0"/>
          </a:p>
          <a:p>
            <a:r>
              <a:rPr lang="cs-CZ" dirty="0" smtClean="0"/>
              <a:t>Důvody </a:t>
            </a:r>
            <a:r>
              <a:rPr lang="cs-CZ" dirty="0" smtClean="0"/>
              <a:t>pro jeho volbu tkví v jeho dosavadní neutralitě a ve zkušenosti s vedením větší instituce.</a:t>
            </a:r>
            <a:endParaRPr lang="cs-CZ" dirty="0"/>
          </a:p>
        </p:txBody>
      </p:sp>
    </p:spTree>
    <p:extLst>
      <p:ext uri="{BB962C8B-B14F-4D97-AF65-F5344CB8AC3E}">
        <p14:creationId xmlns:p14="http://schemas.microsoft.com/office/powerpoint/2010/main" val="6610279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58" y="2652727"/>
            <a:ext cx="9144000" cy="41764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3955951" cy="262089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chemeClr val="accent1"/>
                </a:solidFill>
              </a14:hiddenFill>
            </a:ext>
          </a:extLst>
        </p:spPr>
      </p:pic>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69266" y="0"/>
            <a:ext cx="2069976" cy="26208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4755761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32656"/>
            <a:ext cx="8229600" cy="6192688"/>
          </a:xfrm>
        </p:spPr>
        <p:txBody>
          <a:bodyPr/>
          <a:lstStyle/>
          <a:p>
            <a:r>
              <a:rPr lang="cs-CZ" b="1" u="sng" dirty="0" smtClean="0">
                <a:solidFill>
                  <a:srgbClr val="C00000"/>
                </a:solidFill>
                <a:effectLst>
                  <a:outerShdw blurRad="38100" dist="38100" dir="2700000" algn="tl">
                    <a:srgbClr val="000000">
                      <a:alpha val="43137"/>
                    </a:srgbClr>
                  </a:outerShdw>
                </a:effectLst>
              </a:rPr>
              <a:t>Druhá republika</a:t>
            </a:r>
            <a:r>
              <a:rPr lang="cs-CZ" dirty="0" smtClean="0"/>
              <a:t> </a:t>
            </a:r>
            <a:r>
              <a:rPr lang="cs-CZ" dirty="0" smtClean="0"/>
              <a:t>byla </a:t>
            </a:r>
            <a:r>
              <a:rPr lang="cs-CZ" dirty="0" smtClean="0"/>
              <a:t>jen stín té první – </a:t>
            </a:r>
            <a:r>
              <a:rPr lang="cs-CZ" b="1" dirty="0" smtClean="0">
                <a:effectLst>
                  <a:outerShdw blurRad="38100" dist="38100" dir="2700000" algn="tl">
                    <a:srgbClr val="000000">
                      <a:alpha val="43137"/>
                    </a:srgbClr>
                  </a:outerShdw>
                </a:effectLst>
              </a:rPr>
              <a:t>množství průmyslu, obranných opevnění, komunikací spolu s 33 % plochy českých zemí bylo ztraceno. </a:t>
            </a:r>
            <a:endParaRPr lang="cs-CZ" b="1" dirty="0" smtClean="0">
              <a:effectLst>
                <a:outerShdw blurRad="38100" dist="38100" dir="2700000" algn="tl">
                  <a:srgbClr val="000000">
                    <a:alpha val="43137"/>
                  </a:srgbClr>
                </a:outerShdw>
              </a:effectLst>
            </a:endParaRPr>
          </a:p>
          <a:p>
            <a:r>
              <a:rPr lang="cs-CZ" dirty="0" smtClean="0"/>
              <a:t>Navíc </a:t>
            </a:r>
            <a:r>
              <a:rPr lang="cs-CZ" dirty="0" smtClean="0"/>
              <a:t>bylo nutno postarat se o desetitisíce uprchlíků ze zabraných území. </a:t>
            </a:r>
            <a:r>
              <a:rPr lang="cs-CZ" b="1" dirty="0" smtClean="0">
                <a:effectLst>
                  <a:outerShdw blurRad="38100" dist="38100" dir="2700000" algn="tl">
                    <a:srgbClr val="000000">
                      <a:alpha val="43137"/>
                    </a:srgbClr>
                  </a:outerShdw>
                </a:effectLst>
              </a:rPr>
              <a:t>Např. k 1. listopadu 1938 bylo provizorně obydleno uprchlíky z pohraničí 6000 železničních vagónů. </a:t>
            </a:r>
            <a:endParaRPr lang="cs-CZ" b="1" dirty="0" smtClean="0">
              <a:effectLst>
                <a:outerShdw blurRad="38100" dist="38100" dir="2700000" algn="tl">
                  <a:srgbClr val="000000">
                    <a:alpha val="43137"/>
                  </a:srgbClr>
                </a:outerShdw>
              </a:effectLst>
            </a:endParaRPr>
          </a:p>
          <a:p>
            <a:r>
              <a:rPr lang="cs-CZ" dirty="0" smtClean="0"/>
              <a:t>Uprchlíci </a:t>
            </a:r>
            <a:r>
              <a:rPr lang="cs-CZ" dirty="0" smtClean="0"/>
              <a:t>neměli často práci, jejich majetky zůstaly v zabraném pohraničí.</a:t>
            </a:r>
            <a:endParaRPr lang="cs-CZ" dirty="0"/>
          </a:p>
        </p:txBody>
      </p:sp>
    </p:spTree>
    <p:extLst>
      <p:ext uri="{BB962C8B-B14F-4D97-AF65-F5344CB8AC3E}">
        <p14:creationId xmlns:p14="http://schemas.microsoft.com/office/powerpoint/2010/main" val="200862282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09328"/>
            <a:ext cx="9153504" cy="60486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ovéPole 3"/>
          <p:cNvSpPr txBox="1"/>
          <p:nvPr/>
        </p:nvSpPr>
        <p:spPr>
          <a:xfrm>
            <a:off x="2583289" y="244205"/>
            <a:ext cx="4053482" cy="369332"/>
          </a:xfrm>
          <a:prstGeom prst="rect">
            <a:avLst/>
          </a:prstGeom>
          <a:noFill/>
        </p:spPr>
        <p:txBody>
          <a:bodyPr wrap="none" rtlCol="0">
            <a:spAutoFit/>
          </a:bodyPr>
          <a:lstStyle/>
          <a:p>
            <a:r>
              <a:rPr lang="cs-CZ" b="1" u="sng" dirty="0" smtClean="0">
                <a:solidFill>
                  <a:srgbClr val="C00000"/>
                </a:solidFill>
                <a:effectLst>
                  <a:outerShdw blurRad="38100" dist="38100" dir="2700000" algn="tl">
                    <a:srgbClr val="000000">
                      <a:alpha val="43137"/>
                    </a:srgbClr>
                  </a:outerShdw>
                </a:effectLst>
              </a:rPr>
              <a:t>Sudetští Němci ničí čs. pohraniční sloupy</a:t>
            </a:r>
            <a:endParaRPr lang="cs-CZ" b="1" u="sng" dirty="0">
              <a:solidFill>
                <a:srgbClr val="C0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4097773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260648"/>
            <a:ext cx="8229600" cy="6336704"/>
          </a:xfrm>
        </p:spPr>
        <p:txBody>
          <a:bodyPr>
            <a:normAutofit fontScale="77500" lnSpcReduction="20000"/>
          </a:bodyPr>
          <a:lstStyle/>
          <a:p>
            <a:r>
              <a:rPr lang="cs-CZ" dirty="0" smtClean="0"/>
              <a:t>Stát začal kopírovat italský fašistický model. </a:t>
            </a:r>
            <a:endParaRPr lang="cs-CZ" dirty="0" smtClean="0"/>
          </a:p>
          <a:p>
            <a:r>
              <a:rPr lang="cs-CZ" dirty="0" smtClean="0"/>
              <a:t>Byla </a:t>
            </a:r>
            <a:r>
              <a:rPr lang="cs-CZ" dirty="0" smtClean="0"/>
              <a:t>vytvořena </a:t>
            </a:r>
            <a:r>
              <a:rPr lang="cs-CZ" b="1" u="sng" dirty="0" smtClean="0">
                <a:effectLst>
                  <a:outerShdw blurRad="38100" dist="38100" dir="2700000" algn="tl">
                    <a:srgbClr val="000000">
                      <a:alpha val="43137"/>
                    </a:srgbClr>
                  </a:outerShdw>
                </a:effectLst>
              </a:rPr>
              <a:t>Strana národní jednoty</a:t>
            </a:r>
            <a:r>
              <a:rPr lang="cs-CZ" dirty="0" smtClean="0"/>
              <a:t>, kde se pod vedením agrárníků sjednotily občanské strany a část národních socialistů. </a:t>
            </a:r>
            <a:endParaRPr lang="cs-CZ" dirty="0" smtClean="0"/>
          </a:p>
          <a:p>
            <a:r>
              <a:rPr lang="cs-CZ" dirty="0" smtClean="0"/>
              <a:t>Jako </a:t>
            </a:r>
            <a:r>
              <a:rPr lang="cs-CZ" b="1" dirty="0" smtClean="0">
                <a:effectLst>
                  <a:outerShdw blurRad="38100" dist="38100" dir="2700000" algn="tl">
                    <a:srgbClr val="000000">
                      <a:alpha val="43137"/>
                    </a:srgbClr>
                  </a:outerShdw>
                </a:effectLst>
              </a:rPr>
              <a:t>legální opozice </a:t>
            </a:r>
            <a:r>
              <a:rPr lang="cs-CZ" dirty="0" smtClean="0"/>
              <a:t>působila </a:t>
            </a:r>
            <a:r>
              <a:rPr lang="cs-CZ" b="1" u="sng" dirty="0" smtClean="0">
                <a:effectLst>
                  <a:outerShdw blurRad="38100" dist="38100" dir="2700000" algn="tl">
                    <a:srgbClr val="000000">
                      <a:alpha val="43137"/>
                    </a:srgbClr>
                  </a:outerShdw>
                </a:effectLst>
              </a:rPr>
              <a:t>Národní strana práce</a:t>
            </a:r>
            <a:r>
              <a:rPr lang="cs-CZ" dirty="0" smtClean="0"/>
              <a:t> složená ze sociálních demokratů a levého křídla národních socialistů. </a:t>
            </a:r>
            <a:endParaRPr lang="cs-CZ" dirty="0" smtClean="0"/>
          </a:p>
          <a:p>
            <a:r>
              <a:rPr lang="cs-CZ" b="1" u="sng" dirty="0" smtClean="0">
                <a:effectLst>
                  <a:outerShdw blurRad="38100" dist="38100" dir="2700000" algn="tl">
                    <a:srgbClr val="000000">
                      <a:alpha val="43137"/>
                    </a:srgbClr>
                  </a:outerShdw>
                </a:effectLst>
              </a:rPr>
              <a:t>Nový </a:t>
            </a:r>
            <a:r>
              <a:rPr lang="cs-CZ" b="1" u="sng" dirty="0" smtClean="0">
                <a:effectLst>
                  <a:outerShdw blurRad="38100" dist="38100" dir="2700000" algn="tl">
                    <a:srgbClr val="000000">
                      <a:alpha val="43137"/>
                    </a:srgbClr>
                  </a:outerShdw>
                </a:effectLst>
              </a:rPr>
              <a:t>premiér Rudolf Beran</a:t>
            </a:r>
            <a:r>
              <a:rPr lang="cs-CZ" dirty="0" smtClean="0"/>
              <a:t> byl vždy silně pravicově orientovaný </a:t>
            </a:r>
            <a:r>
              <a:rPr lang="cs-CZ" dirty="0" smtClean="0"/>
              <a:t>a </a:t>
            </a:r>
            <a:r>
              <a:rPr lang="cs-CZ" dirty="0" smtClean="0"/>
              <a:t>skeptický k liberalismu a demokracii. </a:t>
            </a:r>
            <a:endParaRPr lang="cs-CZ" dirty="0" smtClean="0"/>
          </a:p>
          <a:p>
            <a:r>
              <a:rPr lang="cs-CZ" b="1" dirty="0" smtClean="0">
                <a:effectLst>
                  <a:outerShdw blurRad="38100" dist="38100" dir="2700000" algn="tl">
                    <a:srgbClr val="000000">
                      <a:alpha val="43137"/>
                    </a:srgbClr>
                  </a:outerShdw>
                </a:effectLst>
              </a:rPr>
              <a:t>Komunistická </a:t>
            </a:r>
            <a:r>
              <a:rPr lang="cs-CZ" b="1" dirty="0" smtClean="0">
                <a:effectLst>
                  <a:outerShdw blurRad="38100" dist="38100" dir="2700000" algn="tl">
                    <a:srgbClr val="000000">
                      <a:alpha val="43137"/>
                    </a:srgbClr>
                  </a:outerShdw>
                </a:effectLst>
              </a:rPr>
              <a:t>strana byla rozpuštěna</a:t>
            </a:r>
            <a:r>
              <a:rPr lang="cs-CZ" dirty="0" smtClean="0"/>
              <a:t>, třebaže její členové zůstali v parlamentu. </a:t>
            </a:r>
            <a:endParaRPr lang="cs-CZ" dirty="0" smtClean="0"/>
          </a:p>
          <a:p>
            <a:r>
              <a:rPr lang="cs-CZ" b="1" dirty="0" smtClean="0">
                <a:solidFill>
                  <a:srgbClr val="C00000"/>
                </a:solidFill>
                <a:effectLst>
                  <a:outerShdw blurRad="38100" dist="38100" dir="2700000" algn="tl">
                    <a:srgbClr val="000000">
                      <a:alpha val="43137"/>
                    </a:srgbClr>
                  </a:outerShdw>
                </a:effectLst>
              </a:rPr>
              <a:t>Byla </a:t>
            </a:r>
            <a:r>
              <a:rPr lang="cs-CZ" b="1" dirty="0" smtClean="0">
                <a:solidFill>
                  <a:srgbClr val="C00000"/>
                </a:solidFill>
                <a:effectLst>
                  <a:outerShdw blurRad="38100" dist="38100" dir="2700000" algn="tl">
                    <a:srgbClr val="000000">
                      <a:alpha val="43137"/>
                    </a:srgbClr>
                  </a:outerShdw>
                </a:effectLst>
              </a:rPr>
              <a:t>zavedena tvrdá cenzura. Byl vydán zmocňovací zákon, který zmocňoval vládu, aby vládla bez parlamentu. </a:t>
            </a:r>
            <a:endParaRPr lang="cs-CZ" b="1" dirty="0" smtClean="0">
              <a:solidFill>
                <a:srgbClr val="C00000"/>
              </a:solidFill>
              <a:effectLst>
                <a:outerShdw blurRad="38100" dist="38100" dir="2700000" algn="tl">
                  <a:srgbClr val="000000">
                    <a:alpha val="43137"/>
                  </a:srgbClr>
                </a:outerShdw>
              </a:effectLst>
            </a:endParaRPr>
          </a:p>
          <a:p>
            <a:r>
              <a:rPr lang="cs-CZ" dirty="0" smtClean="0"/>
              <a:t>Program </a:t>
            </a:r>
            <a:r>
              <a:rPr lang="cs-CZ" dirty="0" smtClean="0"/>
              <a:t>Strany národní jednoty </a:t>
            </a:r>
            <a:r>
              <a:rPr lang="cs-CZ" b="1" dirty="0" smtClean="0">
                <a:effectLst>
                  <a:outerShdw blurRad="38100" dist="38100" dir="2700000" algn="tl">
                    <a:srgbClr val="000000">
                      <a:alpha val="43137"/>
                    </a:srgbClr>
                  </a:outerShdw>
                </a:effectLst>
              </a:rPr>
              <a:t>byl inspirován korporativistickým programem italských fašistů a byly vydány také antisemitské dekrety.</a:t>
            </a:r>
            <a:r>
              <a:rPr lang="cs-CZ" dirty="0" smtClean="0"/>
              <a:t> </a:t>
            </a:r>
            <a:endParaRPr lang="cs-CZ" dirty="0" smtClean="0"/>
          </a:p>
          <a:p>
            <a:r>
              <a:rPr lang="cs-CZ" dirty="0" smtClean="0"/>
              <a:t>„</a:t>
            </a:r>
            <a:r>
              <a:rPr lang="cs-CZ" dirty="0" smtClean="0"/>
              <a:t>Záruky“, k nimž se zavázal v Mnichovské dohodě Adolf Hitler, zůstaly pouze na papíře.</a:t>
            </a:r>
            <a:endParaRPr lang="cs-CZ" dirty="0"/>
          </a:p>
        </p:txBody>
      </p:sp>
    </p:spTree>
    <p:extLst>
      <p:ext uri="{BB962C8B-B14F-4D97-AF65-F5344CB8AC3E}">
        <p14:creationId xmlns:p14="http://schemas.microsoft.com/office/powerpoint/2010/main" val="236903723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98" y="809328"/>
            <a:ext cx="9095748" cy="60486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ovéPole 3"/>
          <p:cNvSpPr txBox="1"/>
          <p:nvPr/>
        </p:nvSpPr>
        <p:spPr>
          <a:xfrm>
            <a:off x="781013" y="140667"/>
            <a:ext cx="7720575" cy="369332"/>
          </a:xfrm>
          <a:prstGeom prst="rect">
            <a:avLst/>
          </a:prstGeom>
          <a:noFill/>
        </p:spPr>
        <p:txBody>
          <a:bodyPr wrap="none" rtlCol="0">
            <a:spAutoFit/>
          </a:bodyPr>
          <a:lstStyle/>
          <a:p>
            <a:r>
              <a:rPr lang="cs-CZ" b="1" u="sng" dirty="0" smtClean="0">
                <a:solidFill>
                  <a:srgbClr val="C00000"/>
                </a:solidFill>
                <a:effectLst>
                  <a:outerShdw blurRad="38100" dist="38100" dir="2700000" algn="tl">
                    <a:srgbClr val="000000">
                      <a:alpha val="43137"/>
                    </a:srgbClr>
                  </a:outerShdw>
                </a:effectLst>
              </a:rPr>
              <a:t>Nadšená a k pláči dojatá sudetská Němka z Chebu vítá příjezd německých vojsk</a:t>
            </a:r>
            <a:endParaRPr lang="cs-CZ" b="1" u="sng" dirty="0">
              <a:solidFill>
                <a:srgbClr val="C0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1378218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260648"/>
            <a:ext cx="8229600" cy="6336704"/>
          </a:xfrm>
        </p:spPr>
        <p:txBody>
          <a:bodyPr>
            <a:normAutofit fontScale="92500" lnSpcReduction="10000"/>
          </a:bodyPr>
          <a:lstStyle/>
          <a:p>
            <a:r>
              <a:rPr lang="cs-CZ" b="1" dirty="0" smtClean="0">
                <a:effectLst>
                  <a:outerShdw blurRad="38100" dist="38100" dir="2700000" algn="tl">
                    <a:srgbClr val="000000">
                      <a:alpha val="43137"/>
                    </a:srgbClr>
                  </a:outerShdw>
                </a:effectLst>
              </a:rPr>
              <a:t>Stále docházelo k pohraničním incidentům, mnozí čs. příslušníci ozbrojených sil zůstali po únosu na německé území „nezvěstní“.</a:t>
            </a:r>
            <a:r>
              <a:rPr lang="cs-CZ" dirty="0" smtClean="0"/>
              <a:t> </a:t>
            </a:r>
            <a:endParaRPr lang="cs-CZ" dirty="0" smtClean="0"/>
          </a:p>
          <a:p>
            <a:r>
              <a:rPr lang="cs-CZ" dirty="0" smtClean="0"/>
              <a:t>Nenastalo </a:t>
            </a:r>
            <a:r>
              <a:rPr lang="cs-CZ" dirty="0" smtClean="0"/>
              <a:t>dohodnuté propuštění části Čechů, zajatých před 1. říjnem 1938 v době Mnichovské krize. </a:t>
            </a:r>
            <a:endParaRPr lang="cs-CZ" dirty="0" smtClean="0"/>
          </a:p>
          <a:p>
            <a:r>
              <a:rPr lang="cs-CZ" dirty="0" smtClean="0"/>
              <a:t>Z </a:t>
            </a:r>
            <a:r>
              <a:rPr lang="cs-CZ" dirty="0" smtClean="0"/>
              <a:t>německého koncentračního tábora v Dachau se podařilo propašovat do Československa zprávu o 16 tisících vězních, mezi nimiž je 42 zavlečených Čechů. </a:t>
            </a:r>
            <a:endParaRPr lang="cs-CZ" dirty="0" smtClean="0"/>
          </a:p>
          <a:p>
            <a:r>
              <a:rPr lang="cs-CZ" dirty="0" smtClean="0"/>
              <a:t>Německo </a:t>
            </a:r>
            <a:r>
              <a:rPr lang="cs-CZ" dirty="0" smtClean="0"/>
              <a:t>pokračovalo v diktátu při stanovování dalších záborů českého území, a to i v případech, že se jednalo obce s převahou českého </a:t>
            </a:r>
            <a:r>
              <a:rPr lang="cs-CZ" dirty="0" smtClean="0"/>
              <a:t>obyvatelstva.</a:t>
            </a:r>
            <a:endParaRPr lang="cs-CZ" dirty="0"/>
          </a:p>
        </p:txBody>
      </p:sp>
    </p:spTree>
    <p:extLst>
      <p:ext uri="{BB962C8B-B14F-4D97-AF65-F5344CB8AC3E}">
        <p14:creationId xmlns:p14="http://schemas.microsoft.com/office/powerpoint/2010/main" val="124209837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40" y="530309"/>
            <a:ext cx="9137460" cy="63276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ovéPole 3"/>
          <p:cNvSpPr txBox="1"/>
          <p:nvPr/>
        </p:nvSpPr>
        <p:spPr>
          <a:xfrm>
            <a:off x="2699792" y="87248"/>
            <a:ext cx="3452355" cy="369332"/>
          </a:xfrm>
          <a:prstGeom prst="rect">
            <a:avLst/>
          </a:prstGeom>
          <a:noFill/>
        </p:spPr>
        <p:txBody>
          <a:bodyPr wrap="none" rtlCol="0">
            <a:spAutoFit/>
          </a:bodyPr>
          <a:lstStyle/>
          <a:p>
            <a:r>
              <a:rPr lang="cs-CZ" b="1" u="sng" dirty="0" smtClean="0">
                <a:solidFill>
                  <a:srgbClr val="C00000"/>
                </a:solidFill>
                <a:effectLst>
                  <a:outerShdw blurRad="38100" dist="38100" dir="2700000" algn="tl">
                    <a:srgbClr val="000000">
                      <a:alpha val="43137"/>
                    </a:srgbClr>
                  </a:outerShdw>
                </a:effectLst>
              </a:rPr>
              <a:t>Wehrmacht zabírá české pohraničí</a:t>
            </a:r>
            <a:endParaRPr lang="cs-CZ" b="1" u="sng" dirty="0">
              <a:solidFill>
                <a:srgbClr val="C0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21516863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u="sng" dirty="0" smtClean="0">
                <a:solidFill>
                  <a:srgbClr val="C00000"/>
                </a:solidFill>
                <a:effectLst>
                  <a:outerShdw blurRad="38100" dist="38100" dir="2700000" algn="tl">
                    <a:srgbClr val="000000">
                      <a:alpha val="43137"/>
                    </a:srgbClr>
                  </a:outerShdw>
                </a:effectLst>
              </a:rPr>
              <a:t>KONEC DRUHÉ REPUBLIKY</a:t>
            </a:r>
            <a:endParaRPr lang="cs-CZ" b="1" u="sng" dirty="0">
              <a:solidFill>
                <a:srgbClr val="C00000"/>
              </a:solidFill>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p:txBody>
          <a:bodyPr>
            <a:normAutofit fontScale="85000" lnSpcReduction="20000"/>
          </a:bodyPr>
          <a:lstStyle/>
          <a:p>
            <a:r>
              <a:rPr lang="cs-CZ" b="1" dirty="0" smtClean="0">
                <a:effectLst>
                  <a:outerShdw blurRad="38100" dist="38100" dir="2700000" algn="tl">
                    <a:srgbClr val="000000">
                      <a:alpha val="43137"/>
                    </a:srgbClr>
                  </a:outerShdw>
                </a:effectLst>
              </a:rPr>
              <a:t>Počátkem března 1939 </a:t>
            </a:r>
            <a:r>
              <a:rPr lang="cs-CZ" dirty="0" smtClean="0"/>
              <a:t>obdržela československá vláda první informace o tom, že nacisté obsadí zbytek ČSR a účastníci Mnichovské dohody Velká Británie, Francie a Itálie proti tomu nic nepodniknou. </a:t>
            </a:r>
            <a:endParaRPr lang="cs-CZ" dirty="0" smtClean="0"/>
          </a:p>
          <a:p>
            <a:r>
              <a:rPr lang="cs-CZ" dirty="0" smtClean="0"/>
              <a:t>Na </a:t>
            </a:r>
            <a:r>
              <a:rPr lang="cs-CZ" dirty="0" smtClean="0"/>
              <a:t>Moravském Slovácku uskutečnila akce slovenských fašistů pro připojení této oblasti ke Slovensku. </a:t>
            </a:r>
            <a:r>
              <a:rPr lang="cs-CZ" b="1" dirty="0" smtClean="0">
                <a:solidFill>
                  <a:srgbClr val="C00000"/>
                </a:solidFill>
                <a:effectLst>
                  <a:outerShdw blurRad="38100" dist="38100" dir="2700000" algn="tl">
                    <a:srgbClr val="000000">
                      <a:alpha val="43137"/>
                    </a:srgbClr>
                  </a:outerShdw>
                </a:effectLst>
              </a:rPr>
              <a:t>Na samotném Slovensku došlo protičeské kampani, situace došla tak daleko, že čs. vláda vyhlásila na Slovensku výjimečný stav a v noci z 9. na 10. března převzala v této části republiky moc armáda. </a:t>
            </a:r>
            <a:endParaRPr lang="cs-CZ" b="1" dirty="0" smtClean="0">
              <a:solidFill>
                <a:srgbClr val="C00000"/>
              </a:solidFill>
              <a:effectLst>
                <a:outerShdw blurRad="38100" dist="38100" dir="2700000" algn="tl">
                  <a:srgbClr val="000000">
                    <a:alpha val="43137"/>
                  </a:srgbClr>
                </a:outerShdw>
              </a:effectLst>
            </a:endParaRPr>
          </a:p>
          <a:p>
            <a:r>
              <a:rPr lang="cs-CZ" dirty="0" smtClean="0"/>
              <a:t>Vedoucí </a:t>
            </a:r>
            <a:r>
              <a:rPr lang="cs-CZ" dirty="0" smtClean="0"/>
              <a:t>separatističtí politici </a:t>
            </a:r>
            <a:r>
              <a:rPr lang="cs-CZ" b="1" dirty="0" err="1" smtClean="0">
                <a:effectLst>
                  <a:outerShdw blurRad="38100" dist="38100" dir="2700000" algn="tl">
                    <a:srgbClr val="000000">
                      <a:alpha val="43137"/>
                    </a:srgbClr>
                  </a:outerShdw>
                </a:effectLst>
              </a:rPr>
              <a:t>Tuka</a:t>
            </a:r>
            <a:r>
              <a:rPr lang="cs-CZ" b="1" dirty="0" smtClean="0">
                <a:effectLst>
                  <a:outerShdw blurRad="38100" dist="38100" dir="2700000" algn="tl">
                    <a:srgbClr val="000000">
                      <a:alpha val="43137"/>
                    </a:srgbClr>
                  </a:outerShdw>
                </a:effectLst>
              </a:rPr>
              <a:t>, Mach a </a:t>
            </a:r>
            <a:r>
              <a:rPr lang="cs-CZ" b="1" dirty="0" err="1" smtClean="0">
                <a:effectLst>
                  <a:outerShdw blurRad="38100" dist="38100" dir="2700000" algn="tl">
                    <a:srgbClr val="000000">
                      <a:alpha val="43137"/>
                    </a:srgbClr>
                  </a:outerShdw>
                </a:effectLst>
              </a:rPr>
              <a:t>Černák</a:t>
            </a:r>
            <a:r>
              <a:rPr lang="cs-CZ" b="1" dirty="0" smtClean="0">
                <a:effectLst>
                  <a:outerShdw blurRad="38100" dist="38100" dir="2700000" algn="tl">
                    <a:srgbClr val="000000">
                      <a:alpha val="43137"/>
                    </a:srgbClr>
                  </a:outerShdw>
                </a:effectLst>
              </a:rPr>
              <a:t> </a:t>
            </a:r>
            <a:r>
              <a:rPr lang="cs-CZ" dirty="0" smtClean="0"/>
              <a:t>byli zatčeni, zásah si nevyžádal žádné námitky ze zahraničí.</a:t>
            </a:r>
            <a:endParaRPr lang="cs-CZ" dirty="0"/>
          </a:p>
        </p:txBody>
      </p:sp>
    </p:spTree>
    <p:extLst>
      <p:ext uri="{BB962C8B-B14F-4D97-AF65-F5344CB8AC3E}">
        <p14:creationId xmlns:p14="http://schemas.microsoft.com/office/powerpoint/2010/main" val="8241242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32656"/>
            <a:ext cx="8229600" cy="6192688"/>
          </a:xfrm>
        </p:spPr>
        <p:txBody>
          <a:bodyPr>
            <a:normAutofit fontScale="85000" lnSpcReduction="20000"/>
          </a:bodyPr>
          <a:lstStyle/>
          <a:p>
            <a:r>
              <a:rPr lang="cs-CZ" b="1" dirty="0" smtClean="0">
                <a:effectLst>
                  <a:outerShdw blurRad="38100" dist="38100" dir="2700000" algn="tl">
                    <a:srgbClr val="000000">
                      <a:alpha val="43137"/>
                    </a:srgbClr>
                  </a:outerShdw>
                </a:effectLst>
              </a:rPr>
              <a:t>11. března 1939</a:t>
            </a:r>
            <a:r>
              <a:rPr lang="cs-CZ" dirty="0" smtClean="0"/>
              <a:t> dal německý ministr propagandy Joseph Goebbels pokyn říšskému tisku k </a:t>
            </a:r>
            <a:r>
              <a:rPr lang="cs-CZ" b="1" dirty="0" smtClean="0">
                <a:effectLst>
                  <a:outerShdw blurRad="38100" dist="38100" dir="2700000" algn="tl">
                    <a:srgbClr val="000000">
                      <a:alpha val="43137"/>
                    </a:srgbClr>
                  </a:outerShdw>
                </a:effectLst>
              </a:rPr>
              <a:t>vystupňování protičeské propagandy</a:t>
            </a:r>
            <a:r>
              <a:rPr lang="cs-CZ" dirty="0" smtClean="0"/>
              <a:t>. </a:t>
            </a:r>
            <a:endParaRPr lang="cs-CZ" dirty="0" smtClean="0"/>
          </a:p>
          <a:p>
            <a:r>
              <a:rPr lang="cs-CZ" dirty="0" smtClean="0"/>
              <a:t>V </a:t>
            </a:r>
            <a:r>
              <a:rPr lang="cs-CZ" dirty="0" smtClean="0"/>
              <a:t>Praze i Bratislavě probíhala horečná jednání </a:t>
            </a:r>
            <a:r>
              <a:rPr lang="cs-CZ" b="1" dirty="0" smtClean="0">
                <a:effectLst>
                  <a:outerShdw blurRad="38100" dist="38100" dir="2700000" algn="tl">
                    <a:srgbClr val="000000">
                      <a:alpha val="43137"/>
                    </a:srgbClr>
                  </a:outerShdw>
                </a:effectLst>
              </a:rPr>
              <a:t>o vyřešení krize sestavením nové autonomní vlády Slovenska</a:t>
            </a:r>
            <a:r>
              <a:rPr lang="cs-CZ" dirty="0" smtClean="0"/>
              <a:t>. </a:t>
            </a:r>
            <a:endParaRPr lang="cs-CZ" dirty="0" smtClean="0"/>
          </a:p>
          <a:p>
            <a:r>
              <a:rPr lang="cs-CZ" dirty="0" smtClean="0">
                <a:solidFill>
                  <a:srgbClr val="C00000"/>
                </a:solidFill>
                <a:effectLst>
                  <a:outerShdw blurRad="38100" dist="38100" dir="2700000" algn="tl">
                    <a:srgbClr val="000000">
                      <a:alpha val="43137"/>
                    </a:srgbClr>
                  </a:outerShdw>
                </a:effectLst>
              </a:rPr>
              <a:t>V </a:t>
            </a:r>
            <a:r>
              <a:rPr lang="cs-CZ" dirty="0" smtClean="0">
                <a:solidFill>
                  <a:srgbClr val="C00000"/>
                </a:solidFill>
                <a:effectLst>
                  <a:outerShdw blurRad="38100" dist="38100" dir="2700000" algn="tl">
                    <a:srgbClr val="000000">
                      <a:alpha val="43137"/>
                    </a:srgbClr>
                  </a:outerShdw>
                </a:effectLst>
              </a:rPr>
              <a:t>Praze vyprovokovali pražští Němci hospodskou rvačku, která skončila policejním zásahem. </a:t>
            </a:r>
            <a:endParaRPr lang="cs-CZ" dirty="0" smtClean="0">
              <a:solidFill>
                <a:srgbClr val="C00000"/>
              </a:solidFill>
              <a:effectLst>
                <a:outerShdw blurRad="38100" dist="38100" dir="2700000" algn="tl">
                  <a:srgbClr val="000000">
                    <a:alpha val="43137"/>
                  </a:srgbClr>
                </a:outerShdw>
              </a:effectLst>
            </a:endParaRPr>
          </a:p>
          <a:p>
            <a:r>
              <a:rPr lang="cs-CZ" dirty="0" smtClean="0">
                <a:solidFill>
                  <a:srgbClr val="C00000"/>
                </a:solidFill>
                <a:effectLst>
                  <a:outerShdw blurRad="38100" dist="38100" dir="2700000" algn="tl">
                    <a:srgbClr val="000000">
                      <a:alpha val="43137"/>
                    </a:srgbClr>
                  </a:outerShdw>
                </a:effectLst>
              </a:rPr>
              <a:t>O </a:t>
            </a:r>
            <a:r>
              <a:rPr lang="cs-CZ" dirty="0" smtClean="0">
                <a:solidFill>
                  <a:srgbClr val="C00000"/>
                </a:solidFill>
                <a:effectLst>
                  <a:outerShdw blurRad="38100" dist="38100" dir="2700000" algn="tl">
                    <a:srgbClr val="000000">
                      <a:alpha val="43137"/>
                    </a:srgbClr>
                  </a:outerShdw>
                </a:effectLst>
              </a:rPr>
              <a:t>den později se 80 německých studentů snažilo vykřikováním </a:t>
            </a:r>
            <a:r>
              <a:rPr lang="cs-CZ" dirty="0" err="1" smtClean="0">
                <a:solidFill>
                  <a:srgbClr val="C00000"/>
                </a:solidFill>
                <a:effectLst>
                  <a:outerShdw blurRad="38100" dist="38100" dir="2700000" algn="tl">
                    <a:srgbClr val="000000">
                      <a:alpha val="43137"/>
                    </a:srgbClr>
                  </a:outerShdw>
                </a:effectLst>
              </a:rPr>
              <a:t>Heil</a:t>
            </a:r>
            <a:r>
              <a:rPr lang="cs-CZ" dirty="0" smtClean="0">
                <a:solidFill>
                  <a:srgbClr val="C00000"/>
                </a:solidFill>
                <a:effectLst>
                  <a:outerShdw blurRad="38100" dist="38100" dir="2700000" algn="tl">
                    <a:srgbClr val="000000">
                      <a:alpha val="43137"/>
                    </a:srgbClr>
                  </a:outerShdw>
                </a:effectLst>
              </a:rPr>
              <a:t> Hitler vyvolat další srážku. </a:t>
            </a:r>
            <a:endParaRPr lang="cs-CZ" dirty="0" smtClean="0">
              <a:solidFill>
                <a:srgbClr val="C00000"/>
              </a:solidFill>
              <a:effectLst>
                <a:outerShdw blurRad="38100" dist="38100" dir="2700000" algn="tl">
                  <a:srgbClr val="000000">
                    <a:alpha val="43137"/>
                  </a:srgbClr>
                </a:outerShdw>
              </a:effectLst>
            </a:endParaRPr>
          </a:p>
          <a:p>
            <a:r>
              <a:rPr lang="cs-CZ" dirty="0" smtClean="0">
                <a:solidFill>
                  <a:srgbClr val="C00000"/>
                </a:solidFill>
                <a:effectLst>
                  <a:outerShdw blurRad="38100" dist="38100" dir="2700000" algn="tl">
                    <a:srgbClr val="000000">
                      <a:alpha val="43137"/>
                    </a:srgbClr>
                  </a:outerShdw>
                </a:effectLst>
              </a:rPr>
              <a:t>Dne </a:t>
            </a:r>
            <a:r>
              <a:rPr lang="cs-CZ" dirty="0" smtClean="0">
                <a:solidFill>
                  <a:srgbClr val="C00000"/>
                </a:solidFill>
                <a:effectLst>
                  <a:outerShdw blurRad="38100" dist="38100" dir="2700000" algn="tl">
                    <a:srgbClr val="000000">
                      <a:alpha val="43137"/>
                    </a:srgbClr>
                  </a:outerShdw>
                </a:effectLst>
              </a:rPr>
              <a:t>13. března zaútočila skupina asi 600 Němců na četnickou stanici ve Stonařově a došlo k lynčování četníků. </a:t>
            </a:r>
            <a:endParaRPr lang="cs-CZ" dirty="0" smtClean="0">
              <a:solidFill>
                <a:srgbClr val="C00000"/>
              </a:solidFill>
              <a:effectLst>
                <a:outerShdw blurRad="38100" dist="38100" dir="2700000" algn="tl">
                  <a:srgbClr val="000000">
                    <a:alpha val="43137"/>
                  </a:srgbClr>
                </a:outerShdw>
              </a:effectLst>
            </a:endParaRPr>
          </a:p>
          <a:p>
            <a:r>
              <a:rPr lang="cs-CZ" dirty="0" smtClean="0">
                <a:solidFill>
                  <a:srgbClr val="C00000"/>
                </a:solidFill>
                <a:effectLst>
                  <a:outerShdw blurRad="38100" dist="38100" dir="2700000" algn="tl">
                    <a:srgbClr val="000000">
                      <a:alpha val="43137"/>
                    </a:srgbClr>
                  </a:outerShdw>
                </a:effectLst>
              </a:rPr>
              <a:t>Téhož </a:t>
            </a:r>
            <a:r>
              <a:rPr lang="cs-CZ" dirty="0" smtClean="0">
                <a:solidFill>
                  <a:srgbClr val="C00000"/>
                </a:solidFill>
                <a:effectLst>
                  <a:outerShdw blurRad="38100" dist="38100" dir="2700000" algn="tl">
                    <a:srgbClr val="000000">
                      <a:alpha val="43137"/>
                    </a:srgbClr>
                  </a:outerShdw>
                </a:effectLst>
              </a:rPr>
              <a:t>dne se uskutečnil pochod asi šesti tisíc brněnských Němců směrem k Pohořelicím, kde na nových protektorátních hranicích zapálili českou celnici a rozehnali její osazenstvo. </a:t>
            </a:r>
            <a:endParaRPr lang="cs-CZ" dirty="0" smtClean="0">
              <a:solidFill>
                <a:srgbClr val="C0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62027850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04664"/>
            <a:ext cx="8229600" cy="5976664"/>
          </a:xfrm>
        </p:spPr>
        <p:txBody>
          <a:bodyPr/>
          <a:lstStyle/>
          <a:p>
            <a:r>
              <a:rPr lang="cs-CZ" b="1" dirty="0">
                <a:effectLst>
                  <a:outerShdw blurRad="38100" dist="38100" dir="2700000" algn="tl">
                    <a:srgbClr val="000000">
                      <a:alpha val="43137"/>
                    </a:srgbClr>
                  </a:outerShdw>
                </a:effectLst>
              </a:rPr>
              <a:t>Čs. zástupci z Vídně sdělili, že se k čs. hranicím blíží jednotky Wehrmachtu. </a:t>
            </a:r>
            <a:endParaRPr lang="cs-CZ" b="1" dirty="0" smtClean="0">
              <a:effectLst>
                <a:outerShdw blurRad="38100" dist="38100" dir="2700000" algn="tl">
                  <a:srgbClr val="000000">
                    <a:alpha val="43137"/>
                  </a:srgbClr>
                </a:outerShdw>
              </a:effectLst>
            </a:endParaRPr>
          </a:p>
          <a:p>
            <a:r>
              <a:rPr lang="cs-CZ" dirty="0" smtClean="0"/>
              <a:t>K </a:t>
            </a:r>
            <a:r>
              <a:rPr lang="cs-CZ" dirty="0"/>
              <a:t>nejzásadnější události tohoto dne však došlo v Berlíně, kam odletěl </a:t>
            </a:r>
            <a:r>
              <a:rPr lang="cs-CZ" b="1" dirty="0">
                <a:solidFill>
                  <a:srgbClr val="C00000"/>
                </a:solidFill>
                <a:effectLst>
                  <a:outerShdw blurRad="38100" dist="38100" dir="2700000" algn="tl">
                    <a:srgbClr val="000000">
                      <a:alpha val="43137"/>
                    </a:srgbClr>
                  </a:outerShdw>
                </a:effectLst>
              </a:rPr>
              <a:t>slovenský předák Jozef Tiso</a:t>
            </a:r>
            <a:r>
              <a:rPr lang="cs-CZ" dirty="0"/>
              <a:t>. </a:t>
            </a:r>
            <a:r>
              <a:rPr lang="cs-CZ" b="1" dirty="0">
                <a:effectLst>
                  <a:outerShdw blurRad="38100" dist="38100" dir="2700000" algn="tl">
                    <a:srgbClr val="000000">
                      <a:alpha val="43137"/>
                    </a:srgbClr>
                  </a:outerShdw>
                </a:effectLst>
              </a:rPr>
              <a:t>Toho postavil Hitler před hotovou věc - buď vyhlásí samostatný Slovenský stát, jehož hranice bude Německo garantovat, nebo bude Slovensko okupováno Maďary.</a:t>
            </a:r>
            <a:r>
              <a:rPr lang="cs-CZ" dirty="0"/>
              <a:t> </a:t>
            </a:r>
            <a:r>
              <a:rPr lang="cs-CZ" b="1" u="sng" dirty="0">
                <a:solidFill>
                  <a:srgbClr val="C00000"/>
                </a:solidFill>
                <a:effectLst>
                  <a:outerShdw blurRad="38100" dist="38100" dir="2700000" algn="tl">
                    <a:srgbClr val="000000">
                      <a:alpha val="43137"/>
                    </a:srgbClr>
                  </a:outerShdw>
                </a:effectLst>
              </a:rPr>
              <a:t>Tiso předložil ihned tento Hitlerův požadavek Slovenskému sněmu, který ho následující den 14. března krátce po 12. hodině schválil.</a:t>
            </a:r>
          </a:p>
          <a:p>
            <a:endParaRPr lang="cs-CZ" dirty="0"/>
          </a:p>
        </p:txBody>
      </p:sp>
    </p:spTree>
    <p:extLst>
      <p:ext uri="{BB962C8B-B14F-4D97-AF65-F5344CB8AC3E}">
        <p14:creationId xmlns:p14="http://schemas.microsoft.com/office/powerpoint/2010/main" val="19805283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95414"/>
            <a:ext cx="9144000" cy="62727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ovéPole 4"/>
          <p:cNvSpPr txBox="1"/>
          <p:nvPr/>
        </p:nvSpPr>
        <p:spPr>
          <a:xfrm>
            <a:off x="284646" y="8531"/>
            <a:ext cx="8586005" cy="646331"/>
          </a:xfrm>
          <a:prstGeom prst="rect">
            <a:avLst/>
          </a:prstGeom>
          <a:noFill/>
        </p:spPr>
        <p:txBody>
          <a:bodyPr wrap="none" rtlCol="0">
            <a:spAutoFit/>
          </a:bodyPr>
          <a:lstStyle/>
          <a:p>
            <a:pPr algn="ctr"/>
            <a:r>
              <a:rPr lang="cs-CZ" b="1" u="sng" dirty="0" smtClean="0">
                <a:solidFill>
                  <a:srgbClr val="C00000"/>
                </a:solidFill>
                <a:effectLst>
                  <a:outerShdw blurRad="38100" dist="38100" dir="2700000" algn="tl">
                    <a:srgbClr val="000000">
                      <a:alpha val="43137"/>
                    </a:srgbClr>
                  </a:outerShdw>
                </a:effectLst>
              </a:rPr>
              <a:t>V únoru 1939 opět začaly - tentokrát v okleštěném vnitrozemí - henleinovské provokace </a:t>
            </a:r>
          </a:p>
          <a:p>
            <a:pPr algn="ctr"/>
            <a:r>
              <a:rPr lang="cs-CZ" b="1" u="sng" dirty="0" smtClean="0">
                <a:solidFill>
                  <a:srgbClr val="C00000"/>
                </a:solidFill>
                <a:effectLst>
                  <a:outerShdw blurRad="38100" dist="38100" dir="2700000" algn="tl">
                    <a:srgbClr val="000000">
                      <a:alpha val="43137"/>
                    </a:srgbClr>
                  </a:outerShdw>
                </a:effectLst>
              </a:rPr>
              <a:t>pod heslem </a:t>
            </a:r>
            <a:r>
              <a:rPr lang="cs-CZ" b="1" u="sng" dirty="0" err="1" smtClean="0">
                <a:solidFill>
                  <a:srgbClr val="C00000"/>
                </a:solidFill>
                <a:effectLst>
                  <a:outerShdw blurRad="38100" dist="38100" dir="2700000" algn="tl">
                    <a:srgbClr val="000000">
                      <a:alpha val="43137"/>
                    </a:srgbClr>
                  </a:outerShdw>
                </a:effectLst>
              </a:rPr>
              <a:t>Heil</a:t>
            </a:r>
            <a:r>
              <a:rPr lang="cs-CZ" b="1" u="sng" dirty="0" smtClean="0">
                <a:solidFill>
                  <a:srgbClr val="C00000"/>
                </a:solidFill>
                <a:effectLst>
                  <a:outerShdw blurRad="38100" dist="38100" dir="2700000" algn="tl">
                    <a:srgbClr val="000000">
                      <a:alpha val="43137"/>
                    </a:srgbClr>
                  </a:outerShdw>
                </a:effectLst>
              </a:rPr>
              <a:t> </a:t>
            </a:r>
            <a:r>
              <a:rPr lang="cs-CZ" b="1" u="sng" dirty="0" err="1" smtClean="0">
                <a:solidFill>
                  <a:srgbClr val="C00000"/>
                </a:solidFill>
                <a:effectLst>
                  <a:outerShdw blurRad="38100" dist="38100" dir="2700000" algn="tl">
                    <a:srgbClr val="000000">
                      <a:alpha val="43137"/>
                    </a:srgbClr>
                  </a:outerShdw>
                </a:effectLst>
              </a:rPr>
              <a:t>März</a:t>
            </a:r>
            <a:r>
              <a:rPr lang="cs-CZ" b="1" u="sng" dirty="0" smtClean="0">
                <a:solidFill>
                  <a:srgbClr val="C00000"/>
                </a:solidFill>
                <a:effectLst>
                  <a:outerShdw blurRad="38100" dist="38100" dir="2700000" algn="tl">
                    <a:srgbClr val="000000">
                      <a:alpha val="43137"/>
                    </a:srgbClr>
                  </a:outerShdw>
                </a:effectLst>
              </a:rPr>
              <a:t>!</a:t>
            </a:r>
            <a:endParaRPr lang="cs-CZ" b="1" u="sng" dirty="0">
              <a:solidFill>
                <a:srgbClr val="C0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6532099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32656"/>
            <a:ext cx="8229600" cy="6192688"/>
          </a:xfrm>
        </p:spPr>
        <p:txBody>
          <a:bodyPr>
            <a:normAutofit fontScale="85000" lnSpcReduction="20000"/>
          </a:bodyPr>
          <a:lstStyle/>
          <a:p>
            <a:r>
              <a:rPr lang="cs-CZ" dirty="0" smtClean="0"/>
              <a:t>Na Podkarpatské Rusi se téhož dne uskutečnil pokus bojůvek Karpatské Síče o puč, který byl čs. vojenskými jednotkami potlačen. </a:t>
            </a:r>
            <a:endParaRPr lang="cs-CZ" dirty="0" smtClean="0"/>
          </a:p>
          <a:p>
            <a:r>
              <a:rPr lang="cs-CZ" b="1" dirty="0" smtClean="0">
                <a:effectLst>
                  <a:outerShdw blurRad="38100" dist="38100" dir="2700000" algn="tl">
                    <a:srgbClr val="000000">
                      <a:alpha val="43137"/>
                    </a:srgbClr>
                  </a:outerShdw>
                </a:effectLst>
              </a:rPr>
              <a:t>Do </a:t>
            </a:r>
            <a:r>
              <a:rPr lang="cs-CZ" b="1" dirty="0" smtClean="0">
                <a:effectLst>
                  <a:outerShdw blurRad="38100" dist="38100" dir="2700000" algn="tl">
                    <a:srgbClr val="000000">
                      <a:alpha val="43137"/>
                    </a:srgbClr>
                  </a:outerShdw>
                </a:effectLst>
              </a:rPr>
              <a:t>Prahy však dorazilo ultimátum z Budapešti, které požadovalo připojení zbytku Podkarpatské Rusi k Maďarsku.</a:t>
            </a:r>
            <a:r>
              <a:rPr lang="cs-CZ" dirty="0" smtClean="0"/>
              <a:t> Předseda </a:t>
            </a:r>
            <a:r>
              <a:rPr lang="cs-CZ" dirty="0" err="1" smtClean="0"/>
              <a:t>chustské</a:t>
            </a:r>
            <a:r>
              <a:rPr lang="cs-CZ" dirty="0" smtClean="0"/>
              <a:t> vlády </a:t>
            </a:r>
            <a:r>
              <a:rPr lang="cs-CZ" dirty="0" err="1" smtClean="0"/>
              <a:t>Vološin</a:t>
            </a:r>
            <a:r>
              <a:rPr lang="cs-CZ" dirty="0" smtClean="0"/>
              <a:t> sice telegrafoval Hitlerovi, aby přiměl maďarskou vládu dodržovat usnesení vídeňské arbitráže, ale marně. </a:t>
            </a:r>
            <a:r>
              <a:rPr lang="cs-CZ" b="1" dirty="0" smtClean="0">
                <a:effectLst>
                  <a:outerShdw blurRad="38100" dist="38100" dir="2700000" algn="tl">
                    <a:srgbClr val="000000">
                      <a:alpha val="43137"/>
                    </a:srgbClr>
                  </a:outerShdw>
                </a:effectLst>
              </a:rPr>
              <a:t>Čs. vojska dostala rozkaz ke stažení z Podkarpatské Rusi, přičemž sváděla s maďarskými jednotkami tuhé ústupové boje. </a:t>
            </a:r>
            <a:endParaRPr lang="cs-CZ" b="1" dirty="0" smtClean="0">
              <a:effectLst>
                <a:outerShdw blurRad="38100" dist="38100" dir="2700000" algn="tl">
                  <a:srgbClr val="000000">
                    <a:alpha val="43137"/>
                  </a:srgbClr>
                </a:outerShdw>
              </a:effectLst>
            </a:endParaRPr>
          </a:p>
          <a:p>
            <a:r>
              <a:rPr lang="cs-CZ" b="1" dirty="0" smtClean="0">
                <a:effectLst>
                  <a:outerShdw blurRad="38100" dist="38100" dir="2700000" algn="tl">
                    <a:srgbClr val="000000">
                      <a:alpha val="43137"/>
                    </a:srgbClr>
                  </a:outerShdw>
                </a:effectLst>
              </a:rPr>
              <a:t>Část </a:t>
            </a:r>
            <a:r>
              <a:rPr lang="cs-CZ" b="1" dirty="0" smtClean="0">
                <a:effectLst>
                  <a:outerShdw blurRad="38100" dist="38100" dir="2700000" algn="tl">
                    <a:srgbClr val="000000">
                      <a:alpha val="43137"/>
                    </a:srgbClr>
                  </a:outerShdw>
                </a:effectLst>
              </a:rPr>
              <a:t>československých vojsk byla nucena ustoupit na území Rumunska a Polska.</a:t>
            </a:r>
            <a:r>
              <a:rPr lang="cs-CZ" dirty="0" smtClean="0"/>
              <a:t> Největší boje mezi jednotkami Karpatské </a:t>
            </a:r>
            <a:r>
              <a:rPr lang="cs-CZ" dirty="0" err="1" smtClean="0"/>
              <a:t>Siče</a:t>
            </a:r>
            <a:r>
              <a:rPr lang="cs-CZ" dirty="0" smtClean="0"/>
              <a:t>, dobrovolníky z řad obyvatelstva čerstvě vyhlášené Karpatské Ukrajiny a maďarskými Honvédy se konal na </a:t>
            </a:r>
            <a:r>
              <a:rPr lang="cs-CZ" dirty="0" err="1" smtClean="0"/>
              <a:t>Krasném</a:t>
            </a:r>
            <a:r>
              <a:rPr lang="cs-CZ" dirty="0" smtClean="0"/>
              <a:t> Poli u </a:t>
            </a:r>
            <a:r>
              <a:rPr lang="cs-CZ" dirty="0" err="1" smtClean="0"/>
              <a:t>Chustu</a:t>
            </a:r>
            <a:r>
              <a:rPr lang="cs-CZ" dirty="0" smtClean="0"/>
              <a:t>.</a:t>
            </a:r>
            <a:endParaRPr lang="cs-CZ" dirty="0"/>
          </a:p>
        </p:txBody>
      </p:sp>
    </p:spTree>
    <p:extLst>
      <p:ext uri="{BB962C8B-B14F-4D97-AF65-F5344CB8AC3E}">
        <p14:creationId xmlns:p14="http://schemas.microsoft.com/office/powerpoint/2010/main" val="31369083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32656"/>
            <a:ext cx="8229600" cy="6192688"/>
          </a:xfrm>
        </p:spPr>
        <p:txBody>
          <a:bodyPr>
            <a:normAutofit fontScale="92500" lnSpcReduction="20000"/>
          </a:bodyPr>
          <a:lstStyle/>
          <a:p>
            <a:r>
              <a:rPr lang="cs-CZ" b="1" u="sng" dirty="0" smtClean="0">
                <a:solidFill>
                  <a:srgbClr val="C00000"/>
                </a:solidFill>
                <a:effectLst>
                  <a:outerShdw blurRad="38100" dist="38100" dir="2700000" algn="tl">
                    <a:srgbClr val="000000">
                      <a:alpha val="43137"/>
                    </a:srgbClr>
                  </a:outerShdw>
                </a:effectLst>
              </a:rPr>
              <a:t>14. března v 16 hodin odjel prezident Emil Hácha zvláštním vlakem z Prahy do Berlína</a:t>
            </a:r>
            <a:r>
              <a:rPr lang="cs-CZ" dirty="0" smtClean="0"/>
              <a:t>. </a:t>
            </a:r>
            <a:endParaRPr lang="cs-CZ" dirty="0" smtClean="0"/>
          </a:p>
          <a:p>
            <a:r>
              <a:rPr lang="cs-CZ" dirty="0" smtClean="0"/>
              <a:t>O </a:t>
            </a:r>
            <a:r>
              <a:rPr lang="cs-CZ" dirty="0" smtClean="0"/>
              <a:t>hodinu později odstartovalo z Ruzyňského letiště letadlo s plk. F. Moravcem a deseti zpravodajskými důstojníky druhého oddělení Hlavního štábu čs. armády, kteří odváželi nejdůležitější věci z tajného archívu. </a:t>
            </a:r>
            <a:endParaRPr lang="cs-CZ" dirty="0" smtClean="0"/>
          </a:p>
          <a:p>
            <a:r>
              <a:rPr lang="cs-CZ" dirty="0" smtClean="0"/>
              <a:t>V </a:t>
            </a:r>
            <a:r>
              <a:rPr lang="cs-CZ" dirty="0" smtClean="0"/>
              <a:t>19.30 hodin telefonoval přednosta poštovního úřadu v Moravské Ostravě, že místní policejní ředitelství, radnici, nádraží a další důležité budovy obsadili Němci. </a:t>
            </a:r>
            <a:endParaRPr lang="cs-CZ" dirty="0" smtClean="0"/>
          </a:p>
          <a:p>
            <a:r>
              <a:rPr lang="cs-CZ" dirty="0" smtClean="0"/>
              <a:t>Nedlouho </a:t>
            </a:r>
            <a:r>
              <a:rPr lang="cs-CZ" dirty="0" smtClean="0"/>
              <a:t>na to zahájila osádka kasáren v Místku boj, při němž došlo v řadách německých vojsk ke ztrátám. Na rozkaz nejvyššího velení však musela být palba zastavena.</a:t>
            </a:r>
            <a:endParaRPr lang="cs-CZ" dirty="0"/>
          </a:p>
        </p:txBody>
      </p:sp>
    </p:spTree>
    <p:extLst>
      <p:ext uri="{BB962C8B-B14F-4D97-AF65-F5344CB8AC3E}">
        <p14:creationId xmlns:p14="http://schemas.microsoft.com/office/powerpoint/2010/main" val="233695780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20365"/>
            <a:ext cx="9144000" cy="6309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ovéPole 3"/>
          <p:cNvSpPr txBox="1"/>
          <p:nvPr/>
        </p:nvSpPr>
        <p:spPr>
          <a:xfrm>
            <a:off x="1754754" y="116632"/>
            <a:ext cx="5718489" cy="369332"/>
          </a:xfrm>
          <a:prstGeom prst="rect">
            <a:avLst/>
          </a:prstGeom>
          <a:noFill/>
        </p:spPr>
        <p:txBody>
          <a:bodyPr wrap="none" rtlCol="0">
            <a:spAutoFit/>
          </a:bodyPr>
          <a:lstStyle/>
          <a:p>
            <a:r>
              <a:rPr lang="cs-CZ" b="1" u="sng" dirty="0" smtClean="0">
                <a:solidFill>
                  <a:srgbClr val="C00000"/>
                </a:solidFill>
                <a:effectLst>
                  <a:outerShdw blurRad="38100" dist="38100" dir="2700000" algn="tl">
                    <a:srgbClr val="000000">
                      <a:alpha val="43137"/>
                    </a:srgbClr>
                  </a:outerShdw>
                </a:effectLst>
              </a:rPr>
              <a:t>Berlín 14.-15. březen 1939 - jednání E. Háchy s A. Hitlerem</a:t>
            </a:r>
            <a:endParaRPr lang="cs-CZ" b="1" u="sng" dirty="0">
              <a:solidFill>
                <a:srgbClr val="C0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38430664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32656"/>
            <a:ext cx="8229600" cy="6264696"/>
          </a:xfrm>
        </p:spPr>
        <p:txBody>
          <a:bodyPr>
            <a:normAutofit fontScale="70000" lnSpcReduction="20000"/>
          </a:bodyPr>
          <a:lstStyle/>
          <a:p>
            <a:r>
              <a:rPr lang="cs-CZ" dirty="0" smtClean="0">
                <a:effectLst>
                  <a:outerShdw blurRad="38100" dist="38100" dir="2700000" algn="tl">
                    <a:srgbClr val="000000">
                      <a:alpha val="43137"/>
                    </a:srgbClr>
                  </a:outerShdw>
                </a:effectLst>
              </a:rPr>
              <a:t>Na Václavském náměstí v Praze vyprovokovali němečtí studenti srážky s českými obyvateli. </a:t>
            </a:r>
            <a:endParaRPr lang="cs-CZ" dirty="0" smtClean="0">
              <a:effectLst>
                <a:outerShdw blurRad="38100" dist="38100" dir="2700000" algn="tl">
                  <a:srgbClr val="000000">
                    <a:alpha val="43137"/>
                  </a:srgbClr>
                </a:outerShdw>
              </a:effectLst>
            </a:endParaRPr>
          </a:p>
          <a:p>
            <a:r>
              <a:rPr lang="cs-CZ" dirty="0" smtClean="0">
                <a:effectLst>
                  <a:outerShdw blurRad="38100" dist="38100" dir="2700000" algn="tl">
                    <a:srgbClr val="000000">
                      <a:alpha val="43137"/>
                    </a:srgbClr>
                  </a:outerShdw>
                </a:effectLst>
              </a:rPr>
              <a:t>Krátce </a:t>
            </a:r>
            <a:r>
              <a:rPr lang="cs-CZ" dirty="0" smtClean="0">
                <a:effectLst>
                  <a:outerShdw blurRad="38100" dist="38100" dir="2700000" algn="tl">
                    <a:srgbClr val="000000">
                      <a:alpha val="43137"/>
                    </a:srgbClr>
                  </a:outerShdw>
                </a:effectLst>
              </a:rPr>
              <a:t>po půlnoci na 15. březen začínají brněnští Němci přebírat ve městě moc. Postupně obsadili radnici, policejní ředitelství, zemský úřad a další budovy. </a:t>
            </a:r>
            <a:endParaRPr lang="cs-CZ" dirty="0" smtClean="0">
              <a:effectLst>
                <a:outerShdw blurRad="38100" dist="38100" dir="2700000" algn="tl">
                  <a:srgbClr val="000000">
                    <a:alpha val="43137"/>
                  </a:srgbClr>
                </a:outerShdw>
              </a:effectLst>
            </a:endParaRPr>
          </a:p>
          <a:p>
            <a:r>
              <a:rPr lang="cs-CZ" b="1" dirty="0" smtClean="0">
                <a:solidFill>
                  <a:srgbClr val="C00000"/>
                </a:solidFill>
                <a:effectLst>
                  <a:outerShdw blurRad="38100" dist="38100" dir="2700000" algn="tl">
                    <a:srgbClr val="000000">
                      <a:alpha val="43137"/>
                    </a:srgbClr>
                  </a:outerShdw>
                </a:effectLst>
              </a:rPr>
              <a:t>15</a:t>
            </a:r>
            <a:r>
              <a:rPr lang="cs-CZ" b="1" dirty="0" smtClean="0">
                <a:solidFill>
                  <a:srgbClr val="C00000"/>
                </a:solidFill>
                <a:effectLst>
                  <a:outerShdw blurRad="38100" dist="38100" dir="2700000" algn="tl">
                    <a:srgbClr val="000000">
                      <a:alpha val="43137"/>
                    </a:srgbClr>
                  </a:outerShdw>
                </a:effectLst>
              </a:rPr>
              <a:t>. března v 1.15 hodin vstoupil prezident Hácha a ministr zahraničí </a:t>
            </a:r>
            <a:r>
              <a:rPr lang="cs-CZ" b="1" dirty="0" err="1" smtClean="0">
                <a:solidFill>
                  <a:srgbClr val="C00000"/>
                </a:solidFill>
                <a:effectLst>
                  <a:outerShdw blurRad="38100" dist="38100" dir="2700000" algn="tl">
                    <a:srgbClr val="000000">
                      <a:alpha val="43137"/>
                    </a:srgbClr>
                  </a:outerShdw>
                </a:effectLst>
              </a:rPr>
              <a:t>Chvalkovský</a:t>
            </a:r>
            <a:r>
              <a:rPr lang="cs-CZ" b="1" dirty="0" smtClean="0">
                <a:solidFill>
                  <a:srgbClr val="C00000"/>
                </a:solidFill>
                <a:effectLst>
                  <a:outerShdw blurRad="38100" dist="38100" dir="2700000" algn="tl">
                    <a:srgbClr val="000000">
                      <a:alpha val="43137"/>
                    </a:srgbClr>
                  </a:outerShdw>
                </a:effectLst>
              </a:rPr>
              <a:t> do nové budovy říšského kancléřství. </a:t>
            </a:r>
            <a:r>
              <a:rPr lang="cs-CZ" dirty="0" smtClean="0">
                <a:effectLst>
                  <a:outerShdw blurRad="38100" dist="38100" dir="2700000" algn="tl">
                    <a:srgbClr val="000000">
                      <a:alpha val="43137"/>
                    </a:srgbClr>
                  </a:outerShdw>
                </a:effectLst>
              </a:rPr>
              <a:t>Po přívětivém úvodním slovu Háchy začal Hitlerův monolog, při němž oznámil</a:t>
            </a:r>
            <a:r>
              <a:rPr lang="cs-CZ" dirty="0" smtClean="0"/>
              <a:t>, </a:t>
            </a:r>
            <a:r>
              <a:rPr lang="cs-CZ" b="1" u="sng" dirty="0" smtClean="0">
                <a:solidFill>
                  <a:srgbClr val="C00000"/>
                </a:solidFill>
                <a:effectLst>
                  <a:outerShdw blurRad="38100" dist="38100" dir="2700000" algn="tl">
                    <a:srgbClr val="000000">
                      <a:alpha val="43137"/>
                    </a:srgbClr>
                  </a:outerShdw>
                </a:effectLst>
              </a:rPr>
              <a:t>že vydal vojsku rozkaz obsadit české země a připojit je k Německé říši. </a:t>
            </a:r>
            <a:endParaRPr lang="cs-CZ" b="1" u="sng" dirty="0" smtClean="0">
              <a:solidFill>
                <a:srgbClr val="C00000"/>
              </a:solidFill>
              <a:effectLst>
                <a:outerShdw blurRad="38100" dist="38100" dir="2700000" algn="tl">
                  <a:srgbClr val="000000">
                    <a:alpha val="43137"/>
                  </a:srgbClr>
                </a:outerShdw>
              </a:effectLst>
            </a:endParaRPr>
          </a:p>
          <a:p>
            <a:r>
              <a:rPr lang="cs-CZ" dirty="0" smtClean="0">
                <a:effectLst>
                  <a:outerShdw blurRad="38100" dist="38100" dir="2700000" algn="tl">
                    <a:srgbClr val="000000">
                      <a:alpha val="43137"/>
                    </a:srgbClr>
                  </a:outerShdw>
                </a:effectLst>
              </a:rPr>
              <a:t>Ve </a:t>
            </a:r>
            <a:r>
              <a:rPr lang="cs-CZ" dirty="0" smtClean="0">
                <a:effectLst>
                  <a:outerShdw blurRad="38100" dist="38100" dir="2700000" algn="tl">
                    <a:srgbClr val="000000">
                      <a:alpha val="43137"/>
                    </a:srgbClr>
                  </a:outerShdw>
                </a:effectLst>
              </a:rPr>
              <a:t>stále útočnějším tónu Hitler vyhrožoval rozbitím země, bombardováním měst, likvidací obyvatelstva. Krátce po druhé hodině určil Hitler přestávku, při níž Hácha volal do Prahy, aby svolal ministerskou radu. Hitler však vyhrožoval i po přestávce, ale Hácha odolával až do doby, kdy ho stihl srdeční záchvat. </a:t>
            </a:r>
            <a:endParaRPr lang="cs-CZ" dirty="0" smtClean="0">
              <a:effectLst>
                <a:outerShdw blurRad="38100" dist="38100" dir="2700000" algn="tl">
                  <a:srgbClr val="000000">
                    <a:alpha val="43137"/>
                  </a:srgbClr>
                </a:outerShdw>
              </a:effectLst>
            </a:endParaRPr>
          </a:p>
          <a:p>
            <a:r>
              <a:rPr lang="cs-CZ" dirty="0" smtClean="0">
                <a:effectLst>
                  <a:outerShdw blurRad="38100" dist="38100" dir="2700000" algn="tl">
                    <a:srgbClr val="000000">
                      <a:alpha val="43137"/>
                    </a:srgbClr>
                  </a:outerShdw>
                </a:effectLst>
              </a:rPr>
              <a:t>I </a:t>
            </a:r>
            <a:r>
              <a:rPr lang="cs-CZ" dirty="0" smtClean="0">
                <a:effectLst>
                  <a:outerShdw blurRad="38100" dist="38100" dir="2700000" algn="tl">
                    <a:srgbClr val="000000">
                      <a:alpha val="43137"/>
                    </a:srgbClr>
                  </a:outerShdw>
                </a:effectLst>
              </a:rPr>
              <a:t>po té se snažil jednat, ale nakonec byl zlomen. </a:t>
            </a:r>
            <a:endParaRPr lang="cs-CZ" dirty="0" smtClean="0">
              <a:effectLst>
                <a:outerShdw blurRad="38100" dist="38100" dir="2700000" algn="tl">
                  <a:srgbClr val="000000">
                    <a:alpha val="43137"/>
                  </a:srgbClr>
                </a:outerShdw>
              </a:effectLst>
            </a:endParaRPr>
          </a:p>
          <a:p>
            <a:r>
              <a:rPr lang="cs-CZ" b="1" u="sng" dirty="0" smtClean="0">
                <a:solidFill>
                  <a:srgbClr val="C00000"/>
                </a:solidFill>
                <a:effectLst>
                  <a:outerShdw blurRad="38100" dist="38100" dir="2700000" algn="tl">
                    <a:srgbClr val="000000">
                      <a:alpha val="43137"/>
                    </a:srgbClr>
                  </a:outerShdw>
                </a:effectLst>
              </a:rPr>
              <a:t>Před </a:t>
            </a:r>
            <a:r>
              <a:rPr lang="cs-CZ" b="1" u="sng" dirty="0" smtClean="0">
                <a:solidFill>
                  <a:srgbClr val="C00000"/>
                </a:solidFill>
                <a:effectLst>
                  <a:outerShdw blurRad="38100" dist="38100" dir="2700000" algn="tl">
                    <a:srgbClr val="000000">
                      <a:alpha val="43137"/>
                    </a:srgbClr>
                  </a:outerShdw>
                </a:effectLst>
              </a:rPr>
              <a:t>4 hodinou ranní podepsali Hácha a </a:t>
            </a:r>
            <a:r>
              <a:rPr lang="cs-CZ" b="1" u="sng" dirty="0" err="1" smtClean="0">
                <a:solidFill>
                  <a:srgbClr val="C00000"/>
                </a:solidFill>
                <a:effectLst>
                  <a:outerShdw blurRad="38100" dist="38100" dir="2700000" algn="tl">
                    <a:srgbClr val="000000">
                      <a:alpha val="43137"/>
                    </a:srgbClr>
                  </a:outerShdw>
                </a:effectLst>
              </a:rPr>
              <a:t>Chvalkovský</a:t>
            </a:r>
            <a:r>
              <a:rPr lang="cs-CZ" b="1" u="sng" dirty="0" smtClean="0">
                <a:solidFill>
                  <a:srgbClr val="C00000"/>
                </a:solidFill>
                <a:effectLst>
                  <a:outerShdw blurRad="38100" dist="38100" dir="2700000" algn="tl">
                    <a:srgbClr val="000000">
                      <a:alpha val="43137"/>
                    </a:srgbClr>
                  </a:outerShdw>
                </a:effectLst>
              </a:rPr>
              <a:t> „prohlášení německé a česko-slovenské vlády“, kde se mimo jiné praví: „Čs. prezident prohlásil, že... klade osud českého národa a země s plnou důvěrou do rukou vůdce Německé říše.“</a:t>
            </a:r>
            <a:endParaRPr lang="cs-CZ" b="1" u="sng" dirty="0">
              <a:solidFill>
                <a:srgbClr val="C0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39134465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32656"/>
            <a:ext cx="8229600" cy="6192688"/>
          </a:xfrm>
        </p:spPr>
        <p:txBody>
          <a:bodyPr>
            <a:normAutofit fontScale="92500" lnSpcReduction="10000"/>
          </a:bodyPr>
          <a:lstStyle/>
          <a:p>
            <a:r>
              <a:rPr lang="cs-CZ" dirty="0" smtClean="0">
                <a:effectLst>
                  <a:outerShdw blurRad="38100" dist="38100" dir="2700000" algn="tl">
                    <a:srgbClr val="000000">
                      <a:alpha val="43137"/>
                    </a:srgbClr>
                  </a:outerShdw>
                </a:effectLst>
              </a:rPr>
              <a:t>Mezitím v Praze došlo k zasedání vlády, kde byl vydán rozkaz všem armádním sborům neklást jakýkoliv odpor. </a:t>
            </a:r>
            <a:endParaRPr lang="cs-CZ" dirty="0" smtClean="0">
              <a:effectLst>
                <a:outerShdw blurRad="38100" dist="38100" dir="2700000" algn="tl">
                  <a:srgbClr val="000000">
                    <a:alpha val="43137"/>
                  </a:srgbClr>
                </a:outerShdw>
              </a:effectLst>
            </a:endParaRPr>
          </a:p>
          <a:p>
            <a:r>
              <a:rPr lang="cs-CZ" dirty="0" smtClean="0">
                <a:solidFill>
                  <a:srgbClr val="C00000"/>
                </a:solidFill>
                <a:effectLst>
                  <a:outerShdw blurRad="38100" dist="38100" dir="2700000" algn="tl">
                    <a:srgbClr val="000000">
                      <a:alpha val="43137"/>
                    </a:srgbClr>
                  </a:outerShdw>
                </a:effectLst>
              </a:rPr>
              <a:t>Ve </a:t>
            </a:r>
            <a:r>
              <a:rPr lang="cs-CZ" dirty="0" smtClean="0">
                <a:solidFill>
                  <a:srgbClr val="C00000"/>
                </a:solidFill>
                <a:effectLst>
                  <a:outerShdw blurRad="38100" dist="38100" dir="2700000" algn="tl">
                    <a:srgbClr val="000000">
                      <a:alpha val="43137"/>
                    </a:srgbClr>
                  </a:outerShdw>
                </a:effectLst>
              </a:rPr>
              <a:t>4.30 hodin začal pražský rozhlas vysílat rozkaz o chystaném vstupu německých vojsk v 6.00 hodin ráno na území Čech a Moravy. </a:t>
            </a:r>
            <a:endParaRPr lang="cs-CZ" dirty="0" smtClean="0">
              <a:solidFill>
                <a:srgbClr val="C00000"/>
              </a:solidFill>
              <a:effectLst>
                <a:outerShdw blurRad="38100" dist="38100" dir="2700000" algn="tl">
                  <a:srgbClr val="000000">
                    <a:alpha val="43137"/>
                  </a:srgbClr>
                </a:outerShdw>
              </a:effectLst>
            </a:endParaRPr>
          </a:p>
          <a:p>
            <a:r>
              <a:rPr lang="cs-CZ" b="1" u="sng" dirty="0" smtClean="0">
                <a:solidFill>
                  <a:srgbClr val="C00000"/>
                </a:solidFill>
                <a:effectLst>
                  <a:outerShdw blurRad="38100" dist="38100" dir="2700000" algn="tl">
                    <a:srgbClr val="000000">
                      <a:alpha val="43137"/>
                    </a:srgbClr>
                  </a:outerShdw>
                </a:effectLst>
              </a:rPr>
              <a:t>15</a:t>
            </a:r>
            <a:r>
              <a:rPr lang="cs-CZ" b="1" u="sng" dirty="0" smtClean="0">
                <a:solidFill>
                  <a:srgbClr val="C00000"/>
                </a:solidFill>
                <a:effectLst>
                  <a:outerShdw blurRad="38100" dist="38100" dir="2700000" algn="tl">
                    <a:srgbClr val="000000">
                      <a:alpha val="43137"/>
                    </a:srgbClr>
                  </a:outerShdw>
                </a:effectLst>
              </a:rPr>
              <a:t>. března v časných ranních hodinách začala německá armáda obsazovat okleštěný zbytek Čech a Moravy. V nevlídném dni byla přijata nevlídně zaťatými pěstmi českým obyvatelstvem, pouze tam, kde žila silná německá menšina, byly německé okupační jednotky vítány svými soukmenovci. </a:t>
            </a:r>
            <a:endParaRPr lang="cs-CZ" b="1" u="sng" dirty="0" smtClean="0">
              <a:solidFill>
                <a:srgbClr val="C0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04390696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32656"/>
            <a:ext cx="8229600" cy="6192688"/>
          </a:xfrm>
        </p:spPr>
        <p:txBody>
          <a:bodyPr>
            <a:normAutofit fontScale="92500"/>
          </a:bodyPr>
          <a:lstStyle/>
          <a:p>
            <a:r>
              <a:rPr lang="cs-CZ" dirty="0"/>
              <a:t>Na nárožích ulic se objevila vyhláška </a:t>
            </a:r>
            <a:r>
              <a:rPr lang="cs-CZ" b="1" dirty="0">
                <a:effectLst>
                  <a:outerShdw blurRad="38100" dist="38100" dir="2700000" algn="tl">
                    <a:srgbClr val="000000">
                      <a:alpha val="43137"/>
                    </a:srgbClr>
                  </a:outerShdw>
                </a:effectLst>
              </a:rPr>
              <a:t>„</a:t>
            </a:r>
            <a:r>
              <a:rPr lang="cs-CZ" b="1" dirty="0" err="1">
                <a:effectLst>
                  <a:outerShdw blurRad="38100" dist="38100" dir="2700000" algn="tl">
                    <a:srgbClr val="000000">
                      <a:alpha val="43137"/>
                    </a:srgbClr>
                  </a:outerShdw>
                </a:effectLst>
              </a:rPr>
              <a:t>Rozkas</a:t>
            </a:r>
            <a:r>
              <a:rPr lang="cs-CZ" b="1" dirty="0">
                <a:effectLst>
                  <a:outerShdw blurRad="38100" dist="38100" dir="2700000" algn="tl">
                    <a:srgbClr val="000000">
                      <a:alpha val="43137"/>
                    </a:srgbClr>
                  </a:outerShdw>
                </a:effectLst>
              </a:rPr>
              <a:t> pro Obyvatele“ </a:t>
            </a:r>
            <a:r>
              <a:rPr lang="cs-CZ" dirty="0"/>
              <a:t>o převzetí výkonné moci na území obsazené Wehrmachtem. </a:t>
            </a:r>
            <a:endParaRPr lang="cs-CZ" dirty="0" smtClean="0"/>
          </a:p>
          <a:p>
            <a:r>
              <a:rPr lang="cs-CZ" b="1" dirty="0" smtClean="0">
                <a:solidFill>
                  <a:srgbClr val="C00000"/>
                </a:solidFill>
                <a:effectLst>
                  <a:outerShdw blurRad="38100" dist="38100" dir="2700000" algn="tl">
                    <a:srgbClr val="000000">
                      <a:alpha val="43137"/>
                    </a:srgbClr>
                  </a:outerShdw>
                </a:effectLst>
              </a:rPr>
              <a:t>V </a:t>
            </a:r>
            <a:r>
              <a:rPr lang="cs-CZ" b="1" dirty="0">
                <a:solidFill>
                  <a:srgbClr val="C00000"/>
                </a:solidFill>
                <a:effectLst>
                  <a:outerShdw blurRad="38100" dist="38100" dir="2700000" algn="tl">
                    <a:srgbClr val="000000">
                      <a:alpha val="43137"/>
                    </a:srgbClr>
                  </a:outerShdw>
                </a:effectLst>
              </a:rPr>
              <a:t>19.15 hodin přijel na Pražský hrad Hitler, hradní stráž vystřídali esesáci. </a:t>
            </a:r>
            <a:endParaRPr lang="cs-CZ" b="1" dirty="0" smtClean="0">
              <a:solidFill>
                <a:srgbClr val="C00000"/>
              </a:solidFill>
              <a:effectLst>
                <a:outerShdw blurRad="38100" dist="38100" dir="2700000" algn="tl">
                  <a:srgbClr val="000000">
                    <a:alpha val="43137"/>
                  </a:srgbClr>
                </a:outerShdw>
              </a:effectLst>
            </a:endParaRPr>
          </a:p>
          <a:p>
            <a:r>
              <a:rPr lang="cs-CZ" b="1" dirty="0" smtClean="0">
                <a:effectLst>
                  <a:outerShdw blurRad="38100" dist="38100" dir="2700000" algn="tl">
                    <a:srgbClr val="000000">
                      <a:alpha val="43137"/>
                    </a:srgbClr>
                  </a:outerShdw>
                </a:effectLst>
              </a:rPr>
              <a:t>Zvláštní </a:t>
            </a:r>
            <a:r>
              <a:rPr lang="cs-CZ" b="1" dirty="0">
                <a:effectLst>
                  <a:outerShdw blurRad="38100" dist="38100" dir="2700000" algn="tl">
                    <a:srgbClr val="000000">
                      <a:alpha val="43137"/>
                    </a:srgbClr>
                  </a:outerShdw>
                </a:effectLst>
              </a:rPr>
              <a:t>vlak s Emilem Háchou se vrátil do Prahy až v 19.30 hodin s úmyslným zpožděním.</a:t>
            </a:r>
            <a:r>
              <a:rPr lang="cs-CZ" dirty="0"/>
              <a:t> </a:t>
            </a:r>
            <a:endParaRPr lang="cs-CZ" dirty="0" smtClean="0"/>
          </a:p>
          <a:p>
            <a:r>
              <a:rPr lang="cs-CZ" b="1" u="sng" dirty="0" smtClean="0">
                <a:solidFill>
                  <a:srgbClr val="C00000"/>
                </a:solidFill>
                <a:effectLst>
                  <a:outerShdw blurRad="38100" dist="38100" dir="2700000" algn="tl">
                    <a:srgbClr val="000000">
                      <a:alpha val="43137"/>
                    </a:srgbClr>
                  </a:outerShdw>
                </a:effectLst>
              </a:rPr>
              <a:t>Ve </a:t>
            </a:r>
            <a:r>
              <a:rPr lang="cs-CZ" b="1" u="sng" dirty="0">
                <a:solidFill>
                  <a:srgbClr val="C00000"/>
                </a:solidFill>
                <a:effectLst>
                  <a:outerShdw blurRad="38100" dist="38100" dir="2700000" algn="tl">
                    <a:srgbClr val="000000">
                      <a:alpha val="43137"/>
                    </a:srgbClr>
                  </a:outerShdw>
                </a:effectLst>
              </a:rPr>
              <a:t>čtvrtek 16. března vydal Hitler na Pražském hradě Výnos o zřízení Protektorátu Čechy a Morava. Česko-slovenská vláda byla přejmenována v nezměněném složení na vládu protektorátní. Druhá republika skončila de iure.</a:t>
            </a:r>
          </a:p>
          <a:p>
            <a:endParaRPr lang="cs-CZ" dirty="0"/>
          </a:p>
        </p:txBody>
      </p:sp>
    </p:spTree>
    <p:extLst>
      <p:ext uri="{BB962C8B-B14F-4D97-AF65-F5344CB8AC3E}">
        <p14:creationId xmlns:p14="http://schemas.microsoft.com/office/powerpoint/2010/main" val="18212833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164" y="0"/>
            <a:ext cx="9159164"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ovéPole 3"/>
          <p:cNvSpPr txBox="1"/>
          <p:nvPr/>
        </p:nvSpPr>
        <p:spPr>
          <a:xfrm>
            <a:off x="179512" y="128812"/>
            <a:ext cx="3017429" cy="369332"/>
          </a:xfrm>
          <a:prstGeom prst="rect">
            <a:avLst/>
          </a:prstGeom>
          <a:noFill/>
        </p:spPr>
        <p:txBody>
          <a:bodyPr wrap="none" rtlCol="0">
            <a:spAutoFit/>
          </a:bodyPr>
          <a:lstStyle/>
          <a:p>
            <a:r>
              <a:rPr lang="pl-PL" b="1" u="sng" dirty="0" smtClean="0">
                <a:solidFill>
                  <a:srgbClr val="C00000"/>
                </a:solidFill>
                <a:effectLst>
                  <a:outerShdw blurRad="38100" dist="38100" dir="2700000" algn="tl">
                    <a:srgbClr val="000000">
                      <a:alpha val="43137"/>
                    </a:srgbClr>
                  </a:outerShdw>
                </a:effectLst>
              </a:rPr>
              <a:t>Hitler v Praze 15. března 1939</a:t>
            </a:r>
            <a:endParaRPr lang="cs-CZ" b="1" u="sng" dirty="0">
              <a:solidFill>
                <a:srgbClr val="C0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99486741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700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3023121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7744" y="20337"/>
            <a:ext cx="4608512" cy="6817326"/>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410722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567" y="404664"/>
            <a:ext cx="9158567" cy="61653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9262641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5736" y="-8593"/>
            <a:ext cx="486383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1934828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861513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Nadpis 1"/>
          <p:cNvSpPr>
            <a:spLocks noGrp="1"/>
          </p:cNvSpPr>
          <p:nvPr>
            <p:ph type="title"/>
          </p:nvPr>
        </p:nvSpPr>
        <p:spPr/>
        <p:txBody>
          <a:bodyPr/>
          <a:lstStyle/>
          <a:p>
            <a:r>
              <a:rPr lang="cs-CZ" b="1" u="sng" dirty="0" smtClean="0">
                <a:effectLst>
                  <a:outerShdw blurRad="38100" dist="38100" dir="2700000" algn="tl">
                    <a:srgbClr val="000000">
                      <a:alpha val="43137"/>
                    </a:srgbClr>
                  </a:outerShdw>
                </a:effectLst>
              </a:rPr>
              <a:t>Použité zdroje:</a:t>
            </a:r>
          </a:p>
        </p:txBody>
      </p:sp>
      <p:sp>
        <p:nvSpPr>
          <p:cNvPr id="10243" name="Zástupný symbol pro obsah 2"/>
          <p:cNvSpPr>
            <a:spLocks noGrp="1"/>
          </p:cNvSpPr>
          <p:nvPr>
            <p:ph idx="1"/>
          </p:nvPr>
        </p:nvSpPr>
        <p:spPr/>
        <p:txBody>
          <a:bodyPr>
            <a:normAutofit fontScale="92500"/>
          </a:bodyPr>
          <a:lstStyle/>
          <a:p>
            <a:pPr>
              <a:defRPr/>
            </a:pPr>
            <a:r>
              <a:rPr lang="cs-CZ" sz="2400" dirty="0" smtClean="0"/>
              <a:t>Obrázky jsou z </a:t>
            </a:r>
            <a:r>
              <a:rPr lang="cs-CZ" sz="2400" dirty="0" smtClean="0">
                <a:hlinkClick r:id="rId2"/>
              </a:rPr>
              <a:t>www.google.cz</a:t>
            </a:r>
            <a:r>
              <a:rPr lang="cs-CZ" sz="2400" dirty="0" smtClean="0"/>
              <a:t> a nepodléhají žádným autorským právům.</a:t>
            </a:r>
          </a:p>
          <a:p>
            <a:pPr>
              <a:defRPr/>
            </a:pPr>
            <a:r>
              <a:rPr lang="cs-CZ" sz="2400" dirty="0"/>
              <a:t>Není-li uvedeno jinak je materiál dílem autorky podle učebních osnov odpovídajících ŠVP vyučovaných podle učebnic</a:t>
            </a:r>
            <a:r>
              <a:rPr lang="cs-CZ" sz="2400" dirty="0" smtClean="0"/>
              <a:t>:</a:t>
            </a:r>
          </a:p>
          <a:p>
            <a:pPr marL="0" indent="0">
              <a:buFont typeface="Wingdings" pitchFamily="2" charset="2"/>
              <a:buNone/>
              <a:defRPr/>
            </a:pPr>
            <a:r>
              <a:rPr lang="cs-CZ" sz="2400" b="1" dirty="0" smtClean="0"/>
              <a:t>CSC. ČAPKA, František doc. PhDr</a:t>
            </a:r>
            <a:r>
              <a:rPr lang="cs-CZ" sz="2400" dirty="0" smtClean="0"/>
              <a:t>. </a:t>
            </a:r>
            <a:r>
              <a:rPr lang="cs-CZ" sz="2400" b="1" i="1" dirty="0" smtClean="0"/>
              <a:t>Dějepis pro 9. ročník. Novověk, moderní dějiny</a:t>
            </a:r>
            <a:r>
              <a:rPr lang="cs-CZ" sz="2400" i="1" dirty="0" smtClean="0"/>
              <a:t>.</a:t>
            </a:r>
            <a:r>
              <a:rPr lang="cs-CZ" sz="2400" dirty="0" smtClean="0"/>
              <a:t> 1</a:t>
            </a:r>
            <a:r>
              <a:rPr lang="cs-CZ" sz="2400" dirty="0"/>
              <a:t>. vydání. </a:t>
            </a:r>
            <a:r>
              <a:rPr lang="cs-CZ" sz="2400" dirty="0" smtClean="0"/>
              <a:t>Nový Malín: Nová škola, s. </a:t>
            </a:r>
            <a:r>
              <a:rPr lang="cs-CZ" sz="2400" dirty="0"/>
              <a:t>r. o</a:t>
            </a:r>
            <a:r>
              <a:rPr lang="cs-CZ" sz="2400"/>
              <a:t>., </a:t>
            </a:r>
            <a:r>
              <a:rPr lang="cs-CZ" sz="2400" smtClean="0"/>
              <a:t>2010. </a:t>
            </a:r>
            <a:r>
              <a:rPr lang="cs-CZ" sz="2400" dirty="0"/>
              <a:t>učebnice </a:t>
            </a:r>
            <a:r>
              <a:rPr lang="cs-CZ" sz="2400" dirty="0" smtClean="0"/>
              <a:t>vytvořená v souladu s RVP ZV. </a:t>
            </a:r>
            <a:r>
              <a:rPr lang="cs-CZ" sz="2400" dirty="0"/>
              <a:t>ISBN </a:t>
            </a:r>
            <a:r>
              <a:rPr lang="cs-CZ" sz="2400" dirty="0" smtClean="0"/>
              <a:t>978-80-7289-185-6. </a:t>
            </a:r>
          </a:p>
          <a:p>
            <a:pPr marL="0" indent="0">
              <a:buFont typeface="Wingdings" pitchFamily="2" charset="2"/>
              <a:buNone/>
              <a:defRPr/>
            </a:pPr>
            <a:r>
              <a:rPr lang="cs-CZ" sz="2400" dirty="0" smtClean="0"/>
              <a:t>Učebnice je vybavena doložkou: „Schválilo MŠMT čj. 11336/2010-22 dne 24. června 2010 k zařazení do seznamu učebnic pro základní školy jako součást ucelené řady učebnic pro vzdělávací obor Dějepis s dobou platnosti šest let.</a:t>
            </a:r>
            <a:endParaRPr lang="cs-CZ" sz="2400" dirty="0"/>
          </a:p>
          <a:p>
            <a:pPr marL="0" indent="0">
              <a:buFont typeface="Wingdings" pitchFamily="2" charset="2"/>
              <a:buNone/>
              <a:defRPr/>
            </a:pPr>
            <a:endParaRPr lang="cs-CZ" sz="2400" dirty="0"/>
          </a:p>
        </p:txBody>
      </p:sp>
    </p:spTree>
    <p:extLst>
      <p:ext uri="{BB962C8B-B14F-4D97-AF65-F5344CB8AC3E}">
        <p14:creationId xmlns:p14="http://schemas.microsoft.com/office/powerpoint/2010/main" val="1182935494"/>
      </p:ext>
    </p:extLst>
  </p:cSld>
  <p:clrMapOvr>
    <a:masterClrMapping/>
  </p:clrMapOvr>
  <p:transition spd="slow"/>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b="1" u="sng" dirty="0" smtClean="0">
                <a:effectLst>
                  <a:outerShdw blurRad="38100" dist="38100" dir="2700000" algn="tl">
                    <a:srgbClr val="000000">
                      <a:alpha val="43137"/>
                    </a:srgbClr>
                  </a:outerShdw>
                </a:effectLst>
              </a:rPr>
              <a:t>ZDROJE PRO OBRÁZKY:</a:t>
            </a:r>
            <a:endParaRPr lang="cs-CZ" b="1" u="sng" dirty="0">
              <a:effectLst>
                <a:outerShdw blurRad="38100" dist="38100" dir="2700000" algn="tl">
                  <a:srgbClr val="000000">
                    <a:alpha val="43137"/>
                  </a:srgbClr>
                </a:outerShdw>
              </a:effectLst>
            </a:endParaRPr>
          </a:p>
        </p:txBody>
      </p:sp>
      <p:sp>
        <p:nvSpPr>
          <p:cNvPr id="5" name="Zástupný symbol pro obsah 4"/>
          <p:cNvSpPr>
            <a:spLocks noGrp="1"/>
          </p:cNvSpPr>
          <p:nvPr>
            <p:ph idx="1"/>
          </p:nvPr>
        </p:nvSpPr>
        <p:spPr>
          <a:xfrm>
            <a:off x="457200" y="1600200"/>
            <a:ext cx="8229600" cy="4853136"/>
          </a:xfrm>
        </p:spPr>
        <p:txBody>
          <a:bodyPr>
            <a:normAutofit fontScale="70000" lnSpcReduction="20000"/>
          </a:bodyPr>
          <a:lstStyle/>
          <a:p>
            <a:r>
              <a:rPr lang="cs-CZ" b="1" dirty="0">
                <a:effectLst>
                  <a:outerShdw blurRad="38100" dist="38100" dir="2700000" algn="tl">
                    <a:srgbClr val="000000">
                      <a:alpha val="43137"/>
                    </a:srgbClr>
                  </a:outerShdw>
                </a:effectLst>
              </a:rPr>
              <a:t>http://img.cas.sk/img/11/article/647747_adolf-hitler-nacista.jpg</a:t>
            </a:r>
          </a:p>
          <a:p>
            <a:r>
              <a:rPr lang="cs-CZ" b="1" dirty="0" smtClean="0">
                <a:effectLst>
                  <a:outerShdw blurRad="38100" dist="38100" dir="2700000" algn="tl">
                    <a:srgbClr val="000000">
                      <a:alpha val="43137"/>
                    </a:srgbClr>
                  </a:outerShdw>
                </a:effectLst>
              </a:rPr>
              <a:t>http</a:t>
            </a:r>
            <a:r>
              <a:rPr lang="cs-CZ" b="1" dirty="0">
                <a:effectLst>
                  <a:outerShdw blurRad="38100" dist="38100" dir="2700000" algn="tl">
                    <a:srgbClr val="000000">
                      <a:alpha val="43137"/>
                    </a:srgbClr>
                  </a:outerShdw>
                </a:effectLst>
              </a:rPr>
              <a:t>://</a:t>
            </a:r>
            <a:r>
              <a:rPr lang="cs-CZ" b="1" dirty="0" smtClean="0">
                <a:effectLst>
                  <a:outerShdw blurRad="38100" dist="38100" dir="2700000" algn="tl">
                    <a:srgbClr val="000000">
                      <a:alpha val="43137"/>
                    </a:srgbClr>
                  </a:outerShdw>
                </a:effectLst>
              </a:rPr>
              <a:t>www.usmilitary.estranky.cz/img/picture/2534/okupace-ceske-zeme-nemeckou-armadou-a-vznik-protektoratu-cechy-a-morava.jpg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upload.wikimedia.org/wikipedia/commons/thumb/2/2d/Flag_of_Czechoslovakia.svg/800px-Flag_of_Czechoslovakia.svg.png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upload.wikimedia.org/wikipedia/commons/thumb/a/ae/Czechoslovakia_COA_medium.svg/480px-Czechoslovakia_COA_medium.svg.png</a:t>
            </a:r>
          </a:p>
          <a:p>
            <a:r>
              <a:rPr lang="cs-CZ" b="1" dirty="0">
                <a:effectLst>
                  <a:outerShdw blurRad="38100" dist="38100" dir="2700000" algn="tl">
                    <a:srgbClr val="000000">
                      <a:alpha val="43137"/>
                    </a:srgbClr>
                  </a:outerShdw>
                </a:effectLst>
              </a:rPr>
              <a:t>http://upload.wikimedia.org/wikipedia/commons/thumb/8/81/Druh%C3%A1_%C4%8Ceskoslovensk%C3%A1_republika_1938.png/800px-Druh%C3%A1_%</a:t>
            </a:r>
            <a:r>
              <a:rPr lang="cs-CZ" b="1" dirty="0" smtClean="0">
                <a:effectLst>
                  <a:outerShdw blurRad="38100" dist="38100" dir="2700000" algn="tl">
                    <a:srgbClr val="000000">
                      <a:alpha val="43137"/>
                    </a:srgbClr>
                  </a:outerShdw>
                </a:effectLst>
              </a:rPr>
              <a:t>C4%8Ceskoslovensk%C3%A1_republika_1938.png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upload.wikimedia.org/wikipedia/commons/5/55/Bundesarchiv_Bild_183-58507-003%2C_Besetzung_des_Sudetenlands%2C_Grenzpfahl.jpg</a:t>
            </a:r>
          </a:p>
          <a:p>
            <a:endParaRPr lang="cs-CZ" b="1" dirty="0" smtClean="0">
              <a:effectLst>
                <a:outerShdw blurRad="38100" dist="38100" dir="2700000" algn="tl">
                  <a:srgbClr val="000000">
                    <a:alpha val="43137"/>
                  </a:srgbClr>
                </a:outerShdw>
              </a:effectLst>
            </a:endParaRPr>
          </a:p>
          <a:p>
            <a:endParaRPr lang="cs-CZ"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1877513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32656"/>
            <a:ext cx="8229600" cy="6264696"/>
          </a:xfrm>
        </p:spPr>
        <p:txBody>
          <a:bodyPr>
            <a:normAutofit fontScale="85000" lnSpcReduction="20000"/>
          </a:bodyPr>
          <a:lstStyle/>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upload.wikimedia.org/wikipedia/commons/c/c2/Bundesarchiv_Bild_183-H13160%2C_Beim_Einmarsch_deutscher_Truppen_in_Eger.jpg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upload.wikimedia.org/wikipedia/commons/e/e6/Bundesarchiv_Bild_146-2005-0176%2C_Anschluss_sudetendeutscher_Gebiete.jpg</a:t>
            </a:r>
          </a:p>
          <a:p>
            <a:r>
              <a:rPr lang="cs-CZ" b="1" dirty="0">
                <a:effectLst>
                  <a:outerShdw blurRad="38100" dist="38100" dir="2700000" algn="tl">
                    <a:srgbClr val="000000">
                      <a:alpha val="43137"/>
                    </a:srgbClr>
                  </a:outerShdw>
                </a:effectLst>
              </a:rPr>
              <a:t>http://upload.wikimedia.org/wikipedia/commons/4/40/Provokace_%</a:t>
            </a:r>
            <a:r>
              <a:rPr lang="cs-CZ" b="1" dirty="0" smtClean="0">
                <a:effectLst>
                  <a:outerShdw blurRad="38100" dist="38100" dir="2700000" algn="tl">
                    <a:srgbClr val="000000">
                      <a:alpha val="43137"/>
                    </a:srgbClr>
                  </a:outerShdw>
                </a:effectLst>
              </a:rPr>
              <a:t>C4%8Desk%C3%BDch_N%C4%9Bmc%C5%AF.gif</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upload.wikimedia.org/wikipedia/commons/0/0a/Bundesarchiv_B_145_Bild-F051623-0206%2C_Berlin%2C_Besuch_Emil_Hacha%2C_Gespr%C3%A4ch_mit_Hitler.jpg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upload.wikimedia.org/wikipedia/commons/0/0d/Bundesarchiv_Bild_183-2004-1202-505%2C_Prag%2C_Burg%2C_Besuch_Adolf_Hitler.jpg</a:t>
            </a:r>
          </a:p>
          <a:p>
            <a:endParaRPr lang="cs-CZ"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7224528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04664"/>
            <a:ext cx="8229600" cy="6120680"/>
          </a:xfrm>
        </p:spPr>
        <p:txBody>
          <a:bodyPr>
            <a:normAutofit/>
          </a:bodyPr>
          <a:lstStyle/>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nd04.jxs.cz/493/282/6e5ac72e77_73162262_o2.png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www.komenskeho66.cz/materialy/dejepis/9%20vyhlaska%20o%20zrizeni%20protektoratu.jpg</a:t>
            </a:r>
          </a:p>
          <a:p>
            <a:r>
              <a:rPr lang="cs-CZ" b="1" dirty="0">
                <a:effectLst>
                  <a:outerShdw blurRad="38100" dist="38100" dir="2700000" algn="tl">
                    <a:srgbClr val="000000">
                      <a:alpha val="43137"/>
                    </a:srgbClr>
                  </a:outerShdw>
                </a:effectLst>
              </a:rPr>
              <a:t>http://www.kcprymarov.estranky.cz/img/mid/2235/q--</a:t>
            </a:r>
            <a:r>
              <a:rPr lang="cs-CZ" b="1" dirty="0" smtClean="0">
                <a:effectLst>
                  <a:outerShdw blurRad="38100" dist="38100" dir="2700000" algn="tl">
                    <a:srgbClr val="000000">
                      <a:alpha val="43137"/>
                    </a:srgbClr>
                  </a:outerShdw>
                </a:effectLst>
              </a:rPr>
              <a:t>vyhlaseni-protektoratu.jpg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www.japhila.cz/2009/pictures/Vlozka_E_Hacha.jpg</a:t>
            </a:r>
          </a:p>
          <a:p>
            <a:endParaRPr lang="cs-CZ" dirty="0"/>
          </a:p>
        </p:txBody>
      </p:sp>
    </p:spTree>
    <p:extLst>
      <p:ext uri="{BB962C8B-B14F-4D97-AF65-F5344CB8AC3E}">
        <p14:creationId xmlns:p14="http://schemas.microsoft.com/office/powerpoint/2010/main" val="2654283280"/>
      </p:ext>
    </p:extLst>
  </p:cSld>
  <p:clrMapOvr>
    <a:masterClrMapping/>
  </p:clrMapOvr>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150</TotalTime>
  <Words>1561</Words>
  <Application>Microsoft Office PowerPoint</Application>
  <PresentationFormat>Předvádění na obrazovce (4:3)</PresentationFormat>
  <Paragraphs>86</Paragraphs>
  <Slides>32</Slides>
  <Notes>1</Notes>
  <HiddenSlides>0</HiddenSlides>
  <MMClips>0</MMClips>
  <ScaleCrop>false</ScaleCrop>
  <HeadingPairs>
    <vt:vector size="4" baseType="variant">
      <vt:variant>
        <vt:lpstr>Motiv</vt:lpstr>
      </vt:variant>
      <vt:variant>
        <vt:i4>1</vt:i4>
      </vt:variant>
      <vt:variant>
        <vt:lpstr>Nadpisy snímků</vt:lpstr>
      </vt:variant>
      <vt:variant>
        <vt:i4>32</vt:i4>
      </vt:variant>
    </vt:vector>
  </HeadingPairs>
  <TitlesOfParts>
    <vt:vector size="33" baseType="lpstr">
      <vt:lpstr>Motiv systému Office</vt:lpstr>
      <vt:lpstr>Název školy: ZŠ Klášterec nad Ohří, Krátká 676 Autor: Bc. Michael RADIMERSKÝ Název materiálu: VY_32_INOVACE_10_8_ DRUHÁ REPUBLIKA A VZNIK PROTEKTORÁTU ČECHY A MORAVA Číslo projektu: CZ.1.07/1.4.00/21.1115</vt:lpstr>
      <vt:lpstr>DRUHÁ REPUBLIKA A VZNIK PROTEKTORÁTU ČECHY A MORAVA</vt:lpstr>
      <vt:lpstr>Anotace:</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KONEC DRUHÉ REPUBLIKY</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Použité zdroje:</vt:lpstr>
      <vt:lpstr>ZDROJE PRO OBRÁZKY:</vt:lpstr>
      <vt:lpstr>Prezentace aplikace PowerPoint</vt:lpstr>
      <vt:lpstr>Prezentace aplikace PowerPoint</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DRUHÁ REPUBLIKA A VZNIK PROTEKTORÁTU ČECHY A MORAVA</dc:title>
  <dc:creator>Bc. Michael RADIMERSKÝ</dc:creator>
  <cp:lastModifiedBy>Bc. Michael RADIMERSKÝ</cp:lastModifiedBy>
  <cp:revision>34</cp:revision>
  <dcterms:created xsi:type="dcterms:W3CDTF">2012-01-04T17:13:31Z</dcterms:created>
  <dcterms:modified xsi:type="dcterms:W3CDTF">2012-11-11T18:34:56Z</dcterms:modified>
</cp:coreProperties>
</file>