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85" autoAdjust="0"/>
    <p:restoredTop sz="94582" autoAdjust="0"/>
  </p:normalViewPr>
  <p:slideViewPr>
    <p:cSldViewPr>
      <p:cViewPr varScale="1">
        <p:scale>
          <a:sx n="114" d="100"/>
          <a:sy n="114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185817-DFD0-4049-9A7F-CBE390C45CCF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7A5646-4186-42C5-8EB3-641267716026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7A5646-4186-42C5-8EB3-641267716026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cs-CZ" smtClean="0"/>
              <a:t>Klepnutím lze upravit styl předlohy podnadpisů.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bdélník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Obdélník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cs-CZ" smtClean="0"/>
              <a:t>Klepnutím lze upravit styly předlohy textu.</a:t>
            </a:r>
          </a:p>
          <a:p>
            <a:pPr lvl="1" eaLnBrk="1" latinLnBrk="0" hangingPunct="1"/>
            <a:r>
              <a:rPr lang="cs-CZ" smtClean="0"/>
              <a:t>Druhá úroveň</a:t>
            </a:r>
          </a:p>
          <a:p>
            <a:pPr lvl="2" eaLnBrk="1" latinLnBrk="0" hangingPunct="1"/>
            <a:r>
              <a:rPr lang="cs-CZ" smtClean="0"/>
              <a:t>Třetí úroveň</a:t>
            </a:r>
          </a:p>
          <a:p>
            <a:pPr lvl="3" eaLnBrk="1" latinLnBrk="0" hangingPunct="1"/>
            <a:r>
              <a:rPr lang="cs-CZ" smtClean="0"/>
              <a:t>Čtvrtá úroveň</a:t>
            </a:r>
          </a:p>
          <a:p>
            <a:pPr lvl="4" eaLnBrk="1" latinLnBrk="0" hangingPunct="1"/>
            <a:r>
              <a:rPr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2" name="Obdélník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cs-CZ" smtClean="0"/>
              <a:t>Klepnutím na ikonu přidáte obrázek.</a:t>
            </a:r>
            <a:endParaRPr kumimoji="0" lang="en-US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11" name="Obdélník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bdélník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Obdélník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cs-CZ" smtClean="0"/>
              <a:t>Klepnutím lze upravit styl předlohy nadpisů.</a:t>
            </a:r>
            <a:endParaRPr kumimoji="0" lang="en-US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cs-CZ" smtClean="0"/>
              <a:t>Klepnutím lze upravit styly předlohy textu.</a:t>
            </a:r>
          </a:p>
          <a:p>
            <a:pPr lvl="1" eaLnBrk="1" latinLnBrk="0" hangingPunct="1"/>
            <a:r>
              <a:rPr kumimoji="0" lang="cs-CZ" smtClean="0"/>
              <a:t>Druhá úroveň</a:t>
            </a:r>
          </a:p>
          <a:p>
            <a:pPr lvl="2" eaLnBrk="1" latinLnBrk="0" hangingPunct="1"/>
            <a:r>
              <a:rPr kumimoji="0" lang="cs-CZ" smtClean="0"/>
              <a:t>Třetí úroveň</a:t>
            </a:r>
          </a:p>
          <a:p>
            <a:pPr lvl="3" eaLnBrk="1" latinLnBrk="0" hangingPunct="1"/>
            <a:r>
              <a:rPr kumimoji="0" lang="cs-CZ" smtClean="0"/>
              <a:t>Čtvrtá úroveň</a:t>
            </a:r>
          </a:p>
          <a:p>
            <a:pPr lvl="4" eaLnBrk="1" latinLnBrk="0" hangingPunct="1"/>
            <a:r>
              <a:rPr kumimoji="0" lang="cs-CZ" smtClean="0"/>
              <a:t>Pátá úroveň</a:t>
            </a:r>
            <a:endParaRPr kumimoji="0" lang="en-US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6067040-A0C9-4EAA-9E4A-14A3B06354B8}" type="datetimeFigureOut">
              <a:rPr lang="cs-CZ" smtClean="0"/>
              <a:pPr/>
              <a:t>3.9.2012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E6D425A7-6EED-431C-B6A6-AEF35173D68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cs.wikipedia.org/wiki/Soubor:Eprom.jpg" TargetMode="External"/><Relationship Id="rId3" Type="http://schemas.openxmlformats.org/officeDocument/2006/relationships/hyperlink" Target="http://cs.wikipedia.org/wiki/Soubor:Colossus.jpga" TargetMode="External"/><Relationship Id="rId7" Type="http://schemas.openxmlformats.org/officeDocument/2006/relationships/hyperlink" Target="http://cs.wikipedia.org/wiki/Soubor:Transistors.agr.jpg" TargetMode="External"/><Relationship Id="rId2" Type="http://schemas.openxmlformats.org/officeDocument/2006/relationships/hyperlink" Target="http://cs.wikipedia.org/wiki/Historie_po%C4%8D%C3%ADta%C4%8D%C5%A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File:Eniac.jpg" TargetMode="External"/><Relationship Id="rId5" Type="http://schemas.openxmlformats.org/officeDocument/2006/relationships/hyperlink" Target="http://cs.wikipedia.org/wiki/Soubor:Harvard_Mark_I_Computer_-_Right_Segment.JPG" TargetMode="External"/><Relationship Id="rId4" Type="http://schemas.openxmlformats.org/officeDocument/2006/relationships/hyperlink" Target="http://cs.wikipedia.org/wiki/Soubor:Zuse_Z1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42910" y="2285992"/>
            <a:ext cx="8077200" cy="1673352"/>
          </a:xfrm>
        </p:spPr>
        <p:txBody>
          <a:bodyPr/>
          <a:lstStyle/>
          <a:p>
            <a:pPr algn="ctr"/>
            <a:r>
              <a:rPr lang="cs-CZ" dirty="0" smtClean="0"/>
              <a:t>Historie počítačů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928662" y="5214950"/>
            <a:ext cx="8077200" cy="1499616"/>
          </a:xfrm>
        </p:spPr>
        <p:txBody>
          <a:bodyPr/>
          <a:lstStyle/>
          <a:p>
            <a:pPr algn="r"/>
            <a:r>
              <a:rPr lang="cs-CZ" dirty="0" smtClean="0"/>
              <a:t>Radek Straka</a:t>
            </a:r>
          </a:p>
          <a:p>
            <a:pPr algn="r"/>
            <a:r>
              <a:rPr lang="cs-CZ" dirty="0" smtClean="0"/>
              <a:t>Odborné učiliště Holešov</a:t>
            </a:r>
            <a:endParaRPr lang="cs-CZ" dirty="0"/>
          </a:p>
        </p:txBody>
      </p:sp>
      <p:pic>
        <p:nvPicPr>
          <p:cNvPr id="5" name="obrázek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5643578"/>
            <a:ext cx="4286279" cy="1044913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První počítače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První číslicové počítače byly vyrobeny ve 30. letech 20. století</a:t>
            </a:r>
          </a:p>
          <a:p>
            <a:r>
              <a:rPr lang="cs-CZ" b="1" dirty="0" smtClean="0"/>
              <a:t>Nultá generace počítačů</a:t>
            </a:r>
            <a:endParaRPr lang="cs-CZ" b="1" dirty="0"/>
          </a:p>
        </p:txBody>
      </p:sp>
      <p:pic>
        <p:nvPicPr>
          <p:cNvPr id="7170" name="Picture 2" descr="http://upload.wikimedia.org/wikipedia/commons/6/6f/Zuse_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643314"/>
            <a:ext cx="4357718" cy="257193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Obdélník 4"/>
          <p:cNvSpPr/>
          <p:nvPr/>
        </p:nvSpPr>
        <p:spPr>
          <a:xfrm>
            <a:off x="3428992" y="6286520"/>
            <a:ext cx="28520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Reprodukce počítače Z1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Nultá generace počítačů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b="1" dirty="0" smtClean="0">
                <a:latin typeface="Arial" pitchFamily="34" charset="0"/>
                <a:cs typeface="Arial" pitchFamily="34" charset="0"/>
              </a:rPr>
              <a:t> </a:t>
            </a:r>
            <a:endParaRPr lang="cs-CZ" dirty="0"/>
          </a:p>
        </p:txBody>
      </p:sp>
      <p:pic>
        <p:nvPicPr>
          <p:cNvPr id="6146" name="Picture 2" descr="Soubor:Coloss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3992758" cy="2643206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Obdélník 4"/>
          <p:cNvSpPr/>
          <p:nvPr/>
        </p:nvSpPr>
        <p:spPr>
          <a:xfrm>
            <a:off x="1571604" y="4857760"/>
            <a:ext cx="9797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 </a:t>
            </a:r>
            <a:r>
              <a:rPr lang="cs-CZ" b="1" dirty="0" err="1" smtClean="0">
                <a:latin typeface="Arial" pitchFamily="34" charset="0"/>
                <a:cs typeface="Arial" pitchFamily="34" charset="0"/>
              </a:rPr>
              <a:t>MarkII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.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Picture 4" descr="Soubor:Harvard Mark I Computer - Right Segme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2928934"/>
            <a:ext cx="4000528" cy="26703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Obdélník 6"/>
          <p:cNvSpPr/>
          <p:nvPr/>
        </p:nvSpPr>
        <p:spPr>
          <a:xfrm>
            <a:off x="6500826" y="5929330"/>
            <a:ext cx="9156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err="1">
                <a:latin typeface="Arial" pitchFamily="34" charset="0"/>
                <a:cs typeface="Arial" pitchFamily="34" charset="0"/>
              </a:rPr>
              <a:t>Mark</a:t>
            </a:r>
            <a:r>
              <a:rPr lang="cs-CZ" b="1" dirty="0">
                <a:latin typeface="Arial" pitchFamily="34" charset="0"/>
                <a:cs typeface="Arial" pitchFamily="34" charset="0"/>
              </a:rPr>
              <a:t> </a:t>
            </a:r>
            <a:r>
              <a:rPr lang="cs-CZ" b="1" dirty="0" smtClean="0">
                <a:latin typeface="Arial" pitchFamily="34" charset="0"/>
                <a:cs typeface="Arial" pitchFamily="34" charset="0"/>
              </a:rPr>
              <a:t>I.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První generace počítačů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28596" y="1857364"/>
            <a:ext cx="3786214" cy="4625609"/>
          </a:xfrm>
        </p:spPr>
        <p:txBody>
          <a:bodyPr/>
          <a:lstStyle/>
          <a:p>
            <a:r>
              <a:rPr lang="cs-CZ" dirty="0" smtClean="0"/>
              <a:t>1945 – 1951</a:t>
            </a:r>
          </a:p>
          <a:p>
            <a:r>
              <a:rPr lang="cs-CZ" dirty="0" smtClean="0"/>
              <a:t>ENIAC a MANIAC</a:t>
            </a:r>
          </a:p>
          <a:p>
            <a:r>
              <a:rPr lang="cs-CZ" dirty="0" smtClean="0"/>
              <a:t>MANIAC - využit k vývoji jaderné bomby</a:t>
            </a:r>
          </a:p>
          <a:p>
            <a:endParaRPr lang="cs-CZ" dirty="0"/>
          </a:p>
        </p:txBody>
      </p:sp>
      <p:pic>
        <p:nvPicPr>
          <p:cNvPr id="5122" name="Picture 2" descr="Soubor:Enia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2143116"/>
            <a:ext cx="4286280" cy="327613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Obdélník 4"/>
          <p:cNvSpPr/>
          <p:nvPr/>
        </p:nvSpPr>
        <p:spPr>
          <a:xfrm>
            <a:off x="6286512" y="5857892"/>
            <a:ext cx="9028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ENIAC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dirty="0" smtClean="0"/>
              <a:t>Druhá generace, Třetí generace 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cs-CZ" u="sng" dirty="0" smtClean="0"/>
              <a:t>Druhá generace</a:t>
            </a:r>
          </a:p>
          <a:p>
            <a:r>
              <a:rPr lang="cs-CZ" dirty="0" smtClean="0"/>
              <a:t>1951 - 1965</a:t>
            </a:r>
          </a:p>
          <a:p>
            <a:r>
              <a:rPr lang="cs-CZ" b="1" dirty="0" smtClean="0"/>
              <a:t>UNIVAC a EPOS</a:t>
            </a:r>
          </a:p>
          <a:p>
            <a:endParaRPr lang="cs-CZ" b="1" dirty="0" smtClean="0"/>
          </a:p>
          <a:p>
            <a:pPr>
              <a:buNone/>
            </a:pPr>
            <a:r>
              <a:rPr lang="cs-CZ" u="sng" dirty="0" smtClean="0"/>
              <a:t>Třetí generace</a:t>
            </a:r>
          </a:p>
          <a:p>
            <a:r>
              <a:rPr lang="cs-CZ" dirty="0" smtClean="0"/>
              <a:t>1965 - 1980</a:t>
            </a:r>
          </a:p>
          <a:p>
            <a:r>
              <a:rPr lang="cs-CZ" b="1" dirty="0" err="1" smtClean="0"/>
              <a:t>Cray</a:t>
            </a:r>
            <a:r>
              <a:rPr lang="cs-CZ" b="1" dirty="0" smtClean="0"/>
              <a:t> a IBM </a:t>
            </a:r>
            <a:r>
              <a:rPr lang="cs-CZ" b="1" dirty="0" err="1" smtClean="0"/>
              <a:t>System</a:t>
            </a:r>
            <a:r>
              <a:rPr lang="cs-CZ" b="1" dirty="0" smtClean="0"/>
              <a:t> 360</a:t>
            </a:r>
          </a:p>
          <a:p>
            <a:endParaRPr lang="cs-CZ" b="1" dirty="0" smtClean="0"/>
          </a:p>
          <a:p>
            <a:endParaRPr lang="cs-CZ" dirty="0" smtClean="0"/>
          </a:p>
          <a:p>
            <a:pPr>
              <a:buNone/>
            </a:pPr>
            <a:endParaRPr lang="cs-CZ" u="sng" dirty="0"/>
          </a:p>
        </p:txBody>
      </p:sp>
      <p:sp>
        <p:nvSpPr>
          <p:cNvPr id="5" name="Obdélník 4"/>
          <p:cNvSpPr/>
          <p:nvPr/>
        </p:nvSpPr>
        <p:spPr>
          <a:xfrm>
            <a:off x="6429388" y="6286520"/>
            <a:ext cx="1821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>
                <a:latin typeface="Arial" pitchFamily="34" charset="0"/>
                <a:cs typeface="Arial" pitchFamily="34" charset="0"/>
              </a:rPr>
              <a:t>Paměť EPROM</a:t>
            </a:r>
          </a:p>
        </p:txBody>
      </p:sp>
      <p:pic>
        <p:nvPicPr>
          <p:cNvPr id="3074" name="Picture 2" descr="http://upload.wikimedia.org/wikipedia/commons/thumb/5/5a/Transistors.agr.jpg/220px-Transistors.ag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1857364"/>
            <a:ext cx="2095500" cy="1752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7" name="Obdélník 6"/>
          <p:cNvSpPr/>
          <p:nvPr/>
        </p:nvSpPr>
        <p:spPr>
          <a:xfrm>
            <a:off x="6286512" y="3643314"/>
            <a:ext cx="14158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b="1" dirty="0" smtClean="0">
                <a:latin typeface="Arial" pitchFamily="34" charset="0"/>
                <a:cs typeface="Arial" pitchFamily="34" charset="0"/>
              </a:rPr>
              <a:t>Tranzistory</a:t>
            </a:r>
            <a:endParaRPr lang="cs-CZ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 descr="Soubor:Epro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509120"/>
            <a:ext cx="3096344" cy="161396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l-PL" dirty="0" smtClean="0"/>
              <a:t>Čtvrtá generace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od roku 1981</a:t>
            </a:r>
          </a:p>
          <a:p>
            <a:r>
              <a:rPr lang="cs-CZ" dirty="0" smtClean="0"/>
              <a:t>mikroprocesory a osobními počítače</a:t>
            </a:r>
          </a:p>
          <a:p>
            <a:endParaRPr lang="cs-CZ" dirty="0"/>
          </a:p>
        </p:txBody>
      </p:sp>
      <p:pic>
        <p:nvPicPr>
          <p:cNvPr id="3074" name="Picture 2" descr="Soubor:Computer-aj aj ashton 01.sv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86050" y="3000372"/>
            <a:ext cx="3333752" cy="333375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Zdroje (30.04.2012)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cs-CZ" dirty="0" smtClean="0">
                <a:hlinkClick r:id="rId2"/>
              </a:rPr>
              <a:t>http://</a:t>
            </a:r>
            <a:r>
              <a:rPr lang="cs-CZ" dirty="0" smtClean="0">
                <a:hlinkClick r:id="rId2"/>
              </a:rPr>
              <a:t>cs.wikipedia.org/wiki/Historie_po%C4%8D%C3%ADta%C4%8D%C5%AF</a:t>
            </a:r>
            <a:endParaRPr lang="cs-CZ" dirty="0" smtClean="0"/>
          </a:p>
          <a:p>
            <a:r>
              <a:rPr lang="cs-CZ" dirty="0" smtClean="0">
                <a:hlinkClick r:id="rId3"/>
              </a:rPr>
              <a:t>http://</a:t>
            </a:r>
            <a:r>
              <a:rPr lang="cs-CZ" dirty="0" smtClean="0">
                <a:hlinkClick r:id="rId3"/>
              </a:rPr>
              <a:t>cs.wikipedia.org/wiki/Soubor:Colossus.jpga</a:t>
            </a:r>
            <a:endParaRPr lang="cs-CZ" dirty="0" smtClean="0"/>
          </a:p>
          <a:p>
            <a:r>
              <a:rPr lang="cs-CZ" dirty="0" smtClean="0">
                <a:hlinkClick r:id="rId4"/>
              </a:rPr>
              <a:t>http://</a:t>
            </a:r>
            <a:r>
              <a:rPr lang="cs-CZ" dirty="0" smtClean="0">
                <a:hlinkClick r:id="rId4"/>
              </a:rPr>
              <a:t>cs.wikipedia.org/wiki/Soubor:Zuse_Z1.jpg</a:t>
            </a:r>
          </a:p>
          <a:p>
            <a:r>
              <a:rPr lang="cs-CZ" dirty="0" smtClean="0">
                <a:hlinkClick r:id="rId5"/>
              </a:rPr>
              <a:t>http://cs.wikipedia.org/wiki/Soubor:Harvard_Mark_I_Computer_-_</a:t>
            </a:r>
            <a:r>
              <a:rPr lang="cs-CZ" dirty="0" smtClean="0">
                <a:hlinkClick r:id="rId5"/>
              </a:rPr>
              <a:t>Right_Segment.JPG</a:t>
            </a:r>
            <a:endParaRPr lang="cs-CZ" dirty="0" smtClean="0"/>
          </a:p>
          <a:p>
            <a:r>
              <a:rPr lang="cs-CZ" dirty="0" smtClean="0">
                <a:hlinkClick r:id="rId6"/>
              </a:rPr>
              <a:t>http://</a:t>
            </a:r>
            <a:r>
              <a:rPr lang="cs-CZ" dirty="0" smtClean="0">
                <a:hlinkClick r:id="rId6"/>
              </a:rPr>
              <a:t>en.wikipedia.org/wiki/File:Eniac.jpg</a:t>
            </a:r>
            <a:endParaRPr lang="cs-CZ" dirty="0" smtClean="0"/>
          </a:p>
          <a:p>
            <a:r>
              <a:rPr lang="cs-CZ" dirty="0" smtClean="0">
                <a:hlinkClick r:id="rId7"/>
              </a:rPr>
              <a:t>http://cs.wikipedia.org/wiki/Soubor:Transistors.agr.jpg</a:t>
            </a:r>
            <a:endParaRPr lang="cs-CZ" dirty="0" smtClean="0">
              <a:hlinkClick r:id="rId4"/>
            </a:endParaRPr>
          </a:p>
          <a:p>
            <a:r>
              <a:rPr lang="cs-CZ" dirty="0" smtClean="0">
                <a:hlinkClick r:id="rId8"/>
              </a:rPr>
              <a:t>http://cs.wikipedia.org/wiki/Soubor:Eprom.jpg</a:t>
            </a:r>
            <a:endParaRPr lang="cs-CZ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">
  <a:themeElements>
    <a:clrScheme name="Modul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82</TotalTime>
  <Words>104</Words>
  <Application>Microsoft Office PowerPoint</Application>
  <PresentationFormat>Předvádění na obrazovce (4:3)</PresentationFormat>
  <Paragraphs>39</Paragraphs>
  <Slides>7</Slides>
  <Notes>1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Modul</vt:lpstr>
      <vt:lpstr>Historie počítačů</vt:lpstr>
      <vt:lpstr>První počítače</vt:lpstr>
      <vt:lpstr>Nultá generace počítačů</vt:lpstr>
      <vt:lpstr>První generace počítačů</vt:lpstr>
      <vt:lpstr>Druhá generace, Třetí generace </vt:lpstr>
      <vt:lpstr>Čtvrtá generace</vt:lpstr>
      <vt:lpstr>Zdroje (30.04.2012)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Historie počítačů</dc:title>
  <dc:creator>Ondra</dc:creator>
  <cp:lastModifiedBy>Ondra</cp:lastModifiedBy>
  <cp:revision>14</cp:revision>
  <dcterms:created xsi:type="dcterms:W3CDTF">2012-04-21T10:40:23Z</dcterms:created>
  <dcterms:modified xsi:type="dcterms:W3CDTF">2012-09-03T10:19:11Z</dcterms:modified>
</cp:coreProperties>
</file>