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3CA4EB-814F-46AC-AE69-C3A516FB8339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70915F-205F-4637-97D6-77B84F8288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93051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32BBC6-4BB1-4953-AD98-E96D6C604CA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5587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6854E-CA0D-4E86-866D-023E58E2D011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CE917-8464-4F90-BC35-F4CDD7B7C2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37355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6854E-CA0D-4E86-866D-023E58E2D011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CE917-8464-4F90-BC35-F4CDD7B7C2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4788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6854E-CA0D-4E86-866D-023E58E2D011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CE917-8464-4F90-BC35-F4CDD7B7C2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1060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6854E-CA0D-4E86-866D-023E58E2D011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CE917-8464-4F90-BC35-F4CDD7B7C2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3632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6854E-CA0D-4E86-866D-023E58E2D011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CE917-8464-4F90-BC35-F4CDD7B7C2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6988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6854E-CA0D-4E86-866D-023E58E2D011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CE917-8464-4F90-BC35-F4CDD7B7C2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37442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6854E-CA0D-4E86-866D-023E58E2D011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CE917-8464-4F90-BC35-F4CDD7B7C2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82530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6854E-CA0D-4E86-866D-023E58E2D011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CE917-8464-4F90-BC35-F4CDD7B7C2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0086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6854E-CA0D-4E86-866D-023E58E2D011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CE917-8464-4F90-BC35-F4CDD7B7C2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47929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6854E-CA0D-4E86-866D-023E58E2D011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CE917-8464-4F90-BC35-F4CDD7B7C2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2550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6854E-CA0D-4E86-866D-023E58E2D011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CE917-8464-4F90-BC35-F4CDD7B7C2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7778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B6854E-CA0D-4E86-866D-023E58E2D011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1CE917-8464-4F90-BC35-F4CDD7B7C2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2190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12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5" Type="http://schemas.openxmlformats.org/officeDocument/2006/relationships/image" Target="../media/image1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Relationship Id="rId14" Type="http://schemas.openxmlformats.org/officeDocument/2006/relationships/image" Target="../media/image1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13" Type="http://schemas.openxmlformats.org/officeDocument/2006/relationships/image" Target="../media/image29.jpeg"/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12" Type="http://schemas.openxmlformats.org/officeDocument/2006/relationships/image" Target="../media/image28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11" Type="http://schemas.openxmlformats.org/officeDocument/2006/relationships/image" Target="../media/image27.jpeg"/><Relationship Id="rId5" Type="http://schemas.openxmlformats.org/officeDocument/2006/relationships/image" Target="../media/image21.jpeg"/><Relationship Id="rId10" Type="http://schemas.openxmlformats.org/officeDocument/2006/relationships/image" Target="../media/image26.jpeg"/><Relationship Id="rId4" Type="http://schemas.openxmlformats.org/officeDocument/2006/relationships/image" Target="../media/image20.jpeg"/><Relationship Id="rId9" Type="http://schemas.openxmlformats.org/officeDocument/2006/relationships/image" Target="../media/image25.jpeg"/><Relationship Id="rId14" Type="http://schemas.openxmlformats.org/officeDocument/2006/relationships/image" Target="../media/image3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13" Type="http://schemas.openxmlformats.org/officeDocument/2006/relationships/image" Target="../media/image42.jpeg"/><Relationship Id="rId3" Type="http://schemas.openxmlformats.org/officeDocument/2006/relationships/image" Target="../media/image32.jpeg"/><Relationship Id="rId7" Type="http://schemas.openxmlformats.org/officeDocument/2006/relationships/image" Target="../media/image36.jpeg"/><Relationship Id="rId12" Type="http://schemas.openxmlformats.org/officeDocument/2006/relationships/image" Target="../media/image41.jpeg"/><Relationship Id="rId2" Type="http://schemas.openxmlformats.org/officeDocument/2006/relationships/image" Target="../media/image31.jpeg"/><Relationship Id="rId16" Type="http://schemas.openxmlformats.org/officeDocument/2006/relationships/image" Target="../media/image4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jpeg"/><Relationship Id="rId11" Type="http://schemas.openxmlformats.org/officeDocument/2006/relationships/image" Target="../media/image40.jpeg"/><Relationship Id="rId5" Type="http://schemas.openxmlformats.org/officeDocument/2006/relationships/image" Target="../media/image34.jpeg"/><Relationship Id="rId15" Type="http://schemas.openxmlformats.org/officeDocument/2006/relationships/image" Target="../media/image44.jpeg"/><Relationship Id="rId10" Type="http://schemas.openxmlformats.org/officeDocument/2006/relationships/image" Target="../media/image39.jpeg"/><Relationship Id="rId4" Type="http://schemas.openxmlformats.org/officeDocument/2006/relationships/image" Target="../media/image33.jpeg"/><Relationship Id="rId9" Type="http://schemas.openxmlformats.org/officeDocument/2006/relationships/image" Target="../media/image38.jpeg"/><Relationship Id="rId14" Type="http://schemas.openxmlformats.org/officeDocument/2006/relationships/image" Target="../media/image4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jpeg"/><Relationship Id="rId13" Type="http://schemas.openxmlformats.org/officeDocument/2006/relationships/image" Target="../media/image57.jpeg"/><Relationship Id="rId3" Type="http://schemas.openxmlformats.org/officeDocument/2006/relationships/image" Target="../media/image47.wmf"/><Relationship Id="rId7" Type="http://schemas.openxmlformats.org/officeDocument/2006/relationships/image" Target="../media/image51.jpeg"/><Relationship Id="rId12" Type="http://schemas.openxmlformats.org/officeDocument/2006/relationships/image" Target="../media/image56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jpeg"/><Relationship Id="rId11" Type="http://schemas.openxmlformats.org/officeDocument/2006/relationships/image" Target="../media/image55.jpeg"/><Relationship Id="rId5" Type="http://schemas.openxmlformats.org/officeDocument/2006/relationships/image" Target="../media/image49.jpeg"/><Relationship Id="rId10" Type="http://schemas.openxmlformats.org/officeDocument/2006/relationships/image" Target="../media/image54.wmf"/><Relationship Id="rId4" Type="http://schemas.openxmlformats.org/officeDocument/2006/relationships/image" Target="../media/image48.jpeg"/><Relationship Id="rId9" Type="http://schemas.openxmlformats.org/officeDocument/2006/relationships/image" Target="../media/image5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7440976"/>
              </p:ext>
            </p:extLst>
          </p:nvPr>
        </p:nvGraphicFramePr>
        <p:xfrm>
          <a:off x="1511660" y="1196752"/>
          <a:ext cx="6120680" cy="5180815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_ 32_INOVACE_02_PÁROVÉ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SOUHLÁSKY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22. 3.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2011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PÁROVÉ SOUHLÁSKY – vyvození a procvičování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Odůvodňuje spodobu na konci slov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použité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Microsoft Office.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325550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512168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Párové souhlásky</a:t>
            </a:r>
            <a:b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</a:br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na konci </a:t>
            </a:r>
            <a:r>
              <a:rPr lang="cs-CZ" sz="5400" b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slov </a:t>
            </a:r>
            <a:endParaRPr lang="cs-CZ" sz="5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C00000"/>
              </a:solidFill>
            </a:endParaRPr>
          </a:p>
        </p:txBody>
      </p:sp>
      <p:pic>
        <p:nvPicPr>
          <p:cNvPr id="1038" name="Picture 14" descr="C:\Users\Petra\AppData\Local\Microsoft\Windows\Temporary Internet Files\Content.IE5\K0O7W0UI\MP9003999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2212" y="2492896"/>
            <a:ext cx="5192346" cy="3460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8281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2" name="Picture 18" descr="C:\Users\Petra\AppData\Local\Microsoft\Windows\Temporary Internet Files\Content.IE5\DE4CGPLA\MP9003139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419" y="4690319"/>
            <a:ext cx="1465199" cy="1448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Petra\AppData\Local\Microsoft\Windows\Temporary Internet Files\Content.IE5\DE4CGPLA\MP90040685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0371" y="2887560"/>
            <a:ext cx="2254258" cy="1502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etra\AppData\Local\Microsoft\Windows\Temporary Internet Files\Content.IE5\VJ8JBHB1\MP90031687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00" y="1052735"/>
            <a:ext cx="1421930" cy="1355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Odůvodni a doplň :   T </a:t>
            </a:r>
            <a:r>
              <a:rPr lang="cs-CZ" b="1" dirty="0">
                <a:solidFill>
                  <a:srgbClr val="C00000"/>
                </a:solidFill>
              </a:rPr>
              <a:t>-</a:t>
            </a:r>
            <a:r>
              <a:rPr lang="cs-CZ" b="1" dirty="0" smtClean="0">
                <a:solidFill>
                  <a:srgbClr val="C00000"/>
                </a:solidFill>
              </a:rPr>
              <a:t> D ,  Ť - Ď 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92796"/>
            <a:ext cx="8640960" cy="4932548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sz="5400" b="1" dirty="0" smtClean="0">
                <a:solidFill>
                  <a:srgbClr val="0070C0"/>
                </a:solidFill>
              </a:rPr>
              <a:t>   </a:t>
            </a:r>
            <a:endParaRPr lang="cs-CZ" sz="9300" b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54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sz="5400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sz="54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sz="5400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sz="5400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sz="54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5400" b="1" dirty="0" smtClean="0">
                <a:solidFill>
                  <a:srgbClr val="0070C0"/>
                </a:solidFill>
              </a:rPr>
              <a:t>              </a:t>
            </a:r>
          </a:p>
          <a:p>
            <a:pPr marL="0" indent="0">
              <a:buNone/>
            </a:pPr>
            <a:r>
              <a:rPr lang="cs-CZ" sz="5400" b="1" dirty="0">
                <a:solidFill>
                  <a:srgbClr val="0070C0"/>
                </a:solidFill>
              </a:rPr>
              <a:t> </a:t>
            </a:r>
            <a:r>
              <a:rPr lang="cs-CZ" sz="5400" b="1" dirty="0" smtClean="0">
                <a:solidFill>
                  <a:srgbClr val="0070C0"/>
                </a:solidFill>
              </a:rPr>
              <a:t>     </a:t>
            </a:r>
            <a:endParaRPr lang="cs-CZ" sz="5400" b="1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5400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                    HA</a:t>
            </a:r>
            <a:endParaRPr lang="cs-CZ" sz="5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28" name="Picture 4" descr="C:\Users\Petra\AppData\Local\Microsoft\Windows\Temporary Internet Files\Content.IE5\VJ8JBHB1\MP90043880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H="1" flipV="1">
            <a:off x="3710992" y="1052735"/>
            <a:ext cx="1362392" cy="1265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etra\AppData\Local\Microsoft\Windows\Temporary Internet Files\Content.IE5\K0O7W0UI\MP90038743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237" y="4750479"/>
            <a:ext cx="969019" cy="1425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etra\AppData\Local\Microsoft\Windows\Temporary Internet Files\Content.IE5\ME8R1IM6\MP90040728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7533" y="1052737"/>
            <a:ext cx="1404517" cy="1440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etra\AppData\Local\Microsoft\Windows\Temporary Internet Files\Content.IE5\K0O7W0UI\MP90040518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9172" y="1052735"/>
            <a:ext cx="1591100" cy="1650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etra\AppData\Local\Microsoft\Windows\Temporary Internet Files\Content.IE5\R8S25GK3\MP90028929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4438" y="3012101"/>
            <a:ext cx="1759615" cy="1208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etra\AppData\Local\Microsoft\Windows\Temporary Internet Files\Content.IE5\DE4CGPLA\MP900424369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1162" y="3022692"/>
            <a:ext cx="1599565" cy="1337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etra\AppData\Local\Microsoft\Windows\Temporary Internet Files\Content.IE5\ME8R1IM6\MP900432849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1270" y="4762141"/>
            <a:ext cx="1798202" cy="1413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etra\AppData\Local\Microsoft\Windows\Temporary Internet Files\Content.IE5\VJ8JBHB1\MP900422347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0606" y="1052736"/>
            <a:ext cx="1224425" cy="1650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Petra\AppData\Local\Microsoft\Windows\Temporary Internet Files\Content.IE5\AM1I8PN9\MP900438676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00" y="2700551"/>
            <a:ext cx="1864380" cy="1532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Petra\AppData\Local\Microsoft\Windows\Temporary Internet Files\Content.IE5\VJ8JBHB1\MP900163413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0606" y="4805584"/>
            <a:ext cx="1224425" cy="1518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838190" y="1574902"/>
            <a:ext cx="110799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solidFill>
                  <a:schemeClr val="bg1"/>
                </a:solidFill>
              </a:rPr>
              <a:t>LE_</a:t>
            </a:r>
            <a:r>
              <a:rPr lang="cs-CZ" sz="4400" b="1" dirty="0">
                <a:solidFill>
                  <a:srgbClr val="0070C0"/>
                </a:solidFill>
              </a:rPr>
              <a:t> </a:t>
            </a:r>
            <a:endParaRPr lang="cs-CZ" sz="4400" dirty="0"/>
          </a:p>
        </p:txBody>
      </p:sp>
      <p:sp>
        <p:nvSpPr>
          <p:cNvPr id="5" name="Obdélník 4"/>
          <p:cNvSpPr/>
          <p:nvPr/>
        </p:nvSpPr>
        <p:spPr>
          <a:xfrm>
            <a:off x="1974930" y="1748135"/>
            <a:ext cx="138371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solidFill>
                  <a:srgbClr val="0070C0"/>
                </a:solidFill>
              </a:rPr>
              <a:t>KVĚ_</a:t>
            </a:r>
          </a:p>
        </p:txBody>
      </p:sp>
      <p:sp>
        <p:nvSpPr>
          <p:cNvPr id="6" name="Obdélník 5"/>
          <p:cNvSpPr/>
          <p:nvPr/>
        </p:nvSpPr>
        <p:spPr>
          <a:xfrm>
            <a:off x="5413507" y="1933593"/>
            <a:ext cx="172996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solidFill>
                  <a:srgbClr val="00B0F0"/>
                </a:solidFill>
              </a:rPr>
              <a:t>LABU_</a:t>
            </a:r>
            <a:endParaRPr lang="cs-CZ" sz="4400" dirty="0">
              <a:solidFill>
                <a:srgbClr val="00B0F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530606" y="2023247"/>
            <a:ext cx="137537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solidFill>
                  <a:srgbClr val="00B0F0"/>
                </a:solidFill>
              </a:rPr>
              <a:t>PLO_</a:t>
            </a:r>
            <a:endParaRPr lang="cs-CZ" sz="4400" dirty="0">
              <a:solidFill>
                <a:srgbClr val="00B0F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12400" y="3450929"/>
            <a:ext cx="147989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solidFill>
                  <a:schemeClr val="bg1"/>
                </a:solidFill>
              </a:rPr>
              <a:t>HRA_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71817" y="5429698"/>
            <a:ext cx="88197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solidFill>
                  <a:srgbClr val="0070C0"/>
                </a:solidFill>
              </a:rPr>
              <a:t>SÍ_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007104" y="3463292"/>
            <a:ext cx="120385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solidFill>
                  <a:schemeClr val="bg1"/>
                </a:solidFill>
              </a:rPr>
              <a:t>LO_ 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420371" y="3691354"/>
            <a:ext cx="219136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solidFill>
                  <a:schemeClr val="bg1"/>
                </a:solidFill>
              </a:rPr>
              <a:t>MEDVĚ_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894572" y="3590575"/>
            <a:ext cx="164615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solidFill>
                  <a:schemeClr val="bg1"/>
                </a:solidFill>
              </a:rPr>
              <a:t>SALÁ_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571023" y="5345459"/>
            <a:ext cx="101021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solidFill>
                  <a:srgbClr val="0070C0"/>
                </a:solidFill>
              </a:rPr>
              <a:t>ZE_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725496" y="5564863"/>
            <a:ext cx="109998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solidFill>
                  <a:schemeClr val="bg1"/>
                </a:solidFill>
              </a:rPr>
              <a:t>SU_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06048" y="1657369"/>
            <a:ext cx="12346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solidFill>
                  <a:schemeClr val="bg1"/>
                </a:solidFill>
              </a:rPr>
              <a:t>ME_</a:t>
            </a:r>
            <a:endParaRPr lang="cs-CZ" sz="4400" dirty="0"/>
          </a:p>
        </p:txBody>
      </p:sp>
      <p:pic>
        <p:nvPicPr>
          <p:cNvPr id="1044" name="Picture 20" descr="C:\Users\Petra\AppData\Local\Microsoft\Windows\Temporary Internet Files\Content.IE5\ME8R1IM6\MP900433970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2917" y="4750479"/>
            <a:ext cx="1951139" cy="1413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bdélník 16"/>
          <p:cNvSpPr/>
          <p:nvPr/>
        </p:nvSpPr>
        <p:spPr>
          <a:xfrm>
            <a:off x="3608185" y="5414649"/>
            <a:ext cx="116249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chemeClr val="bg1"/>
                </a:solidFill>
              </a:rPr>
              <a:t>HA_</a:t>
            </a:r>
            <a:endParaRPr lang="cs-CZ" sz="4400" dirty="0"/>
          </a:p>
        </p:txBody>
      </p:sp>
      <p:sp>
        <p:nvSpPr>
          <p:cNvPr id="18" name="Obdélník 17"/>
          <p:cNvSpPr/>
          <p:nvPr/>
        </p:nvSpPr>
        <p:spPr>
          <a:xfrm>
            <a:off x="5302917" y="5369538"/>
            <a:ext cx="143821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</a:rPr>
              <a:t>OBĚ_</a:t>
            </a:r>
            <a:endParaRPr lang="cs-CZ" sz="44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9621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850106"/>
          </a:xfrm>
        </p:spPr>
        <p:txBody>
          <a:bodyPr/>
          <a:lstStyle/>
          <a:p>
            <a:r>
              <a:rPr lang="cs-CZ" b="1" dirty="0">
                <a:solidFill>
                  <a:srgbClr val="C00000"/>
                </a:solidFill>
              </a:rPr>
              <a:t>Odůvodni a doplň :   </a:t>
            </a:r>
            <a:r>
              <a:rPr lang="cs-CZ" b="1" dirty="0" smtClean="0">
                <a:solidFill>
                  <a:srgbClr val="C00000"/>
                </a:solidFill>
              </a:rPr>
              <a:t>S </a:t>
            </a:r>
            <a:r>
              <a:rPr lang="cs-CZ" b="1" dirty="0">
                <a:solidFill>
                  <a:srgbClr val="C00000"/>
                </a:solidFill>
              </a:rPr>
              <a:t>- </a:t>
            </a:r>
            <a:r>
              <a:rPr lang="cs-CZ" b="1" dirty="0" smtClean="0">
                <a:solidFill>
                  <a:srgbClr val="C00000"/>
                </a:solidFill>
              </a:rPr>
              <a:t>Z </a:t>
            </a:r>
            <a:r>
              <a:rPr lang="cs-CZ" b="1" dirty="0">
                <a:solidFill>
                  <a:srgbClr val="C00000"/>
                </a:solidFill>
              </a:rPr>
              <a:t>,  </a:t>
            </a:r>
            <a:r>
              <a:rPr lang="cs-CZ" b="1" dirty="0" smtClean="0">
                <a:solidFill>
                  <a:srgbClr val="C00000"/>
                </a:solidFill>
              </a:rPr>
              <a:t>Š </a:t>
            </a:r>
            <a:r>
              <a:rPr lang="cs-CZ" b="1" dirty="0">
                <a:solidFill>
                  <a:srgbClr val="C00000"/>
                </a:solidFill>
              </a:rPr>
              <a:t>- Ž</a:t>
            </a:r>
            <a:endParaRPr lang="cs-CZ" dirty="0"/>
          </a:p>
        </p:txBody>
      </p:sp>
      <p:pic>
        <p:nvPicPr>
          <p:cNvPr id="2050" name="Picture 2" descr="C:\Users\Petra\AppData\Local\Microsoft\Windows\Temporary Internet Files\Content.IE5\DE4CGPLA\MP900289179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508597"/>
            <a:ext cx="1368152" cy="2016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etra\AppData\Local\Microsoft\Windows\Temporary Internet Files\Content.IE5\W0JDQO07\MP9001637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8924" y="4701962"/>
            <a:ext cx="1167384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etra\AppData\Local\Microsoft\Windows\Temporary Internet Files\Content.IE5\W0JDQO07\MP90034171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1977" y="4464031"/>
            <a:ext cx="1253879" cy="2072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etra\AppData\Local\Microsoft\Windows\Temporary Internet Files\Content.IE5\DE4CGPLA\MP90017542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978" y="2491215"/>
            <a:ext cx="1334939" cy="19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etra\AppData\Local\Microsoft\Windows\Temporary Internet Files\Content.IE5\K0O7W0UI\MP90038665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5181" y="1276484"/>
            <a:ext cx="1636215" cy="1232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etra\AppData\Local\Microsoft\Windows\Temporary Internet Files\Content.IE5\AM1I8PN9\MP90031655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2100" y="5403410"/>
            <a:ext cx="1802378" cy="1125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etra\AppData\Local\Microsoft\Windows\Temporary Internet Files\Content.IE5\W0JDQO07\MP90040368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928" y="1276485"/>
            <a:ext cx="1756792" cy="1359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Petra\AppData\Local\Microsoft\Windows\Temporary Internet Files\Content.IE5\K0O7W0UI\MP90014513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928" y="2873021"/>
            <a:ext cx="2301052" cy="1302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Petra\AppData\Local\Microsoft\Windows\Temporary Internet Files\Content.IE5\ME8R1IM6\MP90042377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4108" y="2636473"/>
            <a:ext cx="1608362" cy="2508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Petra\AppData\Local\Microsoft\Windows\Temporary Internet Files\Content.IE5\R8S25GK3\MP900438518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409601" y="4635051"/>
            <a:ext cx="2120280" cy="1591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Petra\AppData\Local\Microsoft\Windows\Temporary Internet Files\Content.IE5\ME8R1IM6\MP900433143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873021"/>
            <a:ext cx="2349535" cy="129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Petra\AppData\Local\Microsoft\Windows\Temporary Internet Files\Content.IE5\K0O7W0UI\MP900427811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5389" y="1276485"/>
            <a:ext cx="2809962" cy="1278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Petra\AppData\Local\Microsoft\Windows\Temporary Internet Files\Content.IE5\DE4CGPLA\MP900409009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8924" y="1276484"/>
            <a:ext cx="1276745" cy="1044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472808" y="1867032"/>
            <a:ext cx="251402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LISTONO_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640393" y="4370521"/>
            <a:ext cx="142699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chemeClr val="bg1"/>
                </a:solidFill>
              </a:rPr>
              <a:t>MŘÍ_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80438" y="3477623"/>
            <a:ext cx="97815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chemeClr val="bg1"/>
                </a:solidFill>
              </a:rPr>
              <a:t>LE_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179512" y="5778136"/>
            <a:ext cx="166122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PAŘE_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339531" y="5795383"/>
            <a:ext cx="209358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PROVA_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620991" y="5724602"/>
            <a:ext cx="161775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002060"/>
                </a:solidFill>
              </a:rPr>
              <a:t>MRÁ_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539404" y="1849691"/>
            <a:ext cx="159851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ŘETĚ_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7548924" y="1572141"/>
            <a:ext cx="122822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PI_ !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7774614" y="3777779"/>
            <a:ext cx="113127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KO_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2084504" y="5778136"/>
            <a:ext cx="120577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chemeClr val="bg1"/>
                </a:solidFill>
              </a:rPr>
              <a:t>NŮ_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2864302" y="3393059"/>
            <a:ext cx="170976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KALU_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7544978" y="5759817"/>
            <a:ext cx="10743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chemeClr val="bg1">
                    <a:lumMod val="95000"/>
                  </a:schemeClr>
                </a:solidFill>
              </a:rPr>
              <a:t>VĚ_</a:t>
            </a:r>
            <a:endParaRPr lang="cs-CZ" sz="44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967734" y="1967952"/>
            <a:ext cx="121860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NO_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3651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90" name="Picture 18" descr="C:\Users\Petra\AppData\Local\Microsoft\Windows\Temporary Internet Files\Content.IE5\K0O7W0UI\MP9004032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4303" y="3135839"/>
            <a:ext cx="2008760" cy="133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Petra\AppData\Local\Microsoft\Windows\Temporary Internet Files\Content.IE5\ME8R1IM6\MP90040966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7884" y="2597727"/>
            <a:ext cx="2384538" cy="1802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Petra\AppData\Local\Microsoft\Windows\Temporary Internet Files\Content.IE5\AM1I8PN9\MP90040369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4452" y="4638346"/>
            <a:ext cx="1398027" cy="1992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C00000"/>
                </a:solidFill>
              </a:rPr>
              <a:t>Odůvodni a doplň :   </a:t>
            </a:r>
            <a:r>
              <a:rPr lang="cs-CZ" b="1" dirty="0" smtClean="0">
                <a:solidFill>
                  <a:srgbClr val="C00000"/>
                </a:solidFill>
              </a:rPr>
              <a:t>P </a:t>
            </a:r>
            <a:r>
              <a:rPr lang="cs-CZ" b="1" dirty="0">
                <a:solidFill>
                  <a:srgbClr val="C00000"/>
                </a:solidFill>
              </a:rPr>
              <a:t>- </a:t>
            </a:r>
            <a:r>
              <a:rPr lang="cs-CZ" b="1" dirty="0" smtClean="0">
                <a:solidFill>
                  <a:srgbClr val="C00000"/>
                </a:solidFill>
              </a:rPr>
              <a:t>B </a:t>
            </a:r>
            <a:r>
              <a:rPr lang="cs-CZ" b="1" dirty="0">
                <a:solidFill>
                  <a:srgbClr val="C00000"/>
                </a:solidFill>
              </a:rPr>
              <a:t>,  </a:t>
            </a:r>
            <a:r>
              <a:rPr lang="cs-CZ" b="1" dirty="0" smtClean="0">
                <a:solidFill>
                  <a:srgbClr val="C00000"/>
                </a:solidFill>
              </a:rPr>
              <a:t>F </a:t>
            </a:r>
            <a:r>
              <a:rPr lang="cs-CZ" b="1" dirty="0">
                <a:solidFill>
                  <a:srgbClr val="C00000"/>
                </a:solidFill>
              </a:rPr>
              <a:t>- </a:t>
            </a:r>
            <a:r>
              <a:rPr lang="cs-CZ" b="1" dirty="0" smtClean="0">
                <a:solidFill>
                  <a:srgbClr val="C00000"/>
                </a:solidFill>
              </a:rPr>
              <a:t>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 smtClean="0"/>
              <a:t>    </a:t>
            </a:r>
            <a:endParaRPr lang="cs-CZ" sz="4400" b="1" dirty="0"/>
          </a:p>
        </p:txBody>
      </p:sp>
      <p:pic>
        <p:nvPicPr>
          <p:cNvPr id="3074" name="Picture 2" descr="C:\Users\Petra\AppData\Local\Microsoft\Windows\Temporary Internet Files\Content.IE5\K0O7W0UI\MP90043855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184" y="4797152"/>
            <a:ext cx="1516023" cy="1847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etra\AppData\Local\Microsoft\Windows\Temporary Internet Files\Content.IE5\W0JDQO07\MP90041168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3015" y="4624147"/>
            <a:ext cx="1438429" cy="2021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etra\AppData\Local\Microsoft\Windows\Temporary Internet Files\Content.IE5\DE4CGPLA\MP90031674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428968" y="5733617"/>
            <a:ext cx="1067003" cy="70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etra\AppData\Local\Microsoft\Windows\Temporary Internet Files\Content.IE5\VJ8JBHB1\MP90040057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184" y="1333864"/>
            <a:ext cx="1440160" cy="1669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6427" y="2283221"/>
            <a:ext cx="163378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solidFill>
                  <a:srgbClr val="FF0000"/>
                </a:solidFill>
              </a:rPr>
              <a:t>CHLÉ_</a:t>
            </a:r>
          </a:p>
        </p:txBody>
      </p:sp>
      <p:sp>
        <p:nvSpPr>
          <p:cNvPr id="10" name="Obdélník 9"/>
          <p:cNvSpPr/>
          <p:nvPr/>
        </p:nvSpPr>
        <p:spPr>
          <a:xfrm>
            <a:off x="7351338" y="5886129"/>
            <a:ext cx="167706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LÁHE_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28749" y="5886129"/>
            <a:ext cx="128913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HŘI_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3079" name="Picture 7" descr="C:\Users\Petra\AppData\Local\Microsoft\Windows\Temporary Internet Files\Content.IE5\R8S25GK3\MP90022774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9981" y="3260244"/>
            <a:ext cx="1894362" cy="1261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Petra\AppData\Local\Microsoft\Windows\Temporary Internet Files\Content.IE5\S7687CZ2\MP90039014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8412" y="4613747"/>
            <a:ext cx="1485476" cy="2006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Petra\AppData\Local\Microsoft\Windows\Temporary Internet Files\Content.IE5\R8S25GK3\MP900409499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4183" y="1260579"/>
            <a:ext cx="1440160" cy="1873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Petra\AppData\Local\Microsoft\Windows\Temporary Internet Files\Content.IE5\K0O7W0UI\MP900180518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331890"/>
            <a:ext cx="1461779" cy="2167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Petra\AppData\Local\Microsoft\Windows\Temporary Internet Files\Content.IE5\VJ8JBHB1\MP900387863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8816" y="4613747"/>
            <a:ext cx="1596891" cy="2041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Petra\AppData\Local\Microsoft\Windows\Temporary Internet Files\Content.IE5\W0JDQO07\MP900407547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3314" y="1325273"/>
            <a:ext cx="1447896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Obdélník 21"/>
          <p:cNvSpPr/>
          <p:nvPr/>
        </p:nvSpPr>
        <p:spPr>
          <a:xfrm>
            <a:off x="3706233" y="5897604"/>
            <a:ext cx="186140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MRKE_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001604" y="5926297"/>
            <a:ext cx="171040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SLOU_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613314" y="5910703"/>
            <a:ext cx="118974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DU_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494452" y="2418507"/>
            <a:ext cx="110318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ZU_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5527743" y="2234184"/>
            <a:ext cx="162897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VĚTE_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102422" y="2729593"/>
            <a:ext cx="110479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ČÁ_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884861" y="3759349"/>
            <a:ext cx="179337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ŠROU_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1623777" y="3735979"/>
            <a:ext cx="275312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FOTOGRA_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3089" name="Picture 17" descr="C:\Users\Petra\AppData\Local\Microsoft\Windows\Temporary Internet Files\Content.IE5\DE4CGPLA\MP900406698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3200" y="1348743"/>
            <a:ext cx="1787211" cy="1069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Obdélník 30"/>
          <p:cNvSpPr/>
          <p:nvPr/>
        </p:nvSpPr>
        <p:spPr>
          <a:xfrm>
            <a:off x="1890207" y="1720840"/>
            <a:ext cx="97975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LE_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5741726" y="3752285"/>
            <a:ext cx="106811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PÁ_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3091" name="Picture 19" descr="C:\Users\Petra\AppData\Local\Microsoft\Windows\Temporary Internet Files\Content.IE5\VJ8JBHB1\MP900289921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183" y="3155862"/>
            <a:ext cx="1101473" cy="1468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bdélník 34"/>
          <p:cNvSpPr/>
          <p:nvPr/>
        </p:nvSpPr>
        <p:spPr>
          <a:xfrm>
            <a:off x="92842" y="3998650"/>
            <a:ext cx="157607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JOSE_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5691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C00000"/>
                </a:solidFill>
              </a:rPr>
              <a:t>Odůvodni a doplň :   C</a:t>
            </a:r>
            <a:r>
              <a:rPr lang="cs-CZ" b="1" dirty="0" smtClean="0">
                <a:solidFill>
                  <a:srgbClr val="C00000"/>
                </a:solidFill>
              </a:rPr>
              <a:t>H </a:t>
            </a:r>
            <a:r>
              <a:rPr lang="cs-CZ" b="1" dirty="0">
                <a:solidFill>
                  <a:srgbClr val="C00000"/>
                </a:solidFill>
              </a:rPr>
              <a:t>- </a:t>
            </a:r>
            <a:r>
              <a:rPr lang="cs-CZ" b="1" dirty="0" smtClean="0">
                <a:solidFill>
                  <a:srgbClr val="C00000"/>
                </a:solidFill>
              </a:rPr>
              <a:t>H</a:t>
            </a:r>
            <a:endParaRPr lang="cs-CZ" dirty="0"/>
          </a:p>
        </p:txBody>
      </p:sp>
      <p:pic>
        <p:nvPicPr>
          <p:cNvPr id="1026" name="Picture 2" descr="C:\Users\Petra\AppData\Local\Microsoft\Windows\Temporary Internet Files\Content.IE5\VJ8JBHB1\MP900403162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86838" y="5192884"/>
            <a:ext cx="1874520" cy="1413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etra\AppData\Local\Microsoft\Windows\Temporary Internet Files\Content.IE5\VJ8JBHB1\MC9000840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4469" y="3727888"/>
            <a:ext cx="2514431" cy="1013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etra\AppData\Local\Microsoft\Windows\Temporary Internet Files\Content.IE5\R8S25GK3\MP90039900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543664" y="1570252"/>
            <a:ext cx="197626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etra\AppData\Local\Microsoft\Windows\Temporary Internet Files\Content.IE5\W0JDQO07\MP90040263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0920" y="4141518"/>
            <a:ext cx="1639044" cy="2457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etra\AppData\Local\Microsoft\Windows\Temporary Internet Files\Content.IE5\AM1I8PN9\MP90038636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2528" y="1225950"/>
            <a:ext cx="1448282" cy="21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etra\AppData\Local\Microsoft\Windows\Temporary Internet Files\Content.IE5\AM1I8PN9\MP90040120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809" y="1225950"/>
            <a:ext cx="1584019" cy="1980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etra\AppData\Local\Microsoft\Windows\Temporary Internet Files\Content.IE5\S7687CZ2\MP90043048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9505" y="1225950"/>
            <a:ext cx="1343827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etra\AppData\Local\Microsoft\Windows\Temporary Internet Files\Content.IE5\K0O7W0UI\MP90042762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5612" y="5199738"/>
            <a:ext cx="1656184" cy="14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Petra\AppData\Local\Microsoft\Windows\Temporary Internet Files\Content.IE5\ME8R1IM6\MC90031195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0494" y="2532057"/>
            <a:ext cx="2786152" cy="1579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Petra\AppData\Local\Microsoft\Windows\Temporary Internet Files\Content.IE5\DE4CGPLA\MP900403179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809" y="5157192"/>
            <a:ext cx="2247680" cy="1497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Petra\AppData\Local\Microsoft\Windows\Temporary Internet Files\Content.IE5\AM1I8PN9\MP900406905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809" y="3546306"/>
            <a:ext cx="2667718" cy="1250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Petra\AppData\Local\Microsoft\Windows\Temporary Internet Files\Content.IE5\AM1I8PN9\MP900177957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3028" y="1255337"/>
            <a:ext cx="1947405" cy="1249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Obdélník 22"/>
          <p:cNvSpPr/>
          <p:nvPr/>
        </p:nvSpPr>
        <p:spPr>
          <a:xfrm>
            <a:off x="256427" y="2283221"/>
            <a:ext cx="147989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HRÁ_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886838" y="5915099"/>
            <a:ext cx="143981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OŘE_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804008" y="3546306"/>
            <a:ext cx="135870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PLU_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98809" y="4099387"/>
            <a:ext cx="266771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RAMPOU_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250529" y="2588021"/>
            <a:ext cx="137569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SMÍ_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7674401" y="2504523"/>
            <a:ext cx="9140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ČI_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129643" y="5959749"/>
            <a:ext cx="151445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HRO_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7122713" y="5902638"/>
            <a:ext cx="125386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SNÍ_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325547" y="1255337"/>
            <a:ext cx="208236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TVARO_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801468" y="2552188"/>
            <a:ext cx="146065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KRU_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604977" y="4339714"/>
            <a:ext cx="199054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PSTRU_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2851354" y="5919761"/>
            <a:ext cx="171809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</a:rPr>
              <a:t>BATO_</a:t>
            </a:r>
            <a:endParaRPr lang="cs-CZ" sz="44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1097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245</Words>
  <Application>Microsoft Office PowerPoint</Application>
  <PresentationFormat>Předvádění na obrazovce (4:3)</PresentationFormat>
  <Paragraphs>93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Párové souhlásky na konci slov </vt:lpstr>
      <vt:lpstr>Odůvodni a doplň :   T - D ,  Ť - Ď </vt:lpstr>
      <vt:lpstr>Odůvodni a doplň :   S - Z ,  Š - Ž</vt:lpstr>
      <vt:lpstr>Odůvodni a doplň :   P - B ,  F - V</vt:lpstr>
      <vt:lpstr>Odůvodni a doplň :   CH - H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Učitel</cp:lastModifiedBy>
  <cp:revision>8</cp:revision>
  <dcterms:created xsi:type="dcterms:W3CDTF">2011-11-02T15:09:20Z</dcterms:created>
  <dcterms:modified xsi:type="dcterms:W3CDTF">2012-11-11T19:42:33Z</dcterms:modified>
</cp:coreProperties>
</file>