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33CC33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18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27E3D9-FAA2-45F6-8611-E1BD2F6A8AFD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1C99E-148E-4DDC-93B4-A27212F566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933D3-C246-4AFB-BCDC-1DD46292394C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32B10-473C-44AF-9806-3A93BE98F7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9DBFF-AD97-4A36-92D7-EC62A3755724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E5480-367D-45F2-9C54-86CE1920CE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40767-9A4C-4E52-8D72-523856715167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E785D-7FC1-4D62-9DA6-5FCE7E5A54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865B8-42EC-49CF-B009-EA576D3D12C8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D57-56A0-4E54-8426-B4C459C4A7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865D1-61B5-428E-B856-E4E67A970090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F7882-C628-475E-AB76-85E18E2040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E8652-FA19-4AA3-9602-6BD1305BFEA2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A63C9-DF8D-4A88-8D36-682244D431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F4F8D-7785-435D-920D-558B4FF09AEE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0873B-E6B5-4F96-B59B-06D3687255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1017B-8902-4249-B675-571D2E66AEF1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A6CBE-1629-4F8D-A058-2FD19F9805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7B378-2FC7-473E-9B9B-CE73365324E3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17BD3-7FC1-49A5-B942-B0889C7F2D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B9C34-6CBB-4D18-8D0B-750E67001162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01069-F439-448B-8DA2-DB31E51924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22CFC6-8CBF-4D14-944C-A64BC2BD554D}" type="datetimeFigureOut">
              <a:rPr lang="cs-CZ"/>
              <a:pPr>
                <a:defRPr/>
              </a:pPr>
              <a:t>11.11.2012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948EFB-2FAD-4FAF-AF97-46E82A38E1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54" name="Group 42"/>
          <p:cNvGraphicFramePr>
            <a:graphicFrameLocks noGrp="1"/>
          </p:cNvGraphicFramePr>
          <p:nvPr/>
        </p:nvGraphicFramePr>
        <p:xfrm>
          <a:off x="1511300" y="1196975"/>
          <a:ext cx="6121400" cy="5305425"/>
        </p:xfrm>
        <a:graphic>
          <a:graphicData uri="http://schemas.openxmlformats.org/drawingml/2006/table">
            <a:tbl>
              <a:tblPr/>
              <a:tblGrid>
                <a:gridCol w="2466975"/>
                <a:gridCol w="3654425"/>
              </a:tblGrid>
              <a:tr h="5016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Číslo přílohy: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  <a:cs typeface="Times New Roman" pitchFamily="18" charset="0"/>
                        </a:rPr>
                        <a:t>VY_ 32_INOVACE_04_VELIKONOCE</a:t>
                      </a:r>
                      <a:endParaRPr kumimoji="0" lang="cs-CZ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Petra Kukuczková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 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Třída: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2. ročník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7889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Šablona projektu: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III/2 Inovace a zkvalitnění výuky prostřednictvím ICT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1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Datum zařazení do výuky a zapsání do třídní knihy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31. 3. 2011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87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Český jazyk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Název a anotace: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VELIKONOCE – seznamování s ústní slovesností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DUM – Prezentace Power Point</a:t>
                      </a:r>
                      <a:endParaRPr kumimoji="0" lang="cs-CZ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Samostatně popisuje oslavy svátků, seznámí se s ústní slovesností, lidovými pranostikami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DFEE"/>
                    </a:solidFill>
                  </a:tcPr>
                </a:tc>
              </a:tr>
              <a:tr h="636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Využité materiály:</a:t>
                      </a:r>
                      <a:endParaRPr kumimoji="0" lang="cs-CZ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120000"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Obrázky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www.office.microsoft.com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3351" name="Rectangle 139"/>
          <p:cNvSpPr>
            <a:spLocks noChangeArrowheads="1"/>
          </p:cNvSpPr>
          <p:nvPr/>
        </p:nvSpPr>
        <p:spPr bwMode="auto">
          <a:xfrm>
            <a:off x="0" y="580231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13352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1513" y="260350"/>
            <a:ext cx="4692650" cy="79216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14338" name="Zástupný symbol pro obsah 5"/>
          <p:cNvSpPr>
            <a:spLocks noGrp="1"/>
          </p:cNvSpPr>
          <p:nvPr>
            <p:ph idx="1"/>
          </p:nvPr>
        </p:nvSpPr>
        <p:spPr>
          <a:xfrm>
            <a:off x="250825" y="1676400"/>
            <a:ext cx="8893175" cy="47053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Velikonoce patří k významným svátkům. 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Již naši předkové slavili tyto svátky jara a příchodu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nového života. I množství zvyků, které se 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k Velikonocům pojí, dokazuje, jak staré svátky to 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jsou. Kluci pletou pomlázky, děvčata malují kraslice,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maminky pečou beránky.</a:t>
            </a:r>
          </a:p>
          <a:p>
            <a:pPr marL="0" indent="0">
              <a:buFont typeface="Arial" charset="0"/>
              <a:buNone/>
            </a:pPr>
            <a:r>
              <a:rPr lang="cs-CZ" b="1" smtClean="0">
                <a:solidFill>
                  <a:srgbClr val="00B050"/>
                </a:solidFill>
              </a:rPr>
              <a:t>Jak slavíte Velikonoce vy?  </a:t>
            </a:r>
          </a:p>
        </p:txBody>
      </p:sp>
      <p:pic>
        <p:nvPicPr>
          <p:cNvPr id="14339" name="Picture 7" descr="C:\Users\Petra\AppData\Local\Microsoft\Windows\Temporary Internet Files\Content.IE5\K0O7W0UI\MP900433319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6463" y="4664075"/>
            <a:ext cx="4427537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15" descr="C:\Users\Petra\AppData\Local\Microsoft\Windows\Temporary Internet Files\Content.IE5\K0O7W0UI\MP900422752[1].jpg"/>
          <p:cNvPicPr>
            <a:picLocks noChangeAspect="1" noChangeArrowheads="1"/>
          </p:cNvPicPr>
          <p:nvPr/>
        </p:nvPicPr>
        <p:blipFill>
          <a:blip r:embed="rId3"/>
          <a:srcRect l="31699" b="23940"/>
          <a:stretch>
            <a:fillRect/>
          </a:stretch>
        </p:blipFill>
        <p:spPr bwMode="auto">
          <a:xfrm>
            <a:off x="7624763" y="0"/>
            <a:ext cx="15192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0" descr="C:\Users\Petra\AppData\Local\Microsoft\Windows\Temporary Internet Files\Content.IE5\R8S25GK3\MC90019405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463" y="5624513"/>
            <a:ext cx="1684337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3" descr="C:\Users\Petra\AppData\Local\Microsoft\Windows\Temporary Internet Files\Content.IE5\DE4CGPLA\MC900436182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64500" y="1341438"/>
            <a:ext cx="1079500" cy="86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4" descr="C:\Users\Petra\AppData\Local\Microsoft\Windows\Temporary Internet Files\Content.IE5\K0O7W0UI\MC900436395[1]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2624715">
            <a:off x="7335838" y="1377950"/>
            <a:ext cx="781050" cy="985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4" name="Picture 5" descr="C:\Users\Petra\AppData\Local\Microsoft\Windows\Temporary Internet Files\Content.IE5\S7687CZ2\MC900436380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32563" y="388938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57" descr="C:\Users\Petra\AppData\Local\Microsoft\Windows\Temporary Internet Files\Content.IE5\VJ8JBHB1\MP900402100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141663"/>
            <a:ext cx="2309813" cy="9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362" name="Group 9"/>
          <p:cNvGrpSpPr>
            <a:grpSpLocks noChangeAspect="1"/>
          </p:cNvGrpSpPr>
          <p:nvPr/>
        </p:nvGrpSpPr>
        <p:grpSpPr bwMode="auto">
          <a:xfrm>
            <a:off x="4521200" y="2100263"/>
            <a:ext cx="1679575" cy="841375"/>
            <a:chOff x="2514" y="3330"/>
            <a:chExt cx="1177" cy="883"/>
          </a:xfrm>
        </p:grpSpPr>
        <p:sp>
          <p:nvSpPr>
            <p:cNvPr id="15369" name="AutoShape 8"/>
            <p:cNvSpPr>
              <a:spLocks noChangeAspect="1" noChangeArrowheads="1" noTextEdit="1"/>
            </p:cNvSpPr>
            <p:nvPr/>
          </p:nvSpPr>
          <p:spPr bwMode="auto">
            <a:xfrm>
              <a:off x="2540" y="3331"/>
              <a:ext cx="1151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0" name="Rectangle 10"/>
            <p:cNvSpPr>
              <a:spLocks noChangeArrowheads="1"/>
            </p:cNvSpPr>
            <p:nvPr/>
          </p:nvSpPr>
          <p:spPr bwMode="auto">
            <a:xfrm>
              <a:off x="2514" y="3330"/>
              <a:ext cx="1151" cy="883"/>
            </a:xfrm>
            <a:prstGeom prst="rect">
              <a:avLst/>
            </a:prstGeom>
            <a:solidFill>
              <a:srgbClr val="B2D8E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>
                <a:latin typeface="Calibri" pitchFamily="34" charset="0"/>
              </a:endParaRPr>
            </a:p>
          </p:txBody>
        </p:sp>
        <p:sp>
          <p:nvSpPr>
            <p:cNvPr id="15371" name="Freeform 11"/>
            <p:cNvSpPr>
              <a:spLocks/>
            </p:cNvSpPr>
            <p:nvPr/>
          </p:nvSpPr>
          <p:spPr bwMode="auto">
            <a:xfrm>
              <a:off x="3428" y="3692"/>
              <a:ext cx="36" cy="42"/>
            </a:xfrm>
            <a:custGeom>
              <a:avLst/>
              <a:gdLst>
                <a:gd name="T0" fmla="*/ 36 w 73"/>
                <a:gd name="T1" fmla="*/ 0 h 84"/>
                <a:gd name="T2" fmla="*/ 10 w 73"/>
                <a:gd name="T3" fmla="*/ 7 h 84"/>
                <a:gd name="T4" fmla="*/ 2 w 73"/>
                <a:gd name="T5" fmla="*/ 25 h 84"/>
                <a:gd name="T6" fmla="*/ 0 w 73"/>
                <a:gd name="T7" fmla="*/ 42 h 84"/>
                <a:gd name="T8" fmla="*/ 18 w 73"/>
                <a:gd name="T9" fmla="*/ 30 h 84"/>
                <a:gd name="T10" fmla="*/ 36 w 73"/>
                <a:gd name="T11" fmla="*/ 0 h 84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84"/>
                <a:gd name="T20" fmla="*/ 73 w 73"/>
                <a:gd name="T21" fmla="*/ 84 h 84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84">
                  <a:moveTo>
                    <a:pt x="73" y="0"/>
                  </a:moveTo>
                  <a:lnTo>
                    <a:pt x="20" y="15"/>
                  </a:lnTo>
                  <a:lnTo>
                    <a:pt x="4" y="51"/>
                  </a:lnTo>
                  <a:lnTo>
                    <a:pt x="0" y="84"/>
                  </a:lnTo>
                  <a:lnTo>
                    <a:pt x="36" y="60"/>
                  </a:lnTo>
                  <a:lnTo>
                    <a:pt x="73" y="0"/>
                  </a:lnTo>
                  <a:close/>
                </a:path>
              </a:pathLst>
            </a:custGeom>
            <a:solidFill>
              <a:srgbClr val="7A496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2" name="Freeform 12"/>
            <p:cNvSpPr>
              <a:spLocks/>
            </p:cNvSpPr>
            <p:nvPr/>
          </p:nvSpPr>
          <p:spPr bwMode="auto">
            <a:xfrm>
              <a:off x="2601" y="3884"/>
              <a:ext cx="311" cy="46"/>
            </a:xfrm>
            <a:custGeom>
              <a:avLst/>
              <a:gdLst>
                <a:gd name="T0" fmla="*/ 290 w 621"/>
                <a:gd name="T1" fmla="*/ 0 h 91"/>
                <a:gd name="T2" fmla="*/ 163 w 621"/>
                <a:gd name="T3" fmla="*/ 25 h 91"/>
                <a:gd name="T4" fmla="*/ 91 w 621"/>
                <a:gd name="T5" fmla="*/ 37 h 91"/>
                <a:gd name="T6" fmla="*/ 67 w 621"/>
                <a:gd name="T7" fmla="*/ 40 h 91"/>
                <a:gd name="T8" fmla="*/ 45 w 621"/>
                <a:gd name="T9" fmla="*/ 18 h 91"/>
                <a:gd name="T10" fmla="*/ 52 w 621"/>
                <a:gd name="T11" fmla="*/ 40 h 91"/>
                <a:gd name="T12" fmla="*/ 33 w 621"/>
                <a:gd name="T13" fmla="*/ 31 h 91"/>
                <a:gd name="T14" fmla="*/ 0 w 621"/>
                <a:gd name="T15" fmla="*/ 6 h 91"/>
                <a:gd name="T16" fmla="*/ 12 w 621"/>
                <a:gd name="T17" fmla="*/ 25 h 91"/>
                <a:gd name="T18" fmla="*/ 39 w 621"/>
                <a:gd name="T19" fmla="*/ 46 h 91"/>
                <a:gd name="T20" fmla="*/ 97 w 621"/>
                <a:gd name="T21" fmla="*/ 46 h 91"/>
                <a:gd name="T22" fmla="*/ 166 w 621"/>
                <a:gd name="T23" fmla="*/ 31 h 91"/>
                <a:gd name="T24" fmla="*/ 311 w 621"/>
                <a:gd name="T25" fmla="*/ 3 h 91"/>
                <a:gd name="T26" fmla="*/ 290 w 621"/>
                <a:gd name="T27" fmla="*/ 0 h 91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21"/>
                <a:gd name="T43" fmla="*/ 0 h 91"/>
                <a:gd name="T44" fmla="*/ 621 w 621"/>
                <a:gd name="T45" fmla="*/ 91 h 91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21" h="91">
                  <a:moveTo>
                    <a:pt x="580" y="0"/>
                  </a:moveTo>
                  <a:lnTo>
                    <a:pt x="326" y="49"/>
                  </a:lnTo>
                  <a:lnTo>
                    <a:pt x="181" y="73"/>
                  </a:lnTo>
                  <a:lnTo>
                    <a:pt x="133" y="80"/>
                  </a:lnTo>
                  <a:lnTo>
                    <a:pt x="90" y="36"/>
                  </a:lnTo>
                  <a:lnTo>
                    <a:pt x="103" y="80"/>
                  </a:lnTo>
                  <a:lnTo>
                    <a:pt x="66" y="61"/>
                  </a:lnTo>
                  <a:lnTo>
                    <a:pt x="0" y="12"/>
                  </a:lnTo>
                  <a:lnTo>
                    <a:pt x="24" y="49"/>
                  </a:lnTo>
                  <a:lnTo>
                    <a:pt x="78" y="91"/>
                  </a:lnTo>
                  <a:lnTo>
                    <a:pt x="193" y="91"/>
                  </a:lnTo>
                  <a:lnTo>
                    <a:pt x="332" y="61"/>
                  </a:lnTo>
                  <a:lnTo>
                    <a:pt x="621" y="6"/>
                  </a:lnTo>
                  <a:lnTo>
                    <a:pt x="580" y="0"/>
                  </a:lnTo>
                  <a:close/>
                </a:path>
              </a:pathLst>
            </a:custGeom>
            <a:solidFill>
              <a:srgbClr val="9942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3" name="Freeform 13"/>
            <p:cNvSpPr>
              <a:spLocks/>
            </p:cNvSpPr>
            <p:nvPr/>
          </p:nvSpPr>
          <p:spPr bwMode="auto">
            <a:xfrm>
              <a:off x="2624" y="3885"/>
              <a:ext cx="304" cy="75"/>
            </a:xfrm>
            <a:custGeom>
              <a:avLst/>
              <a:gdLst>
                <a:gd name="T0" fmla="*/ 286 w 609"/>
                <a:gd name="T1" fmla="*/ 0 h 148"/>
                <a:gd name="T2" fmla="*/ 164 w 609"/>
                <a:gd name="T3" fmla="*/ 34 h 148"/>
                <a:gd name="T4" fmla="*/ 94 w 609"/>
                <a:gd name="T5" fmla="*/ 58 h 148"/>
                <a:gd name="T6" fmla="*/ 71 w 609"/>
                <a:gd name="T7" fmla="*/ 65 h 148"/>
                <a:gd name="T8" fmla="*/ 47 w 609"/>
                <a:gd name="T9" fmla="*/ 47 h 148"/>
                <a:gd name="T10" fmla="*/ 56 w 609"/>
                <a:gd name="T11" fmla="*/ 67 h 148"/>
                <a:gd name="T12" fmla="*/ 37 w 609"/>
                <a:gd name="T13" fmla="*/ 60 h 148"/>
                <a:gd name="T14" fmla="*/ 0 w 609"/>
                <a:gd name="T15" fmla="*/ 41 h 148"/>
                <a:gd name="T16" fmla="*/ 12 w 609"/>
                <a:gd name="T17" fmla="*/ 60 h 148"/>
                <a:gd name="T18" fmla="*/ 45 w 609"/>
                <a:gd name="T19" fmla="*/ 75 h 148"/>
                <a:gd name="T20" fmla="*/ 102 w 609"/>
                <a:gd name="T21" fmla="*/ 66 h 148"/>
                <a:gd name="T22" fmla="*/ 168 w 609"/>
                <a:gd name="T23" fmla="*/ 43 h 148"/>
                <a:gd name="T24" fmla="*/ 304 w 609"/>
                <a:gd name="T25" fmla="*/ 2 h 148"/>
                <a:gd name="T26" fmla="*/ 286 w 609"/>
                <a:gd name="T27" fmla="*/ 0 h 1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09"/>
                <a:gd name="T43" fmla="*/ 0 h 148"/>
                <a:gd name="T44" fmla="*/ 609 w 609"/>
                <a:gd name="T45" fmla="*/ 148 h 1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09" h="148">
                  <a:moveTo>
                    <a:pt x="572" y="0"/>
                  </a:moveTo>
                  <a:lnTo>
                    <a:pt x="329" y="68"/>
                  </a:lnTo>
                  <a:lnTo>
                    <a:pt x="189" y="114"/>
                  </a:lnTo>
                  <a:lnTo>
                    <a:pt x="142" y="128"/>
                  </a:lnTo>
                  <a:lnTo>
                    <a:pt x="94" y="92"/>
                  </a:lnTo>
                  <a:lnTo>
                    <a:pt x="112" y="132"/>
                  </a:lnTo>
                  <a:lnTo>
                    <a:pt x="74" y="119"/>
                  </a:lnTo>
                  <a:lnTo>
                    <a:pt x="0" y="81"/>
                  </a:lnTo>
                  <a:lnTo>
                    <a:pt x="24" y="118"/>
                  </a:lnTo>
                  <a:lnTo>
                    <a:pt x="90" y="148"/>
                  </a:lnTo>
                  <a:lnTo>
                    <a:pt x="204" y="130"/>
                  </a:lnTo>
                  <a:lnTo>
                    <a:pt x="337" y="85"/>
                  </a:lnTo>
                  <a:lnTo>
                    <a:pt x="609" y="4"/>
                  </a:lnTo>
                  <a:lnTo>
                    <a:pt x="572" y="0"/>
                  </a:lnTo>
                  <a:close/>
                </a:path>
              </a:pathLst>
            </a:custGeom>
            <a:solidFill>
              <a:srgbClr val="9942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4" name="Freeform 14"/>
            <p:cNvSpPr>
              <a:spLocks/>
            </p:cNvSpPr>
            <p:nvPr/>
          </p:nvSpPr>
          <p:spPr bwMode="auto">
            <a:xfrm>
              <a:off x="2682" y="3490"/>
              <a:ext cx="709" cy="407"/>
            </a:xfrm>
            <a:custGeom>
              <a:avLst/>
              <a:gdLst>
                <a:gd name="T0" fmla="*/ 688 w 1417"/>
                <a:gd name="T1" fmla="*/ 205 h 813"/>
                <a:gd name="T2" fmla="*/ 630 w 1417"/>
                <a:gd name="T3" fmla="*/ 228 h 813"/>
                <a:gd name="T4" fmla="*/ 575 w 1417"/>
                <a:gd name="T5" fmla="*/ 264 h 813"/>
                <a:gd name="T6" fmla="*/ 557 w 1417"/>
                <a:gd name="T7" fmla="*/ 285 h 813"/>
                <a:gd name="T8" fmla="*/ 539 w 1417"/>
                <a:gd name="T9" fmla="*/ 303 h 813"/>
                <a:gd name="T10" fmla="*/ 521 w 1417"/>
                <a:gd name="T11" fmla="*/ 320 h 813"/>
                <a:gd name="T12" fmla="*/ 505 w 1417"/>
                <a:gd name="T13" fmla="*/ 333 h 813"/>
                <a:gd name="T14" fmla="*/ 491 w 1417"/>
                <a:gd name="T15" fmla="*/ 345 h 813"/>
                <a:gd name="T16" fmla="*/ 479 w 1417"/>
                <a:gd name="T17" fmla="*/ 354 h 813"/>
                <a:gd name="T18" fmla="*/ 471 w 1417"/>
                <a:gd name="T19" fmla="*/ 360 h 813"/>
                <a:gd name="T20" fmla="*/ 418 w 1417"/>
                <a:gd name="T21" fmla="*/ 382 h 813"/>
                <a:gd name="T22" fmla="*/ 396 w 1417"/>
                <a:gd name="T23" fmla="*/ 389 h 813"/>
                <a:gd name="T24" fmla="*/ 377 w 1417"/>
                <a:gd name="T25" fmla="*/ 393 h 813"/>
                <a:gd name="T26" fmla="*/ 357 w 1417"/>
                <a:gd name="T27" fmla="*/ 396 h 813"/>
                <a:gd name="T28" fmla="*/ 333 w 1417"/>
                <a:gd name="T29" fmla="*/ 400 h 813"/>
                <a:gd name="T30" fmla="*/ 254 w 1417"/>
                <a:gd name="T31" fmla="*/ 396 h 813"/>
                <a:gd name="T32" fmla="*/ 199 w 1417"/>
                <a:gd name="T33" fmla="*/ 400 h 813"/>
                <a:gd name="T34" fmla="*/ 255 w 1417"/>
                <a:gd name="T35" fmla="*/ 360 h 813"/>
                <a:gd name="T36" fmla="*/ 229 w 1417"/>
                <a:gd name="T37" fmla="*/ 335 h 813"/>
                <a:gd name="T38" fmla="*/ 169 w 1417"/>
                <a:gd name="T39" fmla="*/ 301 h 813"/>
                <a:gd name="T40" fmla="*/ 256 w 1417"/>
                <a:gd name="T41" fmla="*/ 290 h 813"/>
                <a:gd name="T42" fmla="*/ 207 w 1417"/>
                <a:gd name="T43" fmla="*/ 242 h 813"/>
                <a:gd name="T44" fmla="*/ 124 w 1417"/>
                <a:gd name="T45" fmla="*/ 148 h 813"/>
                <a:gd name="T46" fmla="*/ 62 w 1417"/>
                <a:gd name="T47" fmla="*/ 117 h 813"/>
                <a:gd name="T48" fmla="*/ 87 w 1417"/>
                <a:gd name="T49" fmla="*/ 105 h 813"/>
                <a:gd name="T50" fmla="*/ 46 w 1417"/>
                <a:gd name="T51" fmla="*/ 85 h 813"/>
                <a:gd name="T52" fmla="*/ 77 w 1417"/>
                <a:gd name="T53" fmla="*/ 59 h 813"/>
                <a:gd name="T54" fmla="*/ 7 w 1417"/>
                <a:gd name="T55" fmla="*/ 17 h 813"/>
                <a:gd name="T56" fmla="*/ 220 w 1417"/>
                <a:gd name="T57" fmla="*/ 50 h 813"/>
                <a:gd name="T58" fmla="*/ 305 w 1417"/>
                <a:gd name="T59" fmla="*/ 98 h 813"/>
                <a:gd name="T60" fmla="*/ 282 w 1417"/>
                <a:gd name="T61" fmla="*/ 61 h 813"/>
                <a:gd name="T62" fmla="*/ 241 w 1417"/>
                <a:gd name="T63" fmla="*/ 35 h 813"/>
                <a:gd name="T64" fmla="*/ 210 w 1417"/>
                <a:gd name="T65" fmla="*/ 19 h 813"/>
                <a:gd name="T66" fmla="*/ 297 w 1417"/>
                <a:gd name="T67" fmla="*/ 21 h 813"/>
                <a:gd name="T68" fmla="*/ 258 w 1417"/>
                <a:gd name="T69" fmla="*/ 0 h 813"/>
                <a:gd name="T70" fmla="*/ 382 w 1417"/>
                <a:gd name="T71" fmla="*/ 30 h 813"/>
                <a:gd name="T72" fmla="*/ 451 w 1417"/>
                <a:gd name="T73" fmla="*/ 173 h 813"/>
                <a:gd name="T74" fmla="*/ 529 w 1417"/>
                <a:gd name="T75" fmla="*/ 233 h 813"/>
                <a:gd name="T76" fmla="*/ 576 w 1417"/>
                <a:gd name="T77" fmla="*/ 222 h 813"/>
                <a:gd name="T78" fmla="*/ 654 w 1417"/>
                <a:gd name="T79" fmla="*/ 178 h 813"/>
                <a:gd name="T80" fmla="*/ 672 w 1417"/>
                <a:gd name="T81" fmla="*/ 164 h 813"/>
                <a:gd name="T82" fmla="*/ 687 w 1417"/>
                <a:gd name="T83" fmla="*/ 164 h 813"/>
                <a:gd name="T84" fmla="*/ 699 w 1417"/>
                <a:gd name="T85" fmla="*/ 172 h 813"/>
                <a:gd name="T86" fmla="*/ 709 w 1417"/>
                <a:gd name="T87" fmla="*/ 185 h 813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417"/>
                <a:gd name="T133" fmla="*/ 0 h 813"/>
                <a:gd name="T134" fmla="*/ 1417 w 1417"/>
                <a:gd name="T135" fmla="*/ 813 h 813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417" h="813">
                  <a:moveTo>
                    <a:pt x="1417" y="369"/>
                  </a:moveTo>
                  <a:lnTo>
                    <a:pt x="1375" y="410"/>
                  </a:lnTo>
                  <a:lnTo>
                    <a:pt x="1326" y="436"/>
                  </a:lnTo>
                  <a:lnTo>
                    <a:pt x="1259" y="456"/>
                  </a:lnTo>
                  <a:lnTo>
                    <a:pt x="1167" y="504"/>
                  </a:lnTo>
                  <a:lnTo>
                    <a:pt x="1149" y="527"/>
                  </a:lnTo>
                  <a:lnTo>
                    <a:pt x="1131" y="549"/>
                  </a:lnTo>
                  <a:lnTo>
                    <a:pt x="1113" y="569"/>
                  </a:lnTo>
                  <a:lnTo>
                    <a:pt x="1095" y="589"/>
                  </a:lnTo>
                  <a:lnTo>
                    <a:pt x="1077" y="606"/>
                  </a:lnTo>
                  <a:lnTo>
                    <a:pt x="1060" y="624"/>
                  </a:lnTo>
                  <a:lnTo>
                    <a:pt x="1042" y="640"/>
                  </a:lnTo>
                  <a:lnTo>
                    <a:pt x="1026" y="654"/>
                  </a:lnTo>
                  <a:lnTo>
                    <a:pt x="1010" y="666"/>
                  </a:lnTo>
                  <a:lnTo>
                    <a:pt x="996" y="679"/>
                  </a:lnTo>
                  <a:lnTo>
                    <a:pt x="982" y="689"/>
                  </a:lnTo>
                  <a:lnTo>
                    <a:pt x="970" y="699"/>
                  </a:lnTo>
                  <a:lnTo>
                    <a:pt x="958" y="707"/>
                  </a:lnTo>
                  <a:lnTo>
                    <a:pt x="949" y="714"/>
                  </a:lnTo>
                  <a:lnTo>
                    <a:pt x="941" y="719"/>
                  </a:lnTo>
                  <a:lnTo>
                    <a:pt x="934" y="724"/>
                  </a:lnTo>
                  <a:lnTo>
                    <a:pt x="836" y="763"/>
                  </a:lnTo>
                  <a:lnTo>
                    <a:pt x="813" y="772"/>
                  </a:lnTo>
                  <a:lnTo>
                    <a:pt x="792" y="778"/>
                  </a:lnTo>
                  <a:lnTo>
                    <a:pt x="772" y="783"/>
                  </a:lnTo>
                  <a:lnTo>
                    <a:pt x="753" y="785"/>
                  </a:lnTo>
                  <a:lnTo>
                    <a:pt x="734" y="787"/>
                  </a:lnTo>
                  <a:lnTo>
                    <a:pt x="713" y="791"/>
                  </a:lnTo>
                  <a:lnTo>
                    <a:pt x="691" y="794"/>
                  </a:lnTo>
                  <a:lnTo>
                    <a:pt x="666" y="799"/>
                  </a:lnTo>
                  <a:lnTo>
                    <a:pt x="580" y="805"/>
                  </a:lnTo>
                  <a:lnTo>
                    <a:pt x="507" y="791"/>
                  </a:lnTo>
                  <a:lnTo>
                    <a:pt x="451" y="813"/>
                  </a:lnTo>
                  <a:lnTo>
                    <a:pt x="398" y="800"/>
                  </a:lnTo>
                  <a:lnTo>
                    <a:pt x="469" y="735"/>
                  </a:lnTo>
                  <a:lnTo>
                    <a:pt x="509" y="720"/>
                  </a:lnTo>
                  <a:lnTo>
                    <a:pt x="502" y="701"/>
                  </a:lnTo>
                  <a:lnTo>
                    <a:pt x="458" y="669"/>
                  </a:lnTo>
                  <a:lnTo>
                    <a:pt x="318" y="648"/>
                  </a:lnTo>
                  <a:lnTo>
                    <a:pt x="338" y="601"/>
                  </a:lnTo>
                  <a:lnTo>
                    <a:pt x="416" y="605"/>
                  </a:lnTo>
                  <a:lnTo>
                    <a:pt x="512" y="580"/>
                  </a:lnTo>
                  <a:lnTo>
                    <a:pt x="513" y="533"/>
                  </a:lnTo>
                  <a:lnTo>
                    <a:pt x="413" y="483"/>
                  </a:lnTo>
                  <a:lnTo>
                    <a:pt x="339" y="417"/>
                  </a:lnTo>
                  <a:lnTo>
                    <a:pt x="247" y="295"/>
                  </a:lnTo>
                  <a:lnTo>
                    <a:pt x="190" y="272"/>
                  </a:lnTo>
                  <a:lnTo>
                    <a:pt x="123" y="234"/>
                  </a:lnTo>
                  <a:lnTo>
                    <a:pt x="116" y="216"/>
                  </a:lnTo>
                  <a:lnTo>
                    <a:pt x="174" y="210"/>
                  </a:lnTo>
                  <a:lnTo>
                    <a:pt x="172" y="190"/>
                  </a:lnTo>
                  <a:lnTo>
                    <a:pt x="91" y="169"/>
                  </a:lnTo>
                  <a:lnTo>
                    <a:pt x="50" y="124"/>
                  </a:lnTo>
                  <a:lnTo>
                    <a:pt x="154" y="118"/>
                  </a:lnTo>
                  <a:lnTo>
                    <a:pt x="0" y="70"/>
                  </a:lnTo>
                  <a:lnTo>
                    <a:pt x="13" y="33"/>
                  </a:lnTo>
                  <a:lnTo>
                    <a:pt x="254" y="69"/>
                  </a:lnTo>
                  <a:lnTo>
                    <a:pt x="439" y="99"/>
                  </a:lnTo>
                  <a:lnTo>
                    <a:pt x="570" y="175"/>
                  </a:lnTo>
                  <a:lnTo>
                    <a:pt x="609" y="196"/>
                  </a:lnTo>
                  <a:lnTo>
                    <a:pt x="526" y="131"/>
                  </a:lnTo>
                  <a:lnTo>
                    <a:pt x="563" y="122"/>
                  </a:lnTo>
                  <a:lnTo>
                    <a:pt x="394" y="68"/>
                  </a:lnTo>
                  <a:lnTo>
                    <a:pt x="482" y="70"/>
                  </a:lnTo>
                  <a:lnTo>
                    <a:pt x="565" y="81"/>
                  </a:lnTo>
                  <a:lnTo>
                    <a:pt x="420" y="37"/>
                  </a:lnTo>
                  <a:lnTo>
                    <a:pt x="541" y="22"/>
                  </a:lnTo>
                  <a:lnTo>
                    <a:pt x="593" y="41"/>
                  </a:lnTo>
                  <a:lnTo>
                    <a:pt x="383" y="7"/>
                  </a:lnTo>
                  <a:lnTo>
                    <a:pt x="515" y="0"/>
                  </a:lnTo>
                  <a:lnTo>
                    <a:pt x="624" y="0"/>
                  </a:lnTo>
                  <a:lnTo>
                    <a:pt x="763" y="59"/>
                  </a:lnTo>
                  <a:lnTo>
                    <a:pt x="827" y="188"/>
                  </a:lnTo>
                  <a:lnTo>
                    <a:pt x="901" y="345"/>
                  </a:lnTo>
                  <a:lnTo>
                    <a:pt x="973" y="406"/>
                  </a:lnTo>
                  <a:lnTo>
                    <a:pt x="1058" y="465"/>
                  </a:lnTo>
                  <a:lnTo>
                    <a:pt x="1115" y="460"/>
                  </a:lnTo>
                  <a:lnTo>
                    <a:pt x="1151" y="443"/>
                  </a:lnTo>
                  <a:lnTo>
                    <a:pt x="1219" y="416"/>
                  </a:lnTo>
                  <a:lnTo>
                    <a:pt x="1308" y="356"/>
                  </a:lnTo>
                  <a:lnTo>
                    <a:pt x="1326" y="338"/>
                  </a:lnTo>
                  <a:lnTo>
                    <a:pt x="1343" y="328"/>
                  </a:lnTo>
                  <a:lnTo>
                    <a:pt x="1358" y="325"/>
                  </a:lnTo>
                  <a:lnTo>
                    <a:pt x="1373" y="327"/>
                  </a:lnTo>
                  <a:lnTo>
                    <a:pt x="1387" y="334"/>
                  </a:lnTo>
                  <a:lnTo>
                    <a:pt x="1398" y="343"/>
                  </a:lnTo>
                  <a:lnTo>
                    <a:pt x="1409" y="356"/>
                  </a:lnTo>
                  <a:lnTo>
                    <a:pt x="1417" y="369"/>
                  </a:lnTo>
                  <a:close/>
                </a:path>
              </a:pathLst>
            </a:custGeom>
            <a:solidFill>
              <a:srgbClr val="B2AFA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5" name="Freeform 15"/>
            <p:cNvSpPr>
              <a:spLocks/>
            </p:cNvSpPr>
            <p:nvPr/>
          </p:nvSpPr>
          <p:spPr bwMode="auto">
            <a:xfrm>
              <a:off x="3379" y="3670"/>
              <a:ext cx="172" cy="31"/>
            </a:xfrm>
            <a:custGeom>
              <a:avLst/>
              <a:gdLst>
                <a:gd name="T0" fmla="*/ 6 w 343"/>
                <a:gd name="T1" fmla="*/ 0 h 61"/>
                <a:gd name="T2" fmla="*/ 17 w 343"/>
                <a:gd name="T3" fmla="*/ 1 h 61"/>
                <a:gd name="T4" fmla="*/ 28 w 343"/>
                <a:gd name="T5" fmla="*/ 1 h 61"/>
                <a:gd name="T6" fmla="*/ 39 w 343"/>
                <a:gd name="T7" fmla="*/ 2 h 61"/>
                <a:gd name="T8" fmla="*/ 50 w 343"/>
                <a:gd name="T9" fmla="*/ 2 h 61"/>
                <a:gd name="T10" fmla="*/ 60 w 343"/>
                <a:gd name="T11" fmla="*/ 4 h 61"/>
                <a:gd name="T12" fmla="*/ 70 w 343"/>
                <a:gd name="T13" fmla="*/ 4 h 61"/>
                <a:gd name="T14" fmla="*/ 80 w 343"/>
                <a:gd name="T15" fmla="*/ 5 h 61"/>
                <a:gd name="T16" fmla="*/ 91 w 343"/>
                <a:gd name="T17" fmla="*/ 6 h 61"/>
                <a:gd name="T18" fmla="*/ 100 w 343"/>
                <a:gd name="T19" fmla="*/ 8 h 61"/>
                <a:gd name="T20" fmla="*/ 110 w 343"/>
                <a:gd name="T21" fmla="*/ 9 h 61"/>
                <a:gd name="T22" fmla="*/ 120 w 343"/>
                <a:gd name="T23" fmla="*/ 12 h 61"/>
                <a:gd name="T24" fmla="*/ 130 w 343"/>
                <a:gd name="T25" fmla="*/ 14 h 61"/>
                <a:gd name="T26" fmla="*/ 141 w 343"/>
                <a:gd name="T27" fmla="*/ 17 h 61"/>
                <a:gd name="T28" fmla="*/ 151 w 343"/>
                <a:gd name="T29" fmla="*/ 21 h 61"/>
                <a:gd name="T30" fmla="*/ 161 w 343"/>
                <a:gd name="T31" fmla="*/ 25 h 61"/>
                <a:gd name="T32" fmla="*/ 172 w 343"/>
                <a:gd name="T33" fmla="*/ 31 h 61"/>
                <a:gd name="T34" fmla="*/ 161 w 343"/>
                <a:gd name="T35" fmla="*/ 28 h 61"/>
                <a:gd name="T36" fmla="*/ 150 w 343"/>
                <a:gd name="T37" fmla="*/ 26 h 61"/>
                <a:gd name="T38" fmla="*/ 140 w 343"/>
                <a:gd name="T39" fmla="*/ 24 h 61"/>
                <a:gd name="T40" fmla="*/ 129 w 343"/>
                <a:gd name="T41" fmla="*/ 23 h 61"/>
                <a:gd name="T42" fmla="*/ 118 w 343"/>
                <a:gd name="T43" fmla="*/ 21 h 61"/>
                <a:gd name="T44" fmla="*/ 107 w 343"/>
                <a:gd name="T45" fmla="*/ 20 h 61"/>
                <a:gd name="T46" fmla="*/ 97 w 343"/>
                <a:gd name="T47" fmla="*/ 19 h 61"/>
                <a:gd name="T48" fmla="*/ 87 w 343"/>
                <a:gd name="T49" fmla="*/ 18 h 61"/>
                <a:gd name="T50" fmla="*/ 76 w 343"/>
                <a:gd name="T51" fmla="*/ 17 h 61"/>
                <a:gd name="T52" fmla="*/ 65 w 343"/>
                <a:gd name="T53" fmla="*/ 17 h 61"/>
                <a:gd name="T54" fmla="*/ 54 w 343"/>
                <a:gd name="T55" fmla="*/ 16 h 61"/>
                <a:gd name="T56" fmla="*/ 44 w 343"/>
                <a:gd name="T57" fmla="*/ 16 h 61"/>
                <a:gd name="T58" fmla="*/ 33 w 343"/>
                <a:gd name="T59" fmla="*/ 16 h 61"/>
                <a:gd name="T60" fmla="*/ 22 w 343"/>
                <a:gd name="T61" fmla="*/ 16 h 61"/>
                <a:gd name="T62" fmla="*/ 11 w 343"/>
                <a:gd name="T63" fmla="*/ 16 h 61"/>
                <a:gd name="T64" fmla="*/ 0 w 343"/>
                <a:gd name="T65" fmla="*/ 16 h 61"/>
                <a:gd name="T66" fmla="*/ 6 w 343"/>
                <a:gd name="T67" fmla="*/ 0 h 6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343"/>
                <a:gd name="T103" fmla="*/ 0 h 61"/>
                <a:gd name="T104" fmla="*/ 343 w 343"/>
                <a:gd name="T105" fmla="*/ 61 h 61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343" h="61">
                  <a:moveTo>
                    <a:pt x="12" y="0"/>
                  </a:moveTo>
                  <a:lnTo>
                    <a:pt x="34" y="1"/>
                  </a:lnTo>
                  <a:lnTo>
                    <a:pt x="56" y="2"/>
                  </a:lnTo>
                  <a:lnTo>
                    <a:pt x="78" y="3"/>
                  </a:lnTo>
                  <a:lnTo>
                    <a:pt x="99" y="4"/>
                  </a:lnTo>
                  <a:lnTo>
                    <a:pt x="120" y="7"/>
                  </a:lnTo>
                  <a:lnTo>
                    <a:pt x="140" y="8"/>
                  </a:lnTo>
                  <a:lnTo>
                    <a:pt x="160" y="9"/>
                  </a:lnTo>
                  <a:lnTo>
                    <a:pt x="181" y="11"/>
                  </a:lnTo>
                  <a:lnTo>
                    <a:pt x="200" y="15"/>
                  </a:lnTo>
                  <a:lnTo>
                    <a:pt x="220" y="18"/>
                  </a:lnTo>
                  <a:lnTo>
                    <a:pt x="240" y="23"/>
                  </a:lnTo>
                  <a:lnTo>
                    <a:pt x="260" y="27"/>
                  </a:lnTo>
                  <a:lnTo>
                    <a:pt x="281" y="34"/>
                  </a:lnTo>
                  <a:lnTo>
                    <a:pt x="302" y="41"/>
                  </a:lnTo>
                  <a:lnTo>
                    <a:pt x="322" y="50"/>
                  </a:lnTo>
                  <a:lnTo>
                    <a:pt x="343" y="61"/>
                  </a:lnTo>
                  <a:lnTo>
                    <a:pt x="321" y="56"/>
                  </a:lnTo>
                  <a:lnTo>
                    <a:pt x="299" y="51"/>
                  </a:lnTo>
                  <a:lnTo>
                    <a:pt x="279" y="48"/>
                  </a:lnTo>
                  <a:lnTo>
                    <a:pt x="257" y="45"/>
                  </a:lnTo>
                  <a:lnTo>
                    <a:pt x="236" y="42"/>
                  </a:lnTo>
                  <a:lnTo>
                    <a:pt x="214" y="40"/>
                  </a:lnTo>
                  <a:lnTo>
                    <a:pt x="193" y="38"/>
                  </a:lnTo>
                  <a:lnTo>
                    <a:pt x="173" y="35"/>
                  </a:lnTo>
                  <a:lnTo>
                    <a:pt x="151" y="34"/>
                  </a:lnTo>
                  <a:lnTo>
                    <a:pt x="130" y="33"/>
                  </a:lnTo>
                  <a:lnTo>
                    <a:pt x="108" y="32"/>
                  </a:lnTo>
                  <a:lnTo>
                    <a:pt x="87" y="32"/>
                  </a:lnTo>
                  <a:lnTo>
                    <a:pt x="65" y="31"/>
                  </a:lnTo>
                  <a:lnTo>
                    <a:pt x="43" y="31"/>
                  </a:lnTo>
                  <a:lnTo>
                    <a:pt x="22" y="31"/>
                  </a:lnTo>
                  <a:lnTo>
                    <a:pt x="0" y="31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DB511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6" name="Freeform 16"/>
            <p:cNvSpPr>
              <a:spLocks/>
            </p:cNvSpPr>
            <p:nvPr/>
          </p:nvSpPr>
          <p:spPr bwMode="auto">
            <a:xfrm>
              <a:off x="3347" y="3650"/>
              <a:ext cx="32" cy="17"/>
            </a:xfrm>
            <a:custGeom>
              <a:avLst/>
              <a:gdLst>
                <a:gd name="T0" fmla="*/ 0 w 66"/>
                <a:gd name="T1" fmla="*/ 11 h 35"/>
                <a:gd name="T2" fmla="*/ 6 w 66"/>
                <a:gd name="T3" fmla="*/ 6 h 35"/>
                <a:gd name="T4" fmla="*/ 11 w 66"/>
                <a:gd name="T5" fmla="*/ 3 h 35"/>
                <a:gd name="T6" fmla="*/ 16 w 66"/>
                <a:gd name="T7" fmla="*/ 1 h 35"/>
                <a:gd name="T8" fmla="*/ 19 w 66"/>
                <a:gd name="T9" fmla="*/ 0 h 35"/>
                <a:gd name="T10" fmla="*/ 23 w 66"/>
                <a:gd name="T11" fmla="*/ 0 h 35"/>
                <a:gd name="T12" fmla="*/ 26 w 66"/>
                <a:gd name="T13" fmla="*/ 2 h 35"/>
                <a:gd name="T14" fmla="*/ 29 w 66"/>
                <a:gd name="T15" fmla="*/ 4 h 35"/>
                <a:gd name="T16" fmla="*/ 32 w 66"/>
                <a:gd name="T17" fmla="*/ 8 h 35"/>
                <a:gd name="T18" fmla="*/ 17 w 66"/>
                <a:gd name="T19" fmla="*/ 17 h 35"/>
                <a:gd name="T20" fmla="*/ 0 w 66"/>
                <a:gd name="T21" fmla="*/ 11 h 3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66"/>
                <a:gd name="T34" fmla="*/ 0 h 35"/>
                <a:gd name="T35" fmla="*/ 66 w 66"/>
                <a:gd name="T36" fmla="*/ 35 h 35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66" h="35">
                  <a:moveTo>
                    <a:pt x="0" y="22"/>
                  </a:moveTo>
                  <a:lnTo>
                    <a:pt x="13" y="13"/>
                  </a:lnTo>
                  <a:lnTo>
                    <a:pt x="23" y="6"/>
                  </a:lnTo>
                  <a:lnTo>
                    <a:pt x="32" y="3"/>
                  </a:lnTo>
                  <a:lnTo>
                    <a:pt x="40" y="0"/>
                  </a:lnTo>
                  <a:lnTo>
                    <a:pt x="47" y="1"/>
                  </a:lnTo>
                  <a:lnTo>
                    <a:pt x="53" y="5"/>
                  </a:lnTo>
                  <a:lnTo>
                    <a:pt x="60" y="9"/>
                  </a:lnTo>
                  <a:lnTo>
                    <a:pt x="66" y="16"/>
                  </a:lnTo>
                  <a:lnTo>
                    <a:pt x="36" y="35"/>
                  </a:lnTo>
                  <a:lnTo>
                    <a:pt x="0" y="22"/>
                  </a:lnTo>
                  <a:close/>
                </a:path>
              </a:pathLst>
            </a:custGeom>
            <a:solidFill>
              <a:srgbClr val="D6684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7" name="Freeform 17"/>
            <p:cNvSpPr>
              <a:spLocks/>
            </p:cNvSpPr>
            <p:nvPr/>
          </p:nvSpPr>
          <p:spPr bwMode="auto">
            <a:xfrm>
              <a:off x="2670" y="3515"/>
              <a:ext cx="142" cy="18"/>
            </a:xfrm>
            <a:custGeom>
              <a:avLst/>
              <a:gdLst>
                <a:gd name="T0" fmla="*/ 112 w 285"/>
                <a:gd name="T1" fmla="*/ 6 h 36"/>
                <a:gd name="T2" fmla="*/ 48 w 285"/>
                <a:gd name="T3" fmla="*/ 0 h 36"/>
                <a:gd name="T4" fmla="*/ 15 w 285"/>
                <a:gd name="T5" fmla="*/ 0 h 36"/>
                <a:gd name="T6" fmla="*/ 0 w 285"/>
                <a:gd name="T7" fmla="*/ 12 h 36"/>
                <a:gd name="T8" fmla="*/ 39 w 285"/>
                <a:gd name="T9" fmla="*/ 18 h 36"/>
                <a:gd name="T10" fmla="*/ 100 w 285"/>
                <a:gd name="T11" fmla="*/ 18 h 36"/>
                <a:gd name="T12" fmla="*/ 142 w 285"/>
                <a:gd name="T13" fmla="*/ 18 h 36"/>
                <a:gd name="T14" fmla="*/ 141 w 285"/>
                <a:gd name="T15" fmla="*/ 18 h 36"/>
                <a:gd name="T16" fmla="*/ 138 w 285"/>
                <a:gd name="T17" fmla="*/ 17 h 36"/>
                <a:gd name="T18" fmla="*/ 134 w 285"/>
                <a:gd name="T19" fmla="*/ 14 h 36"/>
                <a:gd name="T20" fmla="*/ 130 w 285"/>
                <a:gd name="T21" fmla="*/ 12 h 36"/>
                <a:gd name="T22" fmla="*/ 124 w 285"/>
                <a:gd name="T23" fmla="*/ 10 h 36"/>
                <a:gd name="T24" fmla="*/ 119 w 285"/>
                <a:gd name="T25" fmla="*/ 9 h 36"/>
                <a:gd name="T26" fmla="*/ 115 w 285"/>
                <a:gd name="T27" fmla="*/ 7 h 36"/>
                <a:gd name="T28" fmla="*/ 112 w 285"/>
                <a:gd name="T29" fmla="*/ 6 h 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85"/>
                <a:gd name="T46" fmla="*/ 0 h 36"/>
                <a:gd name="T47" fmla="*/ 285 w 285"/>
                <a:gd name="T48" fmla="*/ 36 h 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85" h="36">
                  <a:moveTo>
                    <a:pt x="224" y="13"/>
                  </a:moveTo>
                  <a:lnTo>
                    <a:pt x="97" y="0"/>
                  </a:lnTo>
                  <a:lnTo>
                    <a:pt x="30" y="0"/>
                  </a:lnTo>
                  <a:lnTo>
                    <a:pt x="0" y="25"/>
                  </a:lnTo>
                  <a:lnTo>
                    <a:pt x="79" y="36"/>
                  </a:lnTo>
                  <a:lnTo>
                    <a:pt x="200" y="36"/>
                  </a:lnTo>
                  <a:lnTo>
                    <a:pt x="285" y="36"/>
                  </a:lnTo>
                  <a:lnTo>
                    <a:pt x="283" y="35"/>
                  </a:lnTo>
                  <a:lnTo>
                    <a:pt x="277" y="33"/>
                  </a:lnTo>
                  <a:lnTo>
                    <a:pt x="269" y="29"/>
                  </a:lnTo>
                  <a:lnTo>
                    <a:pt x="260" y="25"/>
                  </a:lnTo>
                  <a:lnTo>
                    <a:pt x="249" y="20"/>
                  </a:lnTo>
                  <a:lnTo>
                    <a:pt x="239" y="17"/>
                  </a:lnTo>
                  <a:lnTo>
                    <a:pt x="230" y="14"/>
                  </a:lnTo>
                  <a:lnTo>
                    <a:pt x="224" y="13"/>
                  </a:lnTo>
                  <a:close/>
                </a:path>
              </a:pathLst>
            </a:custGeom>
            <a:solidFill>
              <a:srgbClr val="33353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8" name="Freeform 18"/>
            <p:cNvSpPr>
              <a:spLocks/>
            </p:cNvSpPr>
            <p:nvPr/>
          </p:nvSpPr>
          <p:spPr bwMode="auto">
            <a:xfrm>
              <a:off x="2848" y="3530"/>
              <a:ext cx="338" cy="199"/>
            </a:xfrm>
            <a:custGeom>
              <a:avLst/>
              <a:gdLst>
                <a:gd name="T0" fmla="*/ 55 w 677"/>
                <a:gd name="T1" fmla="*/ 12 h 396"/>
                <a:gd name="T2" fmla="*/ 181 w 677"/>
                <a:gd name="T3" fmla="*/ 85 h 396"/>
                <a:gd name="T4" fmla="*/ 260 w 677"/>
                <a:gd name="T5" fmla="*/ 146 h 396"/>
                <a:gd name="T6" fmla="*/ 299 w 677"/>
                <a:gd name="T7" fmla="*/ 180 h 396"/>
                <a:gd name="T8" fmla="*/ 338 w 677"/>
                <a:gd name="T9" fmla="*/ 199 h 396"/>
                <a:gd name="T10" fmla="*/ 329 w 677"/>
                <a:gd name="T11" fmla="*/ 199 h 396"/>
                <a:gd name="T12" fmla="*/ 287 w 677"/>
                <a:gd name="T13" fmla="*/ 190 h 396"/>
                <a:gd name="T14" fmla="*/ 233 w 677"/>
                <a:gd name="T15" fmla="*/ 143 h 396"/>
                <a:gd name="T16" fmla="*/ 206 w 677"/>
                <a:gd name="T17" fmla="*/ 126 h 396"/>
                <a:gd name="T18" fmla="*/ 172 w 677"/>
                <a:gd name="T19" fmla="*/ 95 h 396"/>
                <a:gd name="T20" fmla="*/ 121 w 677"/>
                <a:gd name="T21" fmla="*/ 61 h 396"/>
                <a:gd name="T22" fmla="*/ 85 w 677"/>
                <a:gd name="T23" fmla="*/ 48 h 396"/>
                <a:gd name="T24" fmla="*/ 0 w 677"/>
                <a:gd name="T25" fmla="*/ 0 h 396"/>
                <a:gd name="T26" fmla="*/ 55 w 677"/>
                <a:gd name="T27" fmla="*/ 12 h 39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677"/>
                <a:gd name="T43" fmla="*/ 0 h 396"/>
                <a:gd name="T44" fmla="*/ 677 w 677"/>
                <a:gd name="T45" fmla="*/ 396 h 39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677" h="396">
                  <a:moveTo>
                    <a:pt x="110" y="24"/>
                  </a:moveTo>
                  <a:lnTo>
                    <a:pt x="363" y="170"/>
                  </a:lnTo>
                  <a:lnTo>
                    <a:pt x="520" y="291"/>
                  </a:lnTo>
                  <a:lnTo>
                    <a:pt x="598" y="359"/>
                  </a:lnTo>
                  <a:lnTo>
                    <a:pt x="677" y="396"/>
                  </a:lnTo>
                  <a:lnTo>
                    <a:pt x="658" y="396"/>
                  </a:lnTo>
                  <a:lnTo>
                    <a:pt x="574" y="378"/>
                  </a:lnTo>
                  <a:lnTo>
                    <a:pt x="466" y="285"/>
                  </a:lnTo>
                  <a:lnTo>
                    <a:pt x="412" y="250"/>
                  </a:lnTo>
                  <a:lnTo>
                    <a:pt x="345" y="189"/>
                  </a:lnTo>
                  <a:lnTo>
                    <a:pt x="242" y="122"/>
                  </a:lnTo>
                  <a:lnTo>
                    <a:pt x="170" y="96"/>
                  </a:lnTo>
                  <a:lnTo>
                    <a:pt x="0" y="0"/>
                  </a:lnTo>
                  <a:lnTo>
                    <a:pt x="110" y="24"/>
                  </a:lnTo>
                  <a:close/>
                </a:path>
              </a:pathLst>
            </a:custGeom>
            <a:solidFill>
              <a:srgbClr val="E8EA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79" name="Freeform 19"/>
            <p:cNvSpPr>
              <a:spLocks/>
            </p:cNvSpPr>
            <p:nvPr/>
          </p:nvSpPr>
          <p:spPr bwMode="auto">
            <a:xfrm>
              <a:off x="2954" y="3643"/>
              <a:ext cx="217" cy="95"/>
            </a:xfrm>
            <a:custGeom>
              <a:avLst/>
              <a:gdLst>
                <a:gd name="T0" fmla="*/ 69 w 435"/>
                <a:gd name="T1" fmla="*/ 0 h 189"/>
                <a:gd name="T2" fmla="*/ 42 w 435"/>
                <a:gd name="T3" fmla="*/ 3 h 189"/>
                <a:gd name="T4" fmla="*/ 0 w 435"/>
                <a:gd name="T5" fmla="*/ 15 h 189"/>
                <a:gd name="T6" fmla="*/ 18 w 435"/>
                <a:gd name="T7" fmla="*/ 25 h 189"/>
                <a:gd name="T8" fmla="*/ 48 w 435"/>
                <a:gd name="T9" fmla="*/ 22 h 189"/>
                <a:gd name="T10" fmla="*/ 84 w 435"/>
                <a:gd name="T11" fmla="*/ 22 h 189"/>
                <a:gd name="T12" fmla="*/ 60 w 435"/>
                <a:gd name="T13" fmla="*/ 33 h 189"/>
                <a:gd name="T14" fmla="*/ 27 w 435"/>
                <a:gd name="T15" fmla="*/ 49 h 189"/>
                <a:gd name="T16" fmla="*/ 60 w 435"/>
                <a:gd name="T17" fmla="*/ 52 h 189"/>
                <a:gd name="T18" fmla="*/ 90 w 435"/>
                <a:gd name="T19" fmla="*/ 43 h 189"/>
                <a:gd name="T20" fmla="*/ 124 w 435"/>
                <a:gd name="T21" fmla="*/ 46 h 189"/>
                <a:gd name="T22" fmla="*/ 90 w 435"/>
                <a:gd name="T23" fmla="*/ 61 h 189"/>
                <a:gd name="T24" fmla="*/ 63 w 435"/>
                <a:gd name="T25" fmla="*/ 70 h 189"/>
                <a:gd name="T26" fmla="*/ 105 w 435"/>
                <a:gd name="T27" fmla="*/ 70 h 189"/>
                <a:gd name="T28" fmla="*/ 142 w 435"/>
                <a:gd name="T29" fmla="*/ 67 h 189"/>
                <a:gd name="T30" fmla="*/ 160 w 435"/>
                <a:gd name="T31" fmla="*/ 77 h 189"/>
                <a:gd name="T32" fmla="*/ 124 w 435"/>
                <a:gd name="T33" fmla="*/ 89 h 189"/>
                <a:gd name="T34" fmla="*/ 151 w 435"/>
                <a:gd name="T35" fmla="*/ 95 h 189"/>
                <a:gd name="T36" fmla="*/ 217 w 435"/>
                <a:gd name="T37" fmla="*/ 89 h 189"/>
                <a:gd name="T38" fmla="*/ 175 w 435"/>
                <a:gd name="T39" fmla="*/ 70 h 189"/>
                <a:gd name="T40" fmla="*/ 154 w 435"/>
                <a:gd name="T41" fmla="*/ 52 h 189"/>
                <a:gd name="T42" fmla="*/ 127 w 435"/>
                <a:gd name="T43" fmla="*/ 33 h 189"/>
                <a:gd name="T44" fmla="*/ 102 w 435"/>
                <a:gd name="T45" fmla="*/ 9 h 189"/>
                <a:gd name="T46" fmla="*/ 101 w 435"/>
                <a:gd name="T47" fmla="*/ 9 h 189"/>
                <a:gd name="T48" fmla="*/ 97 w 435"/>
                <a:gd name="T49" fmla="*/ 8 h 189"/>
                <a:gd name="T50" fmla="*/ 92 w 435"/>
                <a:gd name="T51" fmla="*/ 7 h 189"/>
                <a:gd name="T52" fmla="*/ 86 w 435"/>
                <a:gd name="T53" fmla="*/ 6 h 189"/>
                <a:gd name="T54" fmla="*/ 79 w 435"/>
                <a:gd name="T55" fmla="*/ 5 h 189"/>
                <a:gd name="T56" fmla="*/ 74 w 435"/>
                <a:gd name="T57" fmla="*/ 3 h 189"/>
                <a:gd name="T58" fmla="*/ 70 w 435"/>
                <a:gd name="T59" fmla="*/ 2 h 189"/>
                <a:gd name="T60" fmla="*/ 69 w 435"/>
                <a:gd name="T61" fmla="*/ 0 h 189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435"/>
                <a:gd name="T94" fmla="*/ 0 h 189"/>
                <a:gd name="T95" fmla="*/ 435 w 435"/>
                <a:gd name="T96" fmla="*/ 189 h 189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435" h="189">
                  <a:moveTo>
                    <a:pt x="139" y="0"/>
                  </a:moveTo>
                  <a:lnTo>
                    <a:pt x="85" y="6"/>
                  </a:lnTo>
                  <a:lnTo>
                    <a:pt x="0" y="30"/>
                  </a:lnTo>
                  <a:lnTo>
                    <a:pt x="36" y="49"/>
                  </a:lnTo>
                  <a:lnTo>
                    <a:pt x="97" y="43"/>
                  </a:lnTo>
                  <a:lnTo>
                    <a:pt x="169" y="43"/>
                  </a:lnTo>
                  <a:lnTo>
                    <a:pt x="121" y="66"/>
                  </a:lnTo>
                  <a:lnTo>
                    <a:pt x="55" y="97"/>
                  </a:lnTo>
                  <a:lnTo>
                    <a:pt x="121" y="104"/>
                  </a:lnTo>
                  <a:lnTo>
                    <a:pt x="181" y="86"/>
                  </a:lnTo>
                  <a:lnTo>
                    <a:pt x="248" y="92"/>
                  </a:lnTo>
                  <a:lnTo>
                    <a:pt x="181" y="121"/>
                  </a:lnTo>
                  <a:lnTo>
                    <a:pt x="127" y="140"/>
                  </a:lnTo>
                  <a:lnTo>
                    <a:pt x="211" y="140"/>
                  </a:lnTo>
                  <a:lnTo>
                    <a:pt x="284" y="134"/>
                  </a:lnTo>
                  <a:lnTo>
                    <a:pt x="320" y="153"/>
                  </a:lnTo>
                  <a:lnTo>
                    <a:pt x="248" y="177"/>
                  </a:lnTo>
                  <a:lnTo>
                    <a:pt x="302" y="189"/>
                  </a:lnTo>
                  <a:lnTo>
                    <a:pt x="435" y="177"/>
                  </a:lnTo>
                  <a:lnTo>
                    <a:pt x="351" y="140"/>
                  </a:lnTo>
                  <a:lnTo>
                    <a:pt x="308" y="104"/>
                  </a:lnTo>
                  <a:lnTo>
                    <a:pt x="254" y="66"/>
                  </a:lnTo>
                  <a:lnTo>
                    <a:pt x="205" y="17"/>
                  </a:lnTo>
                  <a:lnTo>
                    <a:pt x="203" y="17"/>
                  </a:lnTo>
                  <a:lnTo>
                    <a:pt x="195" y="15"/>
                  </a:lnTo>
                  <a:lnTo>
                    <a:pt x="185" y="13"/>
                  </a:lnTo>
                  <a:lnTo>
                    <a:pt x="172" y="11"/>
                  </a:lnTo>
                  <a:lnTo>
                    <a:pt x="159" y="9"/>
                  </a:lnTo>
                  <a:lnTo>
                    <a:pt x="149" y="5"/>
                  </a:lnTo>
                  <a:lnTo>
                    <a:pt x="141" y="3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0" name="Freeform 20"/>
            <p:cNvSpPr>
              <a:spLocks/>
            </p:cNvSpPr>
            <p:nvPr/>
          </p:nvSpPr>
          <p:spPr bwMode="auto">
            <a:xfrm>
              <a:off x="2918" y="3621"/>
              <a:ext cx="115" cy="19"/>
            </a:xfrm>
            <a:custGeom>
              <a:avLst/>
              <a:gdLst>
                <a:gd name="T0" fmla="*/ 97 w 229"/>
                <a:gd name="T1" fmla="*/ 0 h 37"/>
                <a:gd name="T2" fmla="*/ 76 w 229"/>
                <a:gd name="T3" fmla="*/ 0 h 37"/>
                <a:gd name="T4" fmla="*/ 42 w 229"/>
                <a:gd name="T5" fmla="*/ 4 h 37"/>
                <a:gd name="T6" fmla="*/ 0 w 229"/>
                <a:gd name="T7" fmla="*/ 4 h 37"/>
                <a:gd name="T8" fmla="*/ 27 w 229"/>
                <a:gd name="T9" fmla="*/ 19 h 37"/>
                <a:gd name="T10" fmla="*/ 66 w 229"/>
                <a:gd name="T11" fmla="*/ 19 h 37"/>
                <a:gd name="T12" fmla="*/ 115 w 229"/>
                <a:gd name="T13" fmla="*/ 19 h 37"/>
                <a:gd name="T14" fmla="*/ 114 w 229"/>
                <a:gd name="T15" fmla="*/ 18 h 37"/>
                <a:gd name="T16" fmla="*/ 112 w 229"/>
                <a:gd name="T17" fmla="*/ 16 h 37"/>
                <a:gd name="T18" fmla="*/ 110 w 229"/>
                <a:gd name="T19" fmla="*/ 13 h 37"/>
                <a:gd name="T20" fmla="*/ 107 w 229"/>
                <a:gd name="T21" fmla="*/ 9 h 37"/>
                <a:gd name="T22" fmla="*/ 104 w 229"/>
                <a:gd name="T23" fmla="*/ 6 h 37"/>
                <a:gd name="T24" fmla="*/ 101 w 229"/>
                <a:gd name="T25" fmla="*/ 3 h 37"/>
                <a:gd name="T26" fmla="*/ 99 w 229"/>
                <a:gd name="T27" fmla="*/ 1 h 37"/>
                <a:gd name="T28" fmla="*/ 97 w 229"/>
                <a:gd name="T29" fmla="*/ 0 h 37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29"/>
                <a:gd name="T46" fmla="*/ 0 h 37"/>
                <a:gd name="T47" fmla="*/ 229 w 229"/>
                <a:gd name="T48" fmla="*/ 37 h 37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29" h="37">
                  <a:moveTo>
                    <a:pt x="193" y="0"/>
                  </a:moveTo>
                  <a:lnTo>
                    <a:pt x="151" y="0"/>
                  </a:lnTo>
                  <a:lnTo>
                    <a:pt x="84" y="7"/>
                  </a:lnTo>
                  <a:lnTo>
                    <a:pt x="0" y="7"/>
                  </a:lnTo>
                  <a:lnTo>
                    <a:pt x="54" y="37"/>
                  </a:lnTo>
                  <a:lnTo>
                    <a:pt x="132" y="37"/>
                  </a:lnTo>
                  <a:lnTo>
                    <a:pt x="229" y="37"/>
                  </a:lnTo>
                  <a:lnTo>
                    <a:pt x="228" y="35"/>
                  </a:lnTo>
                  <a:lnTo>
                    <a:pt x="224" y="31"/>
                  </a:lnTo>
                  <a:lnTo>
                    <a:pt x="220" y="25"/>
                  </a:lnTo>
                  <a:lnTo>
                    <a:pt x="213" y="18"/>
                  </a:lnTo>
                  <a:lnTo>
                    <a:pt x="207" y="11"/>
                  </a:lnTo>
                  <a:lnTo>
                    <a:pt x="201" y="5"/>
                  </a:lnTo>
                  <a:lnTo>
                    <a:pt x="197" y="1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1" name="Freeform 21"/>
            <p:cNvSpPr>
              <a:spLocks/>
            </p:cNvSpPr>
            <p:nvPr/>
          </p:nvSpPr>
          <p:spPr bwMode="auto">
            <a:xfrm>
              <a:off x="2812" y="3554"/>
              <a:ext cx="196" cy="67"/>
            </a:xfrm>
            <a:custGeom>
              <a:avLst/>
              <a:gdLst>
                <a:gd name="T0" fmla="*/ 160 w 392"/>
                <a:gd name="T1" fmla="*/ 48 h 134"/>
                <a:gd name="T2" fmla="*/ 136 w 392"/>
                <a:gd name="T3" fmla="*/ 30 h 134"/>
                <a:gd name="T4" fmla="*/ 120 w 392"/>
                <a:gd name="T5" fmla="*/ 24 h 134"/>
                <a:gd name="T6" fmla="*/ 87 w 392"/>
                <a:gd name="T7" fmla="*/ 0 h 134"/>
                <a:gd name="T8" fmla="*/ 69 w 392"/>
                <a:gd name="T9" fmla="*/ 0 h 134"/>
                <a:gd name="T10" fmla="*/ 0 w 392"/>
                <a:gd name="T11" fmla="*/ 9 h 134"/>
                <a:gd name="T12" fmla="*/ 36 w 392"/>
                <a:gd name="T13" fmla="*/ 15 h 134"/>
                <a:gd name="T14" fmla="*/ 72 w 392"/>
                <a:gd name="T15" fmla="*/ 15 h 134"/>
                <a:gd name="T16" fmla="*/ 91 w 392"/>
                <a:gd name="T17" fmla="*/ 21 h 134"/>
                <a:gd name="T18" fmla="*/ 54 w 392"/>
                <a:gd name="T19" fmla="*/ 30 h 134"/>
                <a:gd name="T20" fmla="*/ 72 w 392"/>
                <a:gd name="T21" fmla="*/ 45 h 134"/>
                <a:gd name="T22" fmla="*/ 105 w 392"/>
                <a:gd name="T23" fmla="*/ 39 h 134"/>
                <a:gd name="T24" fmla="*/ 75 w 392"/>
                <a:gd name="T25" fmla="*/ 54 h 134"/>
                <a:gd name="T26" fmla="*/ 117 w 392"/>
                <a:gd name="T27" fmla="*/ 54 h 134"/>
                <a:gd name="T28" fmla="*/ 145 w 392"/>
                <a:gd name="T29" fmla="*/ 54 h 134"/>
                <a:gd name="T30" fmla="*/ 196 w 392"/>
                <a:gd name="T31" fmla="*/ 67 h 134"/>
                <a:gd name="T32" fmla="*/ 194 w 392"/>
                <a:gd name="T33" fmla="*/ 66 h 134"/>
                <a:gd name="T34" fmla="*/ 190 w 392"/>
                <a:gd name="T35" fmla="*/ 63 h 134"/>
                <a:gd name="T36" fmla="*/ 183 w 392"/>
                <a:gd name="T37" fmla="*/ 60 h 134"/>
                <a:gd name="T38" fmla="*/ 176 w 392"/>
                <a:gd name="T39" fmla="*/ 56 h 134"/>
                <a:gd name="T40" fmla="*/ 169 w 392"/>
                <a:gd name="T41" fmla="*/ 53 h 134"/>
                <a:gd name="T42" fmla="*/ 163 w 392"/>
                <a:gd name="T43" fmla="*/ 50 h 134"/>
                <a:gd name="T44" fmla="*/ 160 w 392"/>
                <a:gd name="T45" fmla="*/ 48 h 134"/>
                <a:gd name="T46" fmla="*/ 160 w 392"/>
                <a:gd name="T47" fmla="*/ 48 h 134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392"/>
                <a:gd name="T73" fmla="*/ 0 h 134"/>
                <a:gd name="T74" fmla="*/ 392 w 392"/>
                <a:gd name="T75" fmla="*/ 134 h 134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392" h="134">
                  <a:moveTo>
                    <a:pt x="319" y="97"/>
                  </a:moveTo>
                  <a:lnTo>
                    <a:pt x="271" y="61"/>
                  </a:lnTo>
                  <a:lnTo>
                    <a:pt x="241" y="48"/>
                  </a:lnTo>
                  <a:lnTo>
                    <a:pt x="174" y="0"/>
                  </a:lnTo>
                  <a:lnTo>
                    <a:pt x="138" y="0"/>
                  </a:lnTo>
                  <a:lnTo>
                    <a:pt x="0" y="18"/>
                  </a:lnTo>
                  <a:lnTo>
                    <a:pt x="71" y="30"/>
                  </a:lnTo>
                  <a:lnTo>
                    <a:pt x="144" y="30"/>
                  </a:lnTo>
                  <a:lnTo>
                    <a:pt x="181" y="43"/>
                  </a:lnTo>
                  <a:lnTo>
                    <a:pt x="108" y="61"/>
                  </a:lnTo>
                  <a:lnTo>
                    <a:pt x="144" y="91"/>
                  </a:lnTo>
                  <a:lnTo>
                    <a:pt x="211" y="79"/>
                  </a:lnTo>
                  <a:lnTo>
                    <a:pt x="150" y="109"/>
                  </a:lnTo>
                  <a:lnTo>
                    <a:pt x="235" y="109"/>
                  </a:lnTo>
                  <a:lnTo>
                    <a:pt x="289" y="109"/>
                  </a:lnTo>
                  <a:lnTo>
                    <a:pt x="392" y="134"/>
                  </a:lnTo>
                  <a:lnTo>
                    <a:pt x="388" y="131"/>
                  </a:lnTo>
                  <a:lnTo>
                    <a:pt x="379" y="127"/>
                  </a:lnTo>
                  <a:lnTo>
                    <a:pt x="365" y="121"/>
                  </a:lnTo>
                  <a:lnTo>
                    <a:pt x="351" y="113"/>
                  </a:lnTo>
                  <a:lnTo>
                    <a:pt x="338" y="106"/>
                  </a:lnTo>
                  <a:lnTo>
                    <a:pt x="326" y="100"/>
                  </a:lnTo>
                  <a:lnTo>
                    <a:pt x="319" y="97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2" name="Freeform 22"/>
            <p:cNvSpPr>
              <a:spLocks/>
            </p:cNvSpPr>
            <p:nvPr/>
          </p:nvSpPr>
          <p:spPr bwMode="auto">
            <a:xfrm>
              <a:off x="2864" y="3646"/>
              <a:ext cx="202" cy="98"/>
            </a:xfrm>
            <a:custGeom>
              <a:avLst/>
              <a:gdLst>
                <a:gd name="T0" fmla="*/ 75 w 404"/>
                <a:gd name="T1" fmla="*/ 0 h 195"/>
                <a:gd name="T2" fmla="*/ 29 w 404"/>
                <a:gd name="T3" fmla="*/ 12 h 195"/>
                <a:gd name="T4" fmla="*/ 3 w 404"/>
                <a:gd name="T5" fmla="*/ 19 h 195"/>
                <a:gd name="T6" fmla="*/ 33 w 404"/>
                <a:gd name="T7" fmla="*/ 22 h 195"/>
                <a:gd name="T8" fmla="*/ 75 w 404"/>
                <a:gd name="T9" fmla="*/ 15 h 195"/>
                <a:gd name="T10" fmla="*/ 57 w 404"/>
                <a:gd name="T11" fmla="*/ 30 h 195"/>
                <a:gd name="T12" fmla="*/ 0 w 404"/>
                <a:gd name="T13" fmla="*/ 37 h 195"/>
                <a:gd name="T14" fmla="*/ 51 w 404"/>
                <a:gd name="T15" fmla="*/ 43 h 195"/>
                <a:gd name="T16" fmla="*/ 90 w 404"/>
                <a:gd name="T17" fmla="*/ 40 h 195"/>
                <a:gd name="T18" fmla="*/ 14 w 404"/>
                <a:gd name="T19" fmla="*/ 55 h 195"/>
                <a:gd name="T20" fmla="*/ 75 w 404"/>
                <a:gd name="T21" fmla="*/ 67 h 195"/>
                <a:gd name="T22" fmla="*/ 117 w 404"/>
                <a:gd name="T23" fmla="*/ 67 h 195"/>
                <a:gd name="T24" fmla="*/ 72 w 404"/>
                <a:gd name="T25" fmla="*/ 83 h 195"/>
                <a:gd name="T26" fmla="*/ 114 w 404"/>
                <a:gd name="T27" fmla="*/ 83 h 195"/>
                <a:gd name="T28" fmla="*/ 154 w 404"/>
                <a:gd name="T29" fmla="*/ 83 h 195"/>
                <a:gd name="T30" fmla="*/ 114 w 404"/>
                <a:gd name="T31" fmla="*/ 98 h 195"/>
                <a:gd name="T32" fmla="*/ 160 w 404"/>
                <a:gd name="T33" fmla="*/ 98 h 195"/>
                <a:gd name="T34" fmla="*/ 202 w 404"/>
                <a:gd name="T35" fmla="*/ 83 h 195"/>
                <a:gd name="T36" fmla="*/ 154 w 404"/>
                <a:gd name="T37" fmla="*/ 74 h 195"/>
                <a:gd name="T38" fmla="*/ 162 w 404"/>
                <a:gd name="T39" fmla="*/ 58 h 195"/>
                <a:gd name="T40" fmla="*/ 135 w 404"/>
                <a:gd name="T41" fmla="*/ 58 h 195"/>
                <a:gd name="T42" fmla="*/ 105 w 404"/>
                <a:gd name="T43" fmla="*/ 52 h 195"/>
                <a:gd name="T44" fmla="*/ 123 w 404"/>
                <a:gd name="T45" fmla="*/ 34 h 195"/>
                <a:gd name="T46" fmla="*/ 99 w 404"/>
                <a:gd name="T47" fmla="*/ 25 h 195"/>
                <a:gd name="T48" fmla="*/ 72 w 404"/>
                <a:gd name="T49" fmla="*/ 22 h 195"/>
                <a:gd name="T50" fmla="*/ 96 w 404"/>
                <a:gd name="T51" fmla="*/ 3 h 195"/>
                <a:gd name="T52" fmla="*/ 75 w 404"/>
                <a:gd name="T53" fmla="*/ 0 h 195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404"/>
                <a:gd name="T82" fmla="*/ 0 h 195"/>
                <a:gd name="T83" fmla="*/ 404 w 404"/>
                <a:gd name="T84" fmla="*/ 195 h 195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404" h="195">
                  <a:moveTo>
                    <a:pt x="150" y="0"/>
                  </a:moveTo>
                  <a:lnTo>
                    <a:pt x="59" y="24"/>
                  </a:lnTo>
                  <a:lnTo>
                    <a:pt x="5" y="37"/>
                  </a:lnTo>
                  <a:lnTo>
                    <a:pt x="65" y="43"/>
                  </a:lnTo>
                  <a:lnTo>
                    <a:pt x="150" y="30"/>
                  </a:lnTo>
                  <a:lnTo>
                    <a:pt x="114" y="60"/>
                  </a:lnTo>
                  <a:lnTo>
                    <a:pt x="0" y="73"/>
                  </a:lnTo>
                  <a:lnTo>
                    <a:pt x="102" y="86"/>
                  </a:lnTo>
                  <a:lnTo>
                    <a:pt x="180" y="80"/>
                  </a:lnTo>
                  <a:lnTo>
                    <a:pt x="29" y="110"/>
                  </a:lnTo>
                  <a:lnTo>
                    <a:pt x="150" y="134"/>
                  </a:lnTo>
                  <a:lnTo>
                    <a:pt x="235" y="134"/>
                  </a:lnTo>
                  <a:lnTo>
                    <a:pt x="144" y="165"/>
                  </a:lnTo>
                  <a:lnTo>
                    <a:pt x="229" y="165"/>
                  </a:lnTo>
                  <a:lnTo>
                    <a:pt x="307" y="165"/>
                  </a:lnTo>
                  <a:lnTo>
                    <a:pt x="229" y="195"/>
                  </a:lnTo>
                  <a:lnTo>
                    <a:pt x="319" y="195"/>
                  </a:lnTo>
                  <a:lnTo>
                    <a:pt x="404" y="165"/>
                  </a:lnTo>
                  <a:lnTo>
                    <a:pt x="307" y="147"/>
                  </a:lnTo>
                  <a:lnTo>
                    <a:pt x="324" y="115"/>
                  </a:lnTo>
                  <a:lnTo>
                    <a:pt x="270" y="115"/>
                  </a:lnTo>
                  <a:lnTo>
                    <a:pt x="210" y="104"/>
                  </a:lnTo>
                  <a:lnTo>
                    <a:pt x="246" y="67"/>
                  </a:lnTo>
                  <a:lnTo>
                    <a:pt x="198" y="49"/>
                  </a:lnTo>
                  <a:lnTo>
                    <a:pt x="144" y="43"/>
                  </a:lnTo>
                  <a:lnTo>
                    <a:pt x="192" y="6"/>
                  </a:lnTo>
                  <a:lnTo>
                    <a:pt x="150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3" name="Freeform 23"/>
            <p:cNvSpPr>
              <a:spLocks/>
            </p:cNvSpPr>
            <p:nvPr/>
          </p:nvSpPr>
          <p:spPr bwMode="auto">
            <a:xfrm>
              <a:off x="2984" y="3758"/>
              <a:ext cx="106" cy="28"/>
            </a:xfrm>
            <a:custGeom>
              <a:avLst/>
              <a:gdLst>
                <a:gd name="T0" fmla="*/ 79 w 211"/>
                <a:gd name="T1" fmla="*/ 1 h 55"/>
                <a:gd name="T2" fmla="*/ 37 w 211"/>
                <a:gd name="T3" fmla="*/ 16 h 55"/>
                <a:gd name="T4" fmla="*/ 0 w 211"/>
                <a:gd name="T5" fmla="*/ 16 h 55"/>
                <a:gd name="T6" fmla="*/ 31 w 211"/>
                <a:gd name="T7" fmla="*/ 28 h 55"/>
                <a:gd name="T8" fmla="*/ 73 w 211"/>
                <a:gd name="T9" fmla="*/ 25 h 55"/>
                <a:gd name="T10" fmla="*/ 106 w 211"/>
                <a:gd name="T11" fmla="*/ 13 h 55"/>
                <a:gd name="T12" fmla="*/ 105 w 211"/>
                <a:gd name="T13" fmla="*/ 12 h 55"/>
                <a:gd name="T14" fmla="*/ 102 w 211"/>
                <a:gd name="T15" fmla="*/ 11 h 55"/>
                <a:gd name="T16" fmla="*/ 98 w 211"/>
                <a:gd name="T17" fmla="*/ 8 h 55"/>
                <a:gd name="T18" fmla="*/ 94 w 211"/>
                <a:gd name="T19" fmla="*/ 5 h 55"/>
                <a:gd name="T20" fmla="*/ 89 w 211"/>
                <a:gd name="T21" fmla="*/ 3 h 55"/>
                <a:gd name="T22" fmla="*/ 85 w 211"/>
                <a:gd name="T23" fmla="*/ 1 h 55"/>
                <a:gd name="T24" fmla="*/ 81 w 211"/>
                <a:gd name="T25" fmla="*/ 0 h 55"/>
                <a:gd name="T26" fmla="*/ 79 w 211"/>
                <a:gd name="T27" fmla="*/ 1 h 5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11"/>
                <a:gd name="T43" fmla="*/ 0 h 55"/>
                <a:gd name="T44" fmla="*/ 211 w 211"/>
                <a:gd name="T45" fmla="*/ 55 h 55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11" h="55">
                  <a:moveTo>
                    <a:pt x="157" y="1"/>
                  </a:moveTo>
                  <a:lnTo>
                    <a:pt x="73" y="31"/>
                  </a:lnTo>
                  <a:lnTo>
                    <a:pt x="0" y="31"/>
                  </a:lnTo>
                  <a:lnTo>
                    <a:pt x="61" y="55"/>
                  </a:lnTo>
                  <a:lnTo>
                    <a:pt x="145" y="50"/>
                  </a:lnTo>
                  <a:lnTo>
                    <a:pt x="211" y="25"/>
                  </a:lnTo>
                  <a:lnTo>
                    <a:pt x="209" y="24"/>
                  </a:lnTo>
                  <a:lnTo>
                    <a:pt x="204" y="21"/>
                  </a:lnTo>
                  <a:lnTo>
                    <a:pt x="196" y="16"/>
                  </a:lnTo>
                  <a:lnTo>
                    <a:pt x="187" y="10"/>
                  </a:lnTo>
                  <a:lnTo>
                    <a:pt x="178" y="6"/>
                  </a:lnTo>
                  <a:lnTo>
                    <a:pt x="169" y="2"/>
                  </a:lnTo>
                  <a:lnTo>
                    <a:pt x="162" y="0"/>
                  </a:lnTo>
                  <a:lnTo>
                    <a:pt x="157" y="1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4" name="Freeform 24"/>
            <p:cNvSpPr>
              <a:spLocks/>
            </p:cNvSpPr>
            <p:nvPr/>
          </p:nvSpPr>
          <p:spPr bwMode="auto">
            <a:xfrm>
              <a:off x="2812" y="3613"/>
              <a:ext cx="127" cy="38"/>
            </a:xfrm>
            <a:custGeom>
              <a:avLst/>
              <a:gdLst>
                <a:gd name="T0" fmla="*/ 99 w 253"/>
                <a:gd name="T1" fmla="*/ 3 h 78"/>
                <a:gd name="T2" fmla="*/ 66 w 253"/>
                <a:gd name="T3" fmla="*/ 3 h 78"/>
                <a:gd name="T4" fmla="*/ 18 w 253"/>
                <a:gd name="T5" fmla="*/ 0 h 78"/>
                <a:gd name="T6" fmla="*/ 0 w 253"/>
                <a:gd name="T7" fmla="*/ 0 h 78"/>
                <a:gd name="T8" fmla="*/ 27 w 253"/>
                <a:gd name="T9" fmla="*/ 6 h 78"/>
                <a:gd name="T10" fmla="*/ 57 w 253"/>
                <a:gd name="T11" fmla="*/ 14 h 78"/>
                <a:gd name="T12" fmla="*/ 21 w 253"/>
                <a:gd name="T13" fmla="*/ 21 h 78"/>
                <a:gd name="T14" fmla="*/ 52 w 253"/>
                <a:gd name="T15" fmla="*/ 30 h 78"/>
                <a:gd name="T16" fmla="*/ 33 w 253"/>
                <a:gd name="T17" fmla="*/ 38 h 78"/>
                <a:gd name="T18" fmla="*/ 60 w 253"/>
                <a:gd name="T19" fmla="*/ 38 h 78"/>
                <a:gd name="T20" fmla="*/ 103 w 253"/>
                <a:gd name="T21" fmla="*/ 36 h 78"/>
                <a:gd name="T22" fmla="*/ 127 w 253"/>
                <a:gd name="T23" fmla="*/ 24 h 78"/>
                <a:gd name="T24" fmla="*/ 81 w 253"/>
                <a:gd name="T25" fmla="*/ 24 h 78"/>
                <a:gd name="T26" fmla="*/ 124 w 253"/>
                <a:gd name="T27" fmla="*/ 9 h 78"/>
                <a:gd name="T28" fmla="*/ 122 w 253"/>
                <a:gd name="T29" fmla="*/ 8 h 78"/>
                <a:gd name="T30" fmla="*/ 120 w 253"/>
                <a:gd name="T31" fmla="*/ 7 h 78"/>
                <a:gd name="T32" fmla="*/ 117 w 253"/>
                <a:gd name="T33" fmla="*/ 6 h 78"/>
                <a:gd name="T34" fmla="*/ 113 w 253"/>
                <a:gd name="T35" fmla="*/ 5 h 78"/>
                <a:gd name="T36" fmla="*/ 109 w 253"/>
                <a:gd name="T37" fmla="*/ 3 h 78"/>
                <a:gd name="T38" fmla="*/ 105 w 253"/>
                <a:gd name="T39" fmla="*/ 2 h 78"/>
                <a:gd name="T40" fmla="*/ 102 w 253"/>
                <a:gd name="T41" fmla="*/ 2 h 78"/>
                <a:gd name="T42" fmla="*/ 99 w 253"/>
                <a:gd name="T43" fmla="*/ 3 h 78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53"/>
                <a:gd name="T67" fmla="*/ 0 h 78"/>
                <a:gd name="T68" fmla="*/ 253 w 253"/>
                <a:gd name="T69" fmla="*/ 78 h 78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53" h="78">
                  <a:moveTo>
                    <a:pt x="198" y="6"/>
                  </a:moveTo>
                  <a:lnTo>
                    <a:pt x="132" y="6"/>
                  </a:lnTo>
                  <a:lnTo>
                    <a:pt x="36" y="0"/>
                  </a:lnTo>
                  <a:lnTo>
                    <a:pt x="0" y="0"/>
                  </a:lnTo>
                  <a:lnTo>
                    <a:pt x="54" y="12"/>
                  </a:lnTo>
                  <a:lnTo>
                    <a:pt x="114" y="29"/>
                  </a:lnTo>
                  <a:lnTo>
                    <a:pt x="41" y="43"/>
                  </a:lnTo>
                  <a:lnTo>
                    <a:pt x="103" y="61"/>
                  </a:lnTo>
                  <a:lnTo>
                    <a:pt x="66" y="78"/>
                  </a:lnTo>
                  <a:lnTo>
                    <a:pt x="120" y="78"/>
                  </a:lnTo>
                  <a:lnTo>
                    <a:pt x="205" y="73"/>
                  </a:lnTo>
                  <a:lnTo>
                    <a:pt x="253" y="49"/>
                  </a:lnTo>
                  <a:lnTo>
                    <a:pt x="162" y="49"/>
                  </a:lnTo>
                  <a:lnTo>
                    <a:pt x="247" y="18"/>
                  </a:lnTo>
                  <a:lnTo>
                    <a:pt x="244" y="16"/>
                  </a:lnTo>
                  <a:lnTo>
                    <a:pt x="240" y="15"/>
                  </a:lnTo>
                  <a:lnTo>
                    <a:pt x="233" y="13"/>
                  </a:lnTo>
                  <a:lnTo>
                    <a:pt x="225" y="10"/>
                  </a:lnTo>
                  <a:lnTo>
                    <a:pt x="217" y="7"/>
                  </a:lnTo>
                  <a:lnTo>
                    <a:pt x="209" y="5"/>
                  </a:lnTo>
                  <a:lnTo>
                    <a:pt x="203" y="5"/>
                  </a:lnTo>
                  <a:lnTo>
                    <a:pt x="198" y="6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5" name="Freeform 25"/>
            <p:cNvSpPr>
              <a:spLocks/>
            </p:cNvSpPr>
            <p:nvPr/>
          </p:nvSpPr>
          <p:spPr bwMode="auto">
            <a:xfrm>
              <a:off x="2785" y="3573"/>
              <a:ext cx="85" cy="18"/>
            </a:xfrm>
            <a:custGeom>
              <a:avLst/>
              <a:gdLst>
                <a:gd name="T0" fmla="*/ 85 w 169"/>
                <a:gd name="T1" fmla="*/ 0 h 37"/>
                <a:gd name="T2" fmla="*/ 48 w 169"/>
                <a:gd name="T3" fmla="*/ 5 h 37"/>
                <a:gd name="T4" fmla="*/ 0 w 169"/>
                <a:gd name="T5" fmla="*/ 5 h 37"/>
                <a:gd name="T6" fmla="*/ 28 w 169"/>
                <a:gd name="T7" fmla="*/ 18 h 37"/>
                <a:gd name="T8" fmla="*/ 79 w 169"/>
                <a:gd name="T9" fmla="*/ 18 h 37"/>
                <a:gd name="T10" fmla="*/ 85 w 169"/>
                <a:gd name="T11" fmla="*/ 0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9"/>
                <a:gd name="T19" fmla="*/ 0 h 37"/>
                <a:gd name="T20" fmla="*/ 169 w 169"/>
                <a:gd name="T21" fmla="*/ 37 h 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9" h="37">
                  <a:moveTo>
                    <a:pt x="169" y="0"/>
                  </a:moveTo>
                  <a:lnTo>
                    <a:pt x="96" y="11"/>
                  </a:lnTo>
                  <a:lnTo>
                    <a:pt x="0" y="11"/>
                  </a:lnTo>
                  <a:lnTo>
                    <a:pt x="55" y="37"/>
                  </a:lnTo>
                  <a:lnTo>
                    <a:pt x="158" y="37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6" name="Freeform 26"/>
            <p:cNvSpPr>
              <a:spLocks/>
            </p:cNvSpPr>
            <p:nvPr/>
          </p:nvSpPr>
          <p:spPr bwMode="auto">
            <a:xfrm>
              <a:off x="2752" y="3545"/>
              <a:ext cx="100" cy="12"/>
            </a:xfrm>
            <a:custGeom>
              <a:avLst/>
              <a:gdLst>
                <a:gd name="T0" fmla="*/ 100 w 199"/>
                <a:gd name="T1" fmla="*/ 0 h 25"/>
                <a:gd name="T2" fmla="*/ 66 w 199"/>
                <a:gd name="T3" fmla="*/ 0 h 25"/>
                <a:gd name="T4" fmla="*/ 28 w 199"/>
                <a:gd name="T5" fmla="*/ 0 h 25"/>
                <a:gd name="T6" fmla="*/ 0 w 199"/>
                <a:gd name="T7" fmla="*/ 12 h 25"/>
                <a:gd name="T8" fmla="*/ 37 w 199"/>
                <a:gd name="T9" fmla="*/ 12 h 25"/>
                <a:gd name="T10" fmla="*/ 61 w 199"/>
                <a:gd name="T11" fmla="*/ 12 h 25"/>
                <a:gd name="T12" fmla="*/ 100 w 199"/>
                <a:gd name="T13" fmla="*/ 0 h 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99"/>
                <a:gd name="T22" fmla="*/ 0 h 25"/>
                <a:gd name="T23" fmla="*/ 199 w 199"/>
                <a:gd name="T24" fmla="*/ 25 h 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99" h="25">
                  <a:moveTo>
                    <a:pt x="199" y="0"/>
                  </a:moveTo>
                  <a:lnTo>
                    <a:pt x="132" y="0"/>
                  </a:lnTo>
                  <a:lnTo>
                    <a:pt x="55" y="0"/>
                  </a:lnTo>
                  <a:lnTo>
                    <a:pt x="0" y="25"/>
                  </a:lnTo>
                  <a:lnTo>
                    <a:pt x="73" y="25"/>
                  </a:lnTo>
                  <a:lnTo>
                    <a:pt x="121" y="25"/>
                  </a:lnTo>
                  <a:lnTo>
                    <a:pt x="199" y="0"/>
                  </a:lnTo>
                  <a:close/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7" name="Freeform 27"/>
            <p:cNvSpPr>
              <a:spLocks/>
            </p:cNvSpPr>
            <p:nvPr/>
          </p:nvSpPr>
          <p:spPr bwMode="auto">
            <a:xfrm>
              <a:off x="2689" y="3561"/>
              <a:ext cx="105" cy="15"/>
            </a:xfrm>
            <a:custGeom>
              <a:avLst/>
              <a:gdLst>
                <a:gd name="T0" fmla="*/ 87 w 211"/>
                <a:gd name="T1" fmla="*/ 6 h 30"/>
                <a:gd name="T2" fmla="*/ 33 w 211"/>
                <a:gd name="T3" fmla="*/ 0 h 30"/>
                <a:gd name="T4" fmla="*/ 0 w 211"/>
                <a:gd name="T5" fmla="*/ 0 h 30"/>
                <a:gd name="T6" fmla="*/ 24 w 211"/>
                <a:gd name="T7" fmla="*/ 12 h 30"/>
                <a:gd name="T8" fmla="*/ 105 w 211"/>
                <a:gd name="T9" fmla="*/ 15 h 30"/>
                <a:gd name="T10" fmla="*/ 87 w 211"/>
                <a:gd name="T11" fmla="*/ 6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1"/>
                <a:gd name="T19" fmla="*/ 0 h 30"/>
                <a:gd name="T20" fmla="*/ 211 w 211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1" h="30">
                  <a:moveTo>
                    <a:pt x="175" y="11"/>
                  </a:moveTo>
                  <a:lnTo>
                    <a:pt x="66" y="0"/>
                  </a:lnTo>
                  <a:lnTo>
                    <a:pt x="0" y="0"/>
                  </a:lnTo>
                  <a:lnTo>
                    <a:pt x="49" y="24"/>
                  </a:lnTo>
                  <a:lnTo>
                    <a:pt x="211" y="30"/>
                  </a:lnTo>
                  <a:lnTo>
                    <a:pt x="175" y="11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8" name="Freeform 28"/>
            <p:cNvSpPr>
              <a:spLocks/>
            </p:cNvSpPr>
            <p:nvPr/>
          </p:nvSpPr>
          <p:spPr bwMode="auto">
            <a:xfrm>
              <a:off x="2692" y="3539"/>
              <a:ext cx="102" cy="15"/>
            </a:xfrm>
            <a:custGeom>
              <a:avLst/>
              <a:gdLst>
                <a:gd name="T0" fmla="*/ 84 w 205"/>
                <a:gd name="T1" fmla="*/ 0 h 30"/>
                <a:gd name="T2" fmla="*/ 60 w 205"/>
                <a:gd name="T3" fmla="*/ 0 h 30"/>
                <a:gd name="T4" fmla="*/ 0 w 205"/>
                <a:gd name="T5" fmla="*/ 0 h 30"/>
                <a:gd name="T6" fmla="*/ 39 w 205"/>
                <a:gd name="T7" fmla="*/ 12 h 30"/>
                <a:gd name="T8" fmla="*/ 102 w 205"/>
                <a:gd name="T9" fmla="*/ 15 h 30"/>
                <a:gd name="T10" fmla="*/ 84 w 205"/>
                <a:gd name="T11" fmla="*/ 0 h 3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05"/>
                <a:gd name="T19" fmla="*/ 0 h 30"/>
                <a:gd name="T20" fmla="*/ 205 w 205"/>
                <a:gd name="T21" fmla="*/ 30 h 3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05" h="30">
                  <a:moveTo>
                    <a:pt x="169" y="0"/>
                  </a:moveTo>
                  <a:lnTo>
                    <a:pt x="121" y="0"/>
                  </a:lnTo>
                  <a:lnTo>
                    <a:pt x="0" y="0"/>
                  </a:lnTo>
                  <a:lnTo>
                    <a:pt x="78" y="24"/>
                  </a:lnTo>
                  <a:lnTo>
                    <a:pt x="205" y="30"/>
                  </a:lnTo>
                  <a:lnTo>
                    <a:pt x="169" y="0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89" name="Freeform 29"/>
            <p:cNvSpPr>
              <a:spLocks/>
            </p:cNvSpPr>
            <p:nvPr/>
          </p:nvSpPr>
          <p:spPr bwMode="auto">
            <a:xfrm>
              <a:off x="2719" y="3576"/>
              <a:ext cx="103" cy="27"/>
            </a:xfrm>
            <a:custGeom>
              <a:avLst/>
              <a:gdLst>
                <a:gd name="T0" fmla="*/ 70 w 206"/>
                <a:gd name="T1" fmla="*/ 12 h 54"/>
                <a:gd name="T2" fmla="*/ 40 w 206"/>
                <a:gd name="T3" fmla="*/ 12 h 54"/>
                <a:gd name="T4" fmla="*/ 0 w 206"/>
                <a:gd name="T5" fmla="*/ 24 h 54"/>
                <a:gd name="T6" fmla="*/ 34 w 206"/>
                <a:gd name="T7" fmla="*/ 27 h 54"/>
                <a:gd name="T8" fmla="*/ 57 w 206"/>
                <a:gd name="T9" fmla="*/ 24 h 54"/>
                <a:gd name="T10" fmla="*/ 103 w 206"/>
                <a:gd name="T11" fmla="*/ 24 h 54"/>
                <a:gd name="T12" fmla="*/ 102 w 206"/>
                <a:gd name="T13" fmla="*/ 23 h 54"/>
                <a:gd name="T14" fmla="*/ 99 w 206"/>
                <a:gd name="T15" fmla="*/ 18 h 54"/>
                <a:gd name="T16" fmla="*/ 95 w 206"/>
                <a:gd name="T17" fmla="*/ 12 h 54"/>
                <a:gd name="T18" fmla="*/ 90 w 206"/>
                <a:gd name="T19" fmla="*/ 6 h 54"/>
                <a:gd name="T20" fmla="*/ 84 w 206"/>
                <a:gd name="T21" fmla="*/ 1 h 54"/>
                <a:gd name="T22" fmla="*/ 79 w 206"/>
                <a:gd name="T23" fmla="*/ 0 h 54"/>
                <a:gd name="T24" fmla="*/ 74 w 206"/>
                <a:gd name="T25" fmla="*/ 3 h 54"/>
                <a:gd name="T26" fmla="*/ 70 w 206"/>
                <a:gd name="T27" fmla="*/ 12 h 5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206"/>
                <a:gd name="T43" fmla="*/ 0 h 54"/>
                <a:gd name="T44" fmla="*/ 206 w 206"/>
                <a:gd name="T45" fmla="*/ 54 h 54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206" h="54">
                  <a:moveTo>
                    <a:pt x="140" y="24"/>
                  </a:moveTo>
                  <a:lnTo>
                    <a:pt x="79" y="24"/>
                  </a:lnTo>
                  <a:lnTo>
                    <a:pt x="0" y="48"/>
                  </a:lnTo>
                  <a:lnTo>
                    <a:pt x="67" y="54"/>
                  </a:lnTo>
                  <a:lnTo>
                    <a:pt x="115" y="48"/>
                  </a:lnTo>
                  <a:lnTo>
                    <a:pt x="206" y="48"/>
                  </a:lnTo>
                  <a:lnTo>
                    <a:pt x="204" y="45"/>
                  </a:lnTo>
                  <a:lnTo>
                    <a:pt x="198" y="35"/>
                  </a:lnTo>
                  <a:lnTo>
                    <a:pt x="190" y="23"/>
                  </a:lnTo>
                  <a:lnTo>
                    <a:pt x="180" y="11"/>
                  </a:lnTo>
                  <a:lnTo>
                    <a:pt x="168" y="2"/>
                  </a:lnTo>
                  <a:lnTo>
                    <a:pt x="157" y="0"/>
                  </a:lnTo>
                  <a:lnTo>
                    <a:pt x="148" y="5"/>
                  </a:lnTo>
                  <a:lnTo>
                    <a:pt x="140" y="24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0" name="Freeform 30"/>
            <p:cNvSpPr>
              <a:spLocks/>
            </p:cNvSpPr>
            <p:nvPr/>
          </p:nvSpPr>
          <p:spPr bwMode="auto">
            <a:xfrm>
              <a:off x="2767" y="3582"/>
              <a:ext cx="163" cy="134"/>
            </a:xfrm>
            <a:custGeom>
              <a:avLst/>
              <a:gdLst>
                <a:gd name="T0" fmla="*/ 24 w 326"/>
                <a:gd name="T1" fmla="*/ 0 h 269"/>
                <a:gd name="T2" fmla="*/ 54 w 326"/>
                <a:gd name="T3" fmla="*/ 6 h 269"/>
                <a:gd name="T4" fmla="*/ 84 w 326"/>
                <a:gd name="T5" fmla="*/ 18 h 269"/>
                <a:gd name="T6" fmla="*/ 45 w 326"/>
                <a:gd name="T7" fmla="*/ 24 h 269"/>
                <a:gd name="T8" fmla="*/ 51 w 326"/>
                <a:gd name="T9" fmla="*/ 45 h 269"/>
                <a:gd name="T10" fmla="*/ 81 w 326"/>
                <a:gd name="T11" fmla="*/ 52 h 269"/>
                <a:gd name="T12" fmla="*/ 114 w 326"/>
                <a:gd name="T13" fmla="*/ 58 h 269"/>
                <a:gd name="T14" fmla="*/ 84 w 326"/>
                <a:gd name="T15" fmla="*/ 69 h 269"/>
                <a:gd name="T16" fmla="*/ 109 w 326"/>
                <a:gd name="T17" fmla="*/ 82 h 269"/>
                <a:gd name="T18" fmla="*/ 145 w 326"/>
                <a:gd name="T19" fmla="*/ 91 h 269"/>
                <a:gd name="T20" fmla="*/ 102 w 326"/>
                <a:gd name="T21" fmla="*/ 104 h 269"/>
                <a:gd name="T22" fmla="*/ 145 w 326"/>
                <a:gd name="T23" fmla="*/ 116 h 269"/>
                <a:gd name="T24" fmla="*/ 163 w 326"/>
                <a:gd name="T25" fmla="*/ 131 h 269"/>
                <a:gd name="T26" fmla="*/ 133 w 326"/>
                <a:gd name="T27" fmla="*/ 134 h 269"/>
                <a:gd name="T28" fmla="*/ 102 w 326"/>
                <a:gd name="T29" fmla="*/ 131 h 269"/>
                <a:gd name="T30" fmla="*/ 60 w 326"/>
                <a:gd name="T31" fmla="*/ 116 h 269"/>
                <a:gd name="T32" fmla="*/ 87 w 326"/>
                <a:gd name="T33" fmla="*/ 113 h 269"/>
                <a:gd name="T34" fmla="*/ 93 w 326"/>
                <a:gd name="T35" fmla="*/ 94 h 269"/>
                <a:gd name="T36" fmla="*/ 69 w 326"/>
                <a:gd name="T37" fmla="*/ 94 h 269"/>
                <a:gd name="T38" fmla="*/ 48 w 326"/>
                <a:gd name="T39" fmla="*/ 85 h 269"/>
                <a:gd name="T40" fmla="*/ 73 w 326"/>
                <a:gd name="T41" fmla="*/ 76 h 269"/>
                <a:gd name="T42" fmla="*/ 57 w 326"/>
                <a:gd name="T43" fmla="*/ 67 h 269"/>
                <a:gd name="T44" fmla="*/ 27 w 326"/>
                <a:gd name="T45" fmla="*/ 61 h 269"/>
                <a:gd name="T46" fmla="*/ 9 w 326"/>
                <a:gd name="T47" fmla="*/ 48 h 269"/>
                <a:gd name="T48" fmla="*/ 34 w 326"/>
                <a:gd name="T49" fmla="*/ 30 h 269"/>
                <a:gd name="T50" fmla="*/ 0 w 326"/>
                <a:gd name="T51" fmla="*/ 30 h 269"/>
                <a:gd name="T52" fmla="*/ 0 w 326"/>
                <a:gd name="T53" fmla="*/ 15 h 269"/>
                <a:gd name="T54" fmla="*/ 1 w 326"/>
                <a:gd name="T55" fmla="*/ 14 h 269"/>
                <a:gd name="T56" fmla="*/ 3 w 326"/>
                <a:gd name="T57" fmla="*/ 13 h 269"/>
                <a:gd name="T58" fmla="*/ 5 w 326"/>
                <a:gd name="T59" fmla="*/ 10 h 269"/>
                <a:gd name="T60" fmla="*/ 10 w 326"/>
                <a:gd name="T61" fmla="*/ 7 h 269"/>
                <a:gd name="T62" fmla="*/ 14 w 326"/>
                <a:gd name="T63" fmla="*/ 4 h 269"/>
                <a:gd name="T64" fmla="*/ 18 w 326"/>
                <a:gd name="T65" fmla="*/ 2 h 269"/>
                <a:gd name="T66" fmla="*/ 21 w 326"/>
                <a:gd name="T67" fmla="*/ 0 h 269"/>
                <a:gd name="T68" fmla="*/ 24 w 326"/>
                <a:gd name="T69" fmla="*/ 0 h 269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326"/>
                <a:gd name="T106" fmla="*/ 0 h 269"/>
                <a:gd name="T107" fmla="*/ 326 w 326"/>
                <a:gd name="T108" fmla="*/ 269 h 269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326" h="269">
                  <a:moveTo>
                    <a:pt x="48" y="0"/>
                  </a:moveTo>
                  <a:lnTo>
                    <a:pt x="109" y="12"/>
                  </a:lnTo>
                  <a:lnTo>
                    <a:pt x="169" y="36"/>
                  </a:lnTo>
                  <a:lnTo>
                    <a:pt x="91" y="49"/>
                  </a:lnTo>
                  <a:lnTo>
                    <a:pt x="102" y="90"/>
                  </a:lnTo>
                  <a:lnTo>
                    <a:pt x="162" y="104"/>
                  </a:lnTo>
                  <a:lnTo>
                    <a:pt x="229" y="116"/>
                  </a:lnTo>
                  <a:lnTo>
                    <a:pt x="169" y="139"/>
                  </a:lnTo>
                  <a:lnTo>
                    <a:pt x="218" y="165"/>
                  </a:lnTo>
                  <a:lnTo>
                    <a:pt x="289" y="182"/>
                  </a:lnTo>
                  <a:lnTo>
                    <a:pt x="205" y="208"/>
                  </a:lnTo>
                  <a:lnTo>
                    <a:pt x="289" y="232"/>
                  </a:lnTo>
                  <a:lnTo>
                    <a:pt x="326" y="262"/>
                  </a:lnTo>
                  <a:lnTo>
                    <a:pt x="265" y="269"/>
                  </a:lnTo>
                  <a:lnTo>
                    <a:pt x="205" y="262"/>
                  </a:lnTo>
                  <a:lnTo>
                    <a:pt x="121" y="232"/>
                  </a:lnTo>
                  <a:lnTo>
                    <a:pt x="175" y="226"/>
                  </a:lnTo>
                  <a:lnTo>
                    <a:pt x="187" y="188"/>
                  </a:lnTo>
                  <a:lnTo>
                    <a:pt x="138" y="188"/>
                  </a:lnTo>
                  <a:lnTo>
                    <a:pt x="97" y="171"/>
                  </a:lnTo>
                  <a:lnTo>
                    <a:pt x="145" y="152"/>
                  </a:lnTo>
                  <a:lnTo>
                    <a:pt x="114" y="134"/>
                  </a:lnTo>
                  <a:lnTo>
                    <a:pt x="54" y="122"/>
                  </a:lnTo>
                  <a:lnTo>
                    <a:pt x="18" y="97"/>
                  </a:lnTo>
                  <a:lnTo>
                    <a:pt x="67" y="61"/>
                  </a:lnTo>
                  <a:lnTo>
                    <a:pt x="0" y="61"/>
                  </a:lnTo>
                  <a:lnTo>
                    <a:pt x="0" y="30"/>
                  </a:lnTo>
                  <a:lnTo>
                    <a:pt x="1" y="29"/>
                  </a:lnTo>
                  <a:lnTo>
                    <a:pt x="6" y="26"/>
                  </a:lnTo>
                  <a:lnTo>
                    <a:pt x="11" y="21"/>
                  </a:lnTo>
                  <a:lnTo>
                    <a:pt x="20" y="15"/>
                  </a:lnTo>
                  <a:lnTo>
                    <a:pt x="28" y="9"/>
                  </a:lnTo>
                  <a:lnTo>
                    <a:pt x="36" y="5"/>
                  </a:lnTo>
                  <a:lnTo>
                    <a:pt x="43" y="1"/>
                  </a:lnTo>
                  <a:lnTo>
                    <a:pt x="48" y="0"/>
                  </a:lnTo>
                  <a:close/>
                </a:path>
              </a:pathLst>
            </a:custGeom>
            <a:solidFill>
              <a:srgbClr val="AD7F5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1" name="Freeform 31"/>
            <p:cNvSpPr>
              <a:spLocks/>
            </p:cNvSpPr>
            <p:nvPr/>
          </p:nvSpPr>
          <p:spPr bwMode="auto">
            <a:xfrm>
              <a:off x="2731" y="3606"/>
              <a:ext cx="81" cy="19"/>
            </a:xfrm>
            <a:custGeom>
              <a:avLst/>
              <a:gdLst>
                <a:gd name="T0" fmla="*/ 63 w 164"/>
                <a:gd name="T1" fmla="*/ 0 h 37"/>
                <a:gd name="T2" fmla="*/ 30 w 164"/>
                <a:gd name="T3" fmla="*/ 0 h 37"/>
                <a:gd name="T4" fmla="*/ 0 w 164"/>
                <a:gd name="T5" fmla="*/ 9 h 37"/>
                <a:gd name="T6" fmla="*/ 18 w 164"/>
                <a:gd name="T7" fmla="*/ 19 h 37"/>
                <a:gd name="T8" fmla="*/ 81 w 164"/>
                <a:gd name="T9" fmla="*/ 19 h 37"/>
                <a:gd name="T10" fmla="*/ 63 w 164"/>
                <a:gd name="T11" fmla="*/ 0 h 3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64"/>
                <a:gd name="T19" fmla="*/ 0 h 37"/>
                <a:gd name="T20" fmla="*/ 164 w 164"/>
                <a:gd name="T21" fmla="*/ 37 h 37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64" h="37">
                  <a:moveTo>
                    <a:pt x="127" y="0"/>
                  </a:moveTo>
                  <a:lnTo>
                    <a:pt x="60" y="0"/>
                  </a:lnTo>
                  <a:lnTo>
                    <a:pt x="0" y="18"/>
                  </a:lnTo>
                  <a:lnTo>
                    <a:pt x="36" y="37"/>
                  </a:lnTo>
                  <a:lnTo>
                    <a:pt x="164" y="37"/>
                  </a:lnTo>
                  <a:lnTo>
                    <a:pt x="127" y="0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2" name="Freeform 32"/>
            <p:cNvSpPr>
              <a:spLocks/>
            </p:cNvSpPr>
            <p:nvPr/>
          </p:nvSpPr>
          <p:spPr bwMode="auto">
            <a:xfrm>
              <a:off x="2780" y="3651"/>
              <a:ext cx="65" cy="14"/>
            </a:xfrm>
            <a:custGeom>
              <a:avLst/>
              <a:gdLst>
                <a:gd name="T0" fmla="*/ 41 w 132"/>
                <a:gd name="T1" fmla="*/ 0 h 26"/>
                <a:gd name="T2" fmla="*/ 0 w 132"/>
                <a:gd name="T3" fmla="*/ 4 h 26"/>
                <a:gd name="T4" fmla="*/ 26 w 132"/>
                <a:gd name="T5" fmla="*/ 14 h 26"/>
                <a:gd name="T6" fmla="*/ 65 w 132"/>
                <a:gd name="T7" fmla="*/ 14 h 26"/>
                <a:gd name="T8" fmla="*/ 41 w 132"/>
                <a:gd name="T9" fmla="*/ 0 h 2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32"/>
                <a:gd name="T16" fmla="*/ 0 h 26"/>
                <a:gd name="T17" fmla="*/ 132 w 132"/>
                <a:gd name="T18" fmla="*/ 26 h 2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32" h="26">
                  <a:moveTo>
                    <a:pt x="84" y="0"/>
                  </a:moveTo>
                  <a:lnTo>
                    <a:pt x="0" y="8"/>
                  </a:lnTo>
                  <a:lnTo>
                    <a:pt x="53" y="26"/>
                  </a:lnTo>
                  <a:lnTo>
                    <a:pt x="132" y="26"/>
                  </a:lnTo>
                  <a:lnTo>
                    <a:pt x="84" y="0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3" name="Freeform 33"/>
            <p:cNvSpPr>
              <a:spLocks/>
            </p:cNvSpPr>
            <p:nvPr/>
          </p:nvSpPr>
          <p:spPr bwMode="auto">
            <a:xfrm>
              <a:off x="2840" y="3790"/>
              <a:ext cx="87" cy="39"/>
            </a:xfrm>
            <a:custGeom>
              <a:avLst/>
              <a:gdLst>
                <a:gd name="T0" fmla="*/ 87 w 175"/>
                <a:gd name="T1" fmla="*/ 3 h 79"/>
                <a:gd name="T2" fmla="*/ 27 w 175"/>
                <a:gd name="T3" fmla="*/ 0 h 79"/>
                <a:gd name="T4" fmla="*/ 0 w 175"/>
                <a:gd name="T5" fmla="*/ 12 h 79"/>
                <a:gd name="T6" fmla="*/ 21 w 175"/>
                <a:gd name="T7" fmla="*/ 24 h 79"/>
                <a:gd name="T8" fmla="*/ 57 w 175"/>
                <a:gd name="T9" fmla="*/ 21 h 79"/>
                <a:gd name="T10" fmla="*/ 18 w 175"/>
                <a:gd name="T11" fmla="*/ 33 h 79"/>
                <a:gd name="T12" fmla="*/ 57 w 175"/>
                <a:gd name="T13" fmla="*/ 39 h 79"/>
                <a:gd name="T14" fmla="*/ 84 w 175"/>
                <a:gd name="T15" fmla="*/ 24 h 79"/>
                <a:gd name="T16" fmla="*/ 87 w 175"/>
                <a:gd name="T17" fmla="*/ 3 h 79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75"/>
                <a:gd name="T28" fmla="*/ 0 h 79"/>
                <a:gd name="T29" fmla="*/ 175 w 175"/>
                <a:gd name="T30" fmla="*/ 79 h 79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75" h="79">
                  <a:moveTo>
                    <a:pt x="175" y="6"/>
                  </a:moveTo>
                  <a:lnTo>
                    <a:pt x="54" y="0"/>
                  </a:lnTo>
                  <a:lnTo>
                    <a:pt x="0" y="24"/>
                  </a:lnTo>
                  <a:lnTo>
                    <a:pt x="42" y="49"/>
                  </a:lnTo>
                  <a:lnTo>
                    <a:pt x="114" y="43"/>
                  </a:lnTo>
                  <a:lnTo>
                    <a:pt x="36" y="67"/>
                  </a:lnTo>
                  <a:lnTo>
                    <a:pt x="114" y="79"/>
                  </a:lnTo>
                  <a:lnTo>
                    <a:pt x="168" y="49"/>
                  </a:lnTo>
                  <a:lnTo>
                    <a:pt x="175" y="6"/>
                  </a:lnTo>
                  <a:close/>
                </a:path>
              </a:pathLst>
            </a:custGeom>
            <a:solidFill>
              <a:srgbClr val="5B3D1E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4" name="Freeform 34"/>
            <p:cNvSpPr>
              <a:spLocks/>
            </p:cNvSpPr>
            <p:nvPr/>
          </p:nvSpPr>
          <p:spPr bwMode="auto">
            <a:xfrm>
              <a:off x="2897" y="3567"/>
              <a:ext cx="464" cy="314"/>
            </a:xfrm>
            <a:custGeom>
              <a:avLst/>
              <a:gdLst>
                <a:gd name="T0" fmla="*/ 280 w 930"/>
                <a:gd name="T1" fmla="*/ 198 h 628"/>
                <a:gd name="T2" fmla="*/ 283 w 930"/>
                <a:gd name="T3" fmla="*/ 210 h 628"/>
                <a:gd name="T4" fmla="*/ 253 w 930"/>
                <a:gd name="T5" fmla="*/ 238 h 628"/>
                <a:gd name="T6" fmla="*/ 187 w 930"/>
                <a:gd name="T7" fmla="*/ 238 h 628"/>
                <a:gd name="T8" fmla="*/ 223 w 930"/>
                <a:gd name="T9" fmla="*/ 219 h 628"/>
                <a:gd name="T10" fmla="*/ 217 w 930"/>
                <a:gd name="T11" fmla="*/ 210 h 628"/>
                <a:gd name="T12" fmla="*/ 265 w 930"/>
                <a:gd name="T13" fmla="*/ 186 h 628"/>
                <a:gd name="T14" fmla="*/ 265 w 930"/>
                <a:gd name="T15" fmla="*/ 153 h 628"/>
                <a:gd name="T16" fmla="*/ 205 w 930"/>
                <a:gd name="T17" fmla="*/ 104 h 628"/>
                <a:gd name="T18" fmla="*/ 175 w 930"/>
                <a:gd name="T19" fmla="*/ 71 h 628"/>
                <a:gd name="T20" fmla="*/ 142 w 930"/>
                <a:gd name="T21" fmla="*/ 37 h 628"/>
                <a:gd name="T22" fmla="*/ 202 w 930"/>
                <a:gd name="T23" fmla="*/ 82 h 628"/>
                <a:gd name="T24" fmla="*/ 151 w 930"/>
                <a:gd name="T25" fmla="*/ 21 h 628"/>
                <a:gd name="T26" fmla="*/ 139 w 930"/>
                <a:gd name="T27" fmla="*/ 0 h 628"/>
                <a:gd name="T28" fmla="*/ 214 w 930"/>
                <a:gd name="T29" fmla="*/ 82 h 628"/>
                <a:gd name="T30" fmla="*/ 301 w 930"/>
                <a:gd name="T31" fmla="*/ 162 h 628"/>
                <a:gd name="T32" fmla="*/ 362 w 930"/>
                <a:gd name="T33" fmla="*/ 150 h 628"/>
                <a:gd name="T34" fmla="*/ 419 w 930"/>
                <a:gd name="T35" fmla="*/ 125 h 628"/>
                <a:gd name="T36" fmla="*/ 464 w 930"/>
                <a:gd name="T37" fmla="*/ 116 h 628"/>
                <a:gd name="T38" fmla="*/ 416 w 930"/>
                <a:gd name="T39" fmla="*/ 150 h 628"/>
                <a:gd name="T40" fmla="*/ 364 w 930"/>
                <a:gd name="T41" fmla="*/ 174 h 628"/>
                <a:gd name="T42" fmla="*/ 345 w 930"/>
                <a:gd name="T43" fmla="*/ 195 h 628"/>
                <a:gd name="T44" fmla="*/ 327 w 930"/>
                <a:gd name="T45" fmla="*/ 214 h 628"/>
                <a:gd name="T46" fmla="*/ 308 w 930"/>
                <a:gd name="T47" fmla="*/ 234 h 628"/>
                <a:gd name="T48" fmla="*/ 291 w 930"/>
                <a:gd name="T49" fmla="*/ 250 h 628"/>
                <a:gd name="T50" fmla="*/ 277 w 930"/>
                <a:gd name="T51" fmla="*/ 261 h 628"/>
                <a:gd name="T52" fmla="*/ 264 w 930"/>
                <a:gd name="T53" fmla="*/ 271 h 628"/>
                <a:gd name="T54" fmla="*/ 252 w 930"/>
                <a:gd name="T55" fmla="*/ 279 h 628"/>
                <a:gd name="T56" fmla="*/ 238 w 930"/>
                <a:gd name="T57" fmla="*/ 285 h 628"/>
                <a:gd name="T58" fmla="*/ 225 w 930"/>
                <a:gd name="T59" fmla="*/ 291 h 628"/>
                <a:gd name="T60" fmla="*/ 210 w 930"/>
                <a:gd name="T61" fmla="*/ 295 h 628"/>
                <a:gd name="T62" fmla="*/ 193 w 930"/>
                <a:gd name="T63" fmla="*/ 298 h 628"/>
                <a:gd name="T64" fmla="*/ 151 w 930"/>
                <a:gd name="T65" fmla="*/ 306 h 628"/>
                <a:gd name="T66" fmla="*/ 112 w 930"/>
                <a:gd name="T67" fmla="*/ 278 h 628"/>
                <a:gd name="T68" fmla="*/ 70 w 930"/>
                <a:gd name="T69" fmla="*/ 287 h 628"/>
                <a:gd name="T70" fmla="*/ 0 w 930"/>
                <a:gd name="T71" fmla="*/ 314 h 628"/>
                <a:gd name="T72" fmla="*/ 63 w 930"/>
                <a:gd name="T73" fmla="*/ 275 h 628"/>
                <a:gd name="T74" fmla="*/ 42 w 930"/>
                <a:gd name="T75" fmla="*/ 217 h 628"/>
                <a:gd name="T76" fmla="*/ 85 w 930"/>
                <a:gd name="T77" fmla="*/ 223 h 628"/>
                <a:gd name="T78" fmla="*/ 102 w 930"/>
                <a:gd name="T79" fmla="*/ 233 h 628"/>
                <a:gd name="T80" fmla="*/ 119 w 930"/>
                <a:gd name="T81" fmla="*/ 242 h 628"/>
                <a:gd name="T82" fmla="*/ 138 w 930"/>
                <a:gd name="T83" fmla="*/ 249 h 628"/>
                <a:gd name="T84" fmla="*/ 187 w 930"/>
                <a:gd name="T85" fmla="*/ 253 h 628"/>
                <a:gd name="T86" fmla="*/ 179 w 930"/>
                <a:gd name="T87" fmla="*/ 276 h 628"/>
                <a:gd name="T88" fmla="*/ 197 w 930"/>
                <a:gd name="T89" fmla="*/ 272 h 628"/>
                <a:gd name="T90" fmla="*/ 214 w 930"/>
                <a:gd name="T91" fmla="*/ 268 h 628"/>
                <a:gd name="T92" fmla="*/ 229 w 930"/>
                <a:gd name="T93" fmla="*/ 263 h 628"/>
                <a:gd name="T94" fmla="*/ 244 w 930"/>
                <a:gd name="T95" fmla="*/ 257 h 628"/>
                <a:gd name="T96" fmla="*/ 258 w 930"/>
                <a:gd name="T97" fmla="*/ 249 h 628"/>
                <a:gd name="T98" fmla="*/ 274 w 930"/>
                <a:gd name="T99" fmla="*/ 241 h 628"/>
                <a:gd name="T100" fmla="*/ 290 w 930"/>
                <a:gd name="T101" fmla="*/ 231 h 628"/>
                <a:gd name="T102" fmla="*/ 305 w 930"/>
                <a:gd name="T103" fmla="*/ 219 h 628"/>
                <a:gd name="T104" fmla="*/ 317 w 930"/>
                <a:gd name="T105" fmla="*/ 205 h 628"/>
                <a:gd name="T106" fmla="*/ 329 w 930"/>
                <a:gd name="T107" fmla="*/ 192 h 628"/>
                <a:gd name="T108" fmla="*/ 341 w 930"/>
                <a:gd name="T109" fmla="*/ 178 h 628"/>
                <a:gd name="T110" fmla="*/ 304 w 930"/>
                <a:gd name="T111" fmla="*/ 177 h 62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930"/>
                <a:gd name="T169" fmla="*/ 0 h 628"/>
                <a:gd name="T170" fmla="*/ 930 w 930"/>
                <a:gd name="T171" fmla="*/ 628 h 62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930" h="628">
                  <a:moveTo>
                    <a:pt x="610" y="354"/>
                  </a:moveTo>
                  <a:lnTo>
                    <a:pt x="561" y="397"/>
                  </a:lnTo>
                  <a:lnTo>
                    <a:pt x="526" y="415"/>
                  </a:lnTo>
                  <a:lnTo>
                    <a:pt x="568" y="421"/>
                  </a:lnTo>
                  <a:lnTo>
                    <a:pt x="550" y="452"/>
                  </a:lnTo>
                  <a:lnTo>
                    <a:pt x="507" y="476"/>
                  </a:lnTo>
                  <a:lnTo>
                    <a:pt x="459" y="476"/>
                  </a:lnTo>
                  <a:lnTo>
                    <a:pt x="375" y="476"/>
                  </a:lnTo>
                  <a:lnTo>
                    <a:pt x="278" y="476"/>
                  </a:lnTo>
                  <a:lnTo>
                    <a:pt x="447" y="439"/>
                  </a:lnTo>
                  <a:lnTo>
                    <a:pt x="514" y="415"/>
                  </a:lnTo>
                  <a:lnTo>
                    <a:pt x="435" y="421"/>
                  </a:lnTo>
                  <a:lnTo>
                    <a:pt x="466" y="372"/>
                  </a:lnTo>
                  <a:lnTo>
                    <a:pt x="531" y="372"/>
                  </a:lnTo>
                  <a:lnTo>
                    <a:pt x="580" y="342"/>
                  </a:lnTo>
                  <a:lnTo>
                    <a:pt x="531" y="306"/>
                  </a:lnTo>
                  <a:lnTo>
                    <a:pt x="453" y="257"/>
                  </a:lnTo>
                  <a:lnTo>
                    <a:pt x="410" y="208"/>
                  </a:lnTo>
                  <a:lnTo>
                    <a:pt x="380" y="178"/>
                  </a:lnTo>
                  <a:lnTo>
                    <a:pt x="350" y="141"/>
                  </a:lnTo>
                  <a:lnTo>
                    <a:pt x="224" y="80"/>
                  </a:lnTo>
                  <a:lnTo>
                    <a:pt x="284" y="73"/>
                  </a:lnTo>
                  <a:lnTo>
                    <a:pt x="350" y="117"/>
                  </a:lnTo>
                  <a:lnTo>
                    <a:pt x="405" y="165"/>
                  </a:lnTo>
                  <a:lnTo>
                    <a:pt x="356" y="98"/>
                  </a:lnTo>
                  <a:lnTo>
                    <a:pt x="302" y="43"/>
                  </a:lnTo>
                  <a:lnTo>
                    <a:pt x="218" y="31"/>
                  </a:lnTo>
                  <a:lnTo>
                    <a:pt x="278" y="0"/>
                  </a:lnTo>
                  <a:lnTo>
                    <a:pt x="356" y="61"/>
                  </a:lnTo>
                  <a:lnTo>
                    <a:pt x="429" y="165"/>
                  </a:lnTo>
                  <a:lnTo>
                    <a:pt x="526" y="281"/>
                  </a:lnTo>
                  <a:lnTo>
                    <a:pt x="604" y="324"/>
                  </a:lnTo>
                  <a:lnTo>
                    <a:pt x="658" y="336"/>
                  </a:lnTo>
                  <a:lnTo>
                    <a:pt x="725" y="300"/>
                  </a:lnTo>
                  <a:lnTo>
                    <a:pt x="797" y="263"/>
                  </a:lnTo>
                  <a:lnTo>
                    <a:pt x="839" y="250"/>
                  </a:lnTo>
                  <a:lnTo>
                    <a:pt x="870" y="263"/>
                  </a:lnTo>
                  <a:lnTo>
                    <a:pt x="930" y="232"/>
                  </a:lnTo>
                  <a:lnTo>
                    <a:pt x="887" y="281"/>
                  </a:lnTo>
                  <a:lnTo>
                    <a:pt x="833" y="300"/>
                  </a:lnTo>
                  <a:lnTo>
                    <a:pt x="749" y="330"/>
                  </a:lnTo>
                  <a:lnTo>
                    <a:pt x="729" y="349"/>
                  </a:lnTo>
                  <a:lnTo>
                    <a:pt x="711" y="369"/>
                  </a:lnTo>
                  <a:lnTo>
                    <a:pt x="691" y="390"/>
                  </a:lnTo>
                  <a:lnTo>
                    <a:pt x="673" y="409"/>
                  </a:lnTo>
                  <a:lnTo>
                    <a:pt x="655" y="429"/>
                  </a:lnTo>
                  <a:lnTo>
                    <a:pt x="636" y="450"/>
                  </a:lnTo>
                  <a:lnTo>
                    <a:pt x="617" y="469"/>
                  </a:lnTo>
                  <a:lnTo>
                    <a:pt x="598" y="489"/>
                  </a:lnTo>
                  <a:lnTo>
                    <a:pt x="583" y="500"/>
                  </a:lnTo>
                  <a:lnTo>
                    <a:pt x="569" y="512"/>
                  </a:lnTo>
                  <a:lnTo>
                    <a:pt x="556" y="521"/>
                  </a:lnTo>
                  <a:lnTo>
                    <a:pt x="543" y="532"/>
                  </a:lnTo>
                  <a:lnTo>
                    <a:pt x="530" y="541"/>
                  </a:lnTo>
                  <a:lnTo>
                    <a:pt x="517" y="549"/>
                  </a:lnTo>
                  <a:lnTo>
                    <a:pt x="505" y="557"/>
                  </a:lnTo>
                  <a:lnTo>
                    <a:pt x="492" y="564"/>
                  </a:lnTo>
                  <a:lnTo>
                    <a:pt x="478" y="570"/>
                  </a:lnTo>
                  <a:lnTo>
                    <a:pt x="466" y="575"/>
                  </a:lnTo>
                  <a:lnTo>
                    <a:pt x="451" y="581"/>
                  </a:lnTo>
                  <a:lnTo>
                    <a:pt x="437" y="586"/>
                  </a:lnTo>
                  <a:lnTo>
                    <a:pt x="421" y="590"/>
                  </a:lnTo>
                  <a:lnTo>
                    <a:pt x="405" y="594"/>
                  </a:lnTo>
                  <a:lnTo>
                    <a:pt x="387" y="596"/>
                  </a:lnTo>
                  <a:lnTo>
                    <a:pt x="369" y="598"/>
                  </a:lnTo>
                  <a:lnTo>
                    <a:pt x="302" y="611"/>
                  </a:lnTo>
                  <a:lnTo>
                    <a:pt x="218" y="611"/>
                  </a:lnTo>
                  <a:lnTo>
                    <a:pt x="224" y="556"/>
                  </a:lnTo>
                  <a:lnTo>
                    <a:pt x="181" y="567"/>
                  </a:lnTo>
                  <a:lnTo>
                    <a:pt x="140" y="574"/>
                  </a:lnTo>
                  <a:lnTo>
                    <a:pt x="73" y="611"/>
                  </a:lnTo>
                  <a:lnTo>
                    <a:pt x="0" y="628"/>
                  </a:lnTo>
                  <a:lnTo>
                    <a:pt x="61" y="593"/>
                  </a:lnTo>
                  <a:lnTo>
                    <a:pt x="127" y="550"/>
                  </a:lnTo>
                  <a:lnTo>
                    <a:pt x="127" y="507"/>
                  </a:lnTo>
                  <a:lnTo>
                    <a:pt x="85" y="434"/>
                  </a:lnTo>
                  <a:lnTo>
                    <a:pt x="151" y="434"/>
                  </a:lnTo>
                  <a:lnTo>
                    <a:pt x="170" y="446"/>
                  </a:lnTo>
                  <a:lnTo>
                    <a:pt x="187" y="458"/>
                  </a:lnTo>
                  <a:lnTo>
                    <a:pt x="204" y="467"/>
                  </a:lnTo>
                  <a:lnTo>
                    <a:pt x="220" y="476"/>
                  </a:lnTo>
                  <a:lnTo>
                    <a:pt x="238" y="484"/>
                  </a:lnTo>
                  <a:lnTo>
                    <a:pt x="256" y="491"/>
                  </a:lnTo>
                  <a:lnTo>
                    <a:pt x="276" y="499"/>
                  </a:lnTo>
                  <a:lnTo>
                    <a:pt x="296" y="507"/>
                  </a:lnTo>
                  <a:lnTo>
                    <a:pt x="375" y="507"/>
                  </a:lnTo>
                  <a:lnTo>
                    <a:pt x="339" y="556"/>
                  </a:lnTo>
                  <a:lnTo>
                    <a:pt x="359" y="552"/>
                  </a:lnTo>
                  <a:lnTo>
                    <a:pt x="377" y="549"/>
                  </a:lnTo>
                  <a:lnTo>
                    <a:pt x="395" y="544"/>
                  </a:lnTo>
                  <a:lnTo>
                    <a:pt x="412" y="540"/>
                  </a:lnTo>
                  <a:lnTo>
                    <a:pt x="428" y="535"/>
                  </a:lnTo>
                  <a:lnTo>
                    <a:pt x="444" y="530"/>
                  </a:lnTo>
                  <a:lnTo>
                    <a:pt x="459" y="525"/>
                  </a:lnTo>
                  <a:lnTo>
                    <a:pt x="474" y="519"/>
                  </a:lnTo>
                  <a:lnTo>
                    <a:pt x="489" y="513"/>
                  </a:lnTo>
                  <a:lnTo>
                    <a:pt x="504" y="506"/>
                  </a:lnTo>
                  <a:lnTo>
                    <a:pt x="517" y="498"/>
                  </a:lnTo>
                  <a:lnTo>
                    <a:pt x="532" y="490"/>
                  </a:lnTo>
                  <a:lnTo>
                    <a:pt x="549" y="482"/>
                  </a:lnTo>
                  <a:lnTo>
                    <a:pt x="565" y="473"/>
                  </a:lnTo>
                  <a:lnTo>
                    <a:pt x="581" y="462"/>
                  </a:lnTo>
                  <a:lnTo>
                    <a:pt x="598" y="452"/>
                  </a:lnTo>
                  <a:lnTo>
                    <a:pt x="611" y="438"/>
                  </a:lnTo>
                  <a:lnTo>
                    <a:pt x="622" y="424"/>
                  </a:lnTo>
                  <a:lnTo>
                    <a:pt x="635" y="411"/>
                  </a:lnTo>
                  <a:lnTo>
                    <a:pt x="647" y="397"/>
                  </a:lnTo>
                  <a:lnTo>
                    <a:pt x="659" y="384"/>
                  </a:lnTo>
                  <a:lnTo>
                    <a:pt x="671" y="370"/>
                  </a:lnTo>
                  <a:lnTo>
                    <a:pt x="683" y="356"/>
                  </a:lnTo>
                  <a:lnTo>
                    <a:pt x="695" y="342"/>
                  </a:lnTo>
                  <a:lnTo>
                    <a:pt x="610" y="354"/>
                  </a:lnTo>
                  <a:close/>
                </a:path>
              </a:pathLst>
            </a:custGeom>
            <a:solidFill>
              <a:srgbClr val="99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5" name="Freeform 35"/>
            <p:cNvSpPr>
              <a:spLocks/>
            </p:cNvSpPr>
            <p:nvPr/>
          </p:nvSpPr>
          <p:spPr bwMode="auto">
            <a:xfrm>
              <a:off x="2921" y="3490"/>
              <a:ext cx="253" cy="220"/>
            </a:xfrm>
            <a:custGeom>
              <a:avLst/>
              <a:gdLst>
                <a:gd name="T0" fmla="*/ 223 w 507"/>
                <a:gd name="T1" fmla="*/ 183 h 439"/>
                <a:gd name="T2" fmla="*/ 202 w 507"/>
                <a:gd name="T3" fmla="*/ 144 h 439"/>
                <a:gd name="T4" fmla="*/ 175 w 507"/>
                <a:gd name="T5" fmla="*/ 86 h 439"/>
                <a:gd name="T6" fmla="*/ 150 w 507"/>
                <a:gd name="T7" fmla="*/ 42 h 439"/>
                <a:gd name="T8" fmla="*/ 126 w 507"/>
                <a:gd name="T9" fmla="*/ 22 h 439"/>
                <a:gd name="T10" fmla="*/ 102 w 507"/>
                <a:gd name="T11" fmla="*/ 3 h 439"/>
                <a:gd name="T12" fmla="*/ 66 w 507"/>
                <a:gd name="T13" fmla="*/ 0 h 439"/>
                <a:gd name="T14" fmla="*/ 36 w 507"/>
                <a:gd name="T15" fmla="*/ 0 h 439"/>
                <a:gd name="T16" fmla="*/ 0 w 507"/>
                <a:gd name="T17" fmla="*/ 0 h 439"/>
                <a:gd name="T18" fmla="*/ 60 w 507"/>
                <a:gd name="T19" fmla="*/ 12 h 439"/>
                <a:gd name="T20" fmla="*/ 102 w 507"/>
                <a:gd name="T21" fmla="*/ 19 h 439"/>
                <a:gd name="T22" fmla="*/ 126 w 507"/>
                <a:gd name="T23" fmla="*/ 37 h 439"/>
                <a:gd name="T24" fmla="*/ 105 w 507"/>
                <a:gd name="T25" fmla="*/ 52 h 439"/>
                <a:gd name="T26" fmla="*/ 123 w 507"/>
                <a:gd name="T27" fmla="*/ 64 h 439"/>
                <a:gd name="T28" fmla="*/ 153 w 507"/>
                <a:gd name="T29" fmla="*/ 71 h 439"/>
                <a:gd name="T30" fmla="*/ 168 w 507"/>
                <a:gd name="T31" fmla="*/ 110 h 439"/>
                <a:gd name="T32" fmla="*/ 199 w 507"/>
                <a:gd name="T33" fmla="*/ 159 h 439"/>
                <a:gd name="T34" fmla="*/ 253 w 507"/>
                <a:gd name="T35" fmla="*/ 220 h 439"/>
                <a:gd name="T36" fmla="*/ 223 w 507"/>
                <a:gd name="T37" fmla="*/ 183 h 439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507"/>
                <a:gd name="T58" fmla="*/ 0 h 439"/>
                <a:gd name="T59" fmla="*/ 507 w 507"/>
                <a:gd name="T60" fmla="*/ 439 h 439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507" h="439">
                  <a:moveTo>
                    <a:pt x="447" y="365"/>
                  </a:moveTo>
                  <a:lnTo>
                    <a:pt x="404" y="287"/>
                  </a:lnTo>
                  <a:lnTo>
                    <a:pt x="350" y="171"/>
                  </a:lnTo>
                  <a:lnTo>
                    <a:pt x="301" y="84"/>
                  </a:lnTo>
                  <a:lnTo>
                    <a:pt x="253" y="43"/>
                  </a:lnTo>
                  <a:lnTo>
                    <a:pt x="205" y="6"/>
                  </a:lnTo>
                  <a:lnTo>
                    <a:pt x="132" y="0"/>
                  </a:lnTo>
                  <a:lnTo>
                    <a:pt x="72" y="0"/>
                  </a:lnTo>
                  <a:lnTo>
                    <a:pt x="0" y="0"/>
                  </a:lnTo>
                  <a:lnTo>
                    <a:pt x="121" y="24"/>
                  </a:lnTo>
                  <a:lnTo>
                    <a:pt x="205" y="37"/>
                  </a:lnTo>
                  <a:lnTo>
                    <a:pt x="253" y="73"/>
                  </a:lnTo>
                  <a:lnTo>
                    <a:pt x="210" y="104"/>
                  </a:lnTo>
                  <a:lnTo>
                    <a:pt x="247" y="128"/>
                  </a:lnTo>
                  <a:lnTo>
                    <a:pt x="307" y="141"/>
                  </a:lnTo>
                  <a:lnTo>
                    <a:pt x="337" y="219"/>
                  </a:lnTo>
                  <a:lnTo>
                    <a:pt x="398" y="317"/>
                  </a:lnTo>
                  <a:lnTo>
                    <a:pt x="507" y="439"/>
                  </a:lnTo>
                  <a:lnTo>
                    <a:pt x="447" y="365"/>
                  </a:lnTo>
                  <a:close/>
                </a:path>
              </a:pathLst>
            </a:custGeom>
            <a:solidFill>
              <a:srgbClr val="E8EA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6" name="Freeform 36"/>
            <p:cNvSpPr>
              <a:spLocks/>
            </p:cNvSpPr>
            <p:nvPr/>
          </p:nvSpPr>
          <p:spPr bwMode="auto">
            <a:xfrm>
              <a:off x="2860" y="3490"/>
              <a:ext cx="139" cy="95"/>
            </a:xfrm>
            <a:custGeom>
              <a:avLst/>
              <a:gdLst>
                <a:gd name="T0" fmla="*/ 79 w 277"/>
                <a:gd name="T1" fmla="*/ 3 h 189"/>
                <a:gd name="T2" fmla="*/ 51 w 277"/>
                <a:gd name="T3" fmla="*/ 0 h 189"/>
                <a:gd name="T4" fmla="*/ 0 w 277"/>
                <a:gd name="T5" fmla="*/ 0 h 189"/>
                <a:gd name="T6" fmla="*/ 4 w 277"/>
                <a:gd name="T7" fmla="*/ 15 h 189"/>
                <a:gd name="T8" fmla="*/ 36 w 277"/>
                <a:gd name="T9" fmla="*/ 19 h 189"/>
                <a:gd name="T10" fmla="*/ 70 w 277"/>
                <a:gd name="T11" fmla="*/ 22 h 189"/>
                <a:gd name="T12" fmla="*/ 21 w 277"/>
                <a:gd name="T13" fmla="*/ 28 h 189"/>
                <a:gd name="T14" fmla="*/ 28 w 277"/>
                <a:gd name="T15" fmla="*/ 32 h 189"/>
                <a:gd name="T16" fmla="*/ 34 w 277"/>
                <a:gd name="T17" fmla="*/ 35 h 189"/>
                <a:gd name="T18" fmla="*/ 42 w 277"/>
                <a:gd name="T19" fmla="*/ 38 h 189"/>
                <a:gd name="T20" fmla="*/ 48 w 277"/>
                <a:gd name="T21" fmla="*/ 39 h 189"/>
                <a:gd name="T22" fmla="*/ 54 w 277"/>
                <a:gd name="T23" fmla="*/ 41 h 189"/>
                <a:gd name="T24" fmla="*/ 59 w 277"/>
                <a:gd name="T25" fmla="*/ 42 h 189"/>
                <a:gd name="T26" fmla="*/ 62 w 277"/>
                <a:gd name="T27" fmla="*/ 42 h 189"/>
                <a:gd name="T28" fmla="*/ 63 w 277"/>
                <a:gd name="T29" fmla="*/ 42 h 189"/>
                <a:gd name="T30" fmla="*/ 48 w 277"/>
                <a:gd name="T31" fmla="*/ 58 h 189"/>
                <a:gd name="T32" fmla="*/ 79 w 277"/>
                <a:gd name="T33" fmla="*/ 71 h 189"/>
                <a:gd name="T34" fmla="*/ 118 w 277"/>
                <a:gd name="T35" fmla="*/ 95 h 189"/>
                <a:gd name="T36" fmla="*/ 139 w 277"/>
                <a:gd name="T37" fmla="*/ 86 h 189"/>
                <a:gd name="T38" fmla="*/ 115 w 277"/>
                <a:gd name="T39" fmla="*/ 73 h 189"/>
                <a:gd name="T40" fmla="*/ 91 w 277"/>
                <a:gd name="T41" fmla="*/ 67 h 189"/>
                <a:gd name="T42" fmla="*/ 115 w 277"/>
                <a:gd name="T43" fmla="*/ 58 h 189"/>
                <a:gd name="T44" fmla="*/ 109 w 277"/>
                <a:gd name="T45" fmla="*/ 37 h 189"/>
                <a:gd name="T46" fmla="*/ 70 w 277"/>
                <a:gd name="T47" fmla="*/ 31 h 189"/>
                <a:gd name="T48" fmla="*/ 115 w 277"/>
                <a:gd name="T49" fmla="*/ 24 h 189"/>
                <a:gd name="T50" fmla="*/ 112 w 277"/>
                <a:gd name="T51" fmla="*/ 19 h 189"/>
                <a:gd name="T52" fmla="*/ 108 w 277"/>
                <a:gd name="T53" fmla="*/ 15 h 189"/>
                <a:gd name="T54" fmla="*/ 102 w 277"/>
                <a:gd name="T55" fmla="*/ 11 h 189"/>
                <a:gd name="T56" fmla="*/ 96 w 277"/>
                <a:gd name="T57" fmla="*/ 8 h 189"/>
                <a:gd name="T58" fmla="*/ 89 w 277"/>
                <a:gd name="T59" fmla="*/ 6 h 189"/>
                <a:gd name="T60" fmla="*/ 84 w 277"/>
                <a:gd name="T61" fmla="*/ 4 h 189"/>
                <a:gd name="T62" fmla="*/ 80 w 277"/>
                <a:gd name="T63" fmla="*/ 4 h 189"/>
                <a:gd name="T64" fmla="*/ 79 w 277"/>
                <a:gd name="T65" fmla="*/ 3 h 18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277"/>
                <a:gd name="T100" fmla="*/ 0 h 189"/>
                <a:gd name="T101" fmla="*/ 277 w 277"/>
                <a:gd name="T102" fmla="*/ 189 h 189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277" h="189">
                  <a:moveTo>
                    <a:pt x="157" y="6"/>
                  </a:moveTo>
                  <a:lnTo>
                    <a:pt x="102" y="0"/>
                  </a:lnTo>
                  <a:lnTo>
                    <a:pt x="0" y="0"/>
                  </a:lnTo>
                  <a:lnTo>
                    <a:pt x="7" y="30"/>
                  </a:lnTo>
                  <a:lnTo>
                    <a:pt x="72" y="37"/>
                  </a:lnTo>
                  <a:lnTo>
                    <a:pt x="139" y="43"/>
                  </a:lnTo>
                  <a:lnTo>
                    <a:pt x="42" y="55"/>
                  </a:lnTo>
                  <a:lnTo>
                    <a:pt x="55" y="63"/>
                  </a:lnTo>
                  <a:lnTo>
                    <a:pt x="68" y="70"/>
                  </a:lnTo>
                  <a:lnTo>
                    <a:pt x="83" y="75"/>
                  </a:lnTo>
                  <a:lnTo>
                    <a:pt x="95" y="78"/>
                  </a:lnTo>
                  <a:lnTo>
                    <a:pt x="108" y="82"/>
                  </a:lnTo>
                  <a:lnTo>
                    <a:pt x="117" y="83"/>
                  </a:lnTo>
                  <a:lnTo>
                    <a:pt x="124" y="84"/>
                  </a:lnTo>
                  <a:lnTo>
                    <a:pt x="126" y="84"/>
                  </a:lnTo>
                  <a:lnTo>
                    <a:pt x="96" y="115"/>
                  </a:lnTo>
                  <a:lnTo>
                    <a:pt x="157" y="141"/>
                  </a:lnTo>
                  <a:lnTo>
                    <a:pt x="236" y="189"/>
                  </a:lnTo>
                  <a:lnTo>
                    <a:pt x="277" y="171"/>
                  </a:lnTo>
                  <a:lnTo>
                    <a:pt x="229" y="146"/>
                  </a:lnTo>
                  <a:lnTo>
                    <a:pt x="182" y="134"/>
                  </a:lnTo>
                  <a:lnTo>
                    <a:pt x="229" y="115"/>
                  </a:lnTo>
                  <a:lnTo>
                    <a:pt x="217" y="73"/>
                  </a:lnTo>
                  <a:lnTo>
                    <a:pt x="139" y="61"/>
                  </a:lnTo>
                  <a:lnTo>
                    <a:pt x="229" y="48"/>
                  </a:lnTo>
                  <a:lnTo>
                    <a:pt x="224" y="38"/>
                  </a:lnTo>
                  <a:lnTo>
                    <a:pt x="215" y="29"/>
                  </a:lnTo>
                  <a:lnTo>
                    <a:pt x="204" y="22"/>
                  </a:lnTo>
                  <a:lnTo>
                    <a:pt x="191" y="16"/>
                  </a:lnTo>
                  <a:lnTo>
                    <a:pt x="178" y="11"/>
                  </a:lnTo>
                  <a:lnTo>
                    <a:pt x="168" y="8"/>
                  </a:lnTo>
                  <a:lnTo>
                    <a:pt x="160" y="7"/>
                  </a:lnTo>
                  <a:lnTo>
                    <a:pt x="157" y="6"/>
                  </a:lnTo>
                  <a:close/>
                </a:path>
              </a:pathLst>
            </a:custGeom>
            <a:solidFill>
              <a:srgbClr val="755E3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7" name="Freeform 37"/>
            <p:cNvSpPr>
              <a:spLocks/>
            </p:cNvSpPr>
            <p:nvPr/>
          </p:nvSpPr>
          <p:spPr bwMode="auto">
            <a:xfrm>
              <a:off x="2930" y="3866"/>
              <a:ext cx="105" cy="24"/>
            </a:xfrm>
            <a:custGeom>
              <a:avLst/>
              <a:gdLst>
                <a:gd name="T0" fmla="*/ 3 w 211"/>
                <a:gd name="T1" fmla="*/ 18 h 49"/>
                <a:gd name="T2" fmla="*/ 30 w 211"/>
                <a:gd name="T3" fmla="*/ 9 h 49"/>
                <a:gd name="T4" fmla="*/ 54 w 211"/>
                <a:gd name="T5" fmla="*/ 0 h 49"/>
                <a:gd name="T6" fmla="*/ 74 w 211"/>
                <a:gd name="T7" fmla="*/ 9 h 49"/>
                <a:gd name="T8" fmla="*/ 105 w 211"/>
                <a:gd name="T9" fmla="*/ 12 h 49"/>
                <a:gd name="T10" fmla="*/ 98 w 211"/>
                <a:gd name="T11" fmla="*/ 14 h 49"/>
                <a:gd name="T12" fmla="*/ 91 w 211"/>
                <a:gd name="T13" fmla="*/ 16 h 49"/>
                <a:gd name="T14" fmla="*/ 84 w 211"/>
                <a:gd name="T15" fmla="*/ 18 h 49"/>
                <a:gd name="T16" fmla="*/ 78 w 211"/>
                <a:gd name="T17" fmla="*/ 20 h 49"/>
                <a:gd name="T18" fmla="*/ 71 w 211"/>
                <a:gd name="T19" fmla="*/ 21 h 49"/>
                <a:gd name="T20" fmla="*/ 65 w 211"/>
                <a:gd name="T21" fmla="*/ 21 h 49"/>
                <a:gd name="T22" fmla="*/ 59 w 211"/>
                <a:gd name="T23" fmla="*/ 22 h 49"/>
                <a:gd name="T24" fmla="*/ 53 w 211"/>
                <a:gd name="T25" fmla="*/ 23 h 49"/>
                <a:gd name="T26" fmla="*/ 47 w 211"/>
                <a:gd name="T27" fmla="*/ 24 h 49"/>
                <a:gd name="T28" fmla="*/ 41 w 211"/>
                <a:gd name="T29" fmla="*/ 24 h 49"/>
                <a:gd name="T30" fmla="*/ 34 w 211"/>
                <a:gd name="T31" fmla="*/ 24 h 49"/>
                <a:gd name="T32" fmla="*/ 28 w 211"/>
                <a:gd name="T33" fmla="*/ 24 h 49"/>
                <a:gd name="T34" fmla="*/ 21 w 211"/>
                <a:gd name="T35" fmla="*/ 24 h 49"/>
                <a:gd name="T36" fmla="*/ 14 w 211"/>
                <a:gd name="T37" fmla="*/ 24 h 49"/>
                <a:gd name="T38" fmla="*/ 7 w 211"/>
                <a:gd name="T39" fmla="*/ 24 h 49"/>
                <a:gd name="T40" fmla="*/ 0 w 211"/>
                <a:gd name="T41" fmla="*/ 24 h 49"/>
                <a:gd name="T42" fmla="*/ 3 w 211"/>
                <a:gd name="T43" fmla="*/ 18 h 49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11"/>
                <a:gd name="T67" fmla="*/ 0 h 49"/>
                <a:gd name="T68" fmla="*/ 211 w 211"/>
                <a:gd name="T69" fmla="*/ 49 h 49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11" h="49">
                  <a:moveTo>
                    <a:pt x="6" y="37"/>
                  </a:moveTo>
                  <a:lnTo>
                    <a:pt x="60" y="19"/>
                  </a:lnTo>
                  <a:lnTo>
                    <a:pt x="108" y="0"/>
                  </a:lnTo>
                  <a:lnTo>
                    <a:pt x="149" y="18"/>
                  </a:lnTo>
                  <a:lnTo>
                    <a:pt x="211" y="25"/>
                  </a:lnTo>
                  <a:lnTo>
                    <a:pt x="196" y="29"/>
                  </a:lnTo>
                  <a:lnTo>
                    <a:pt x="182" y="33"/>
                  </a:lnTo>
                  <a:lnTo>
                    <a:pt x="169" y="36"/>
                  </a:lnTo>
                  <a:lnTo>
                    <a:pt x="156" y="40"/>
                  </a:lnTo>
                  <a:lnTo>
                    <a:pt x="143" y="42"/>
                  </a:lnTo>
                  <a:lnTo>
                    <a:pt x="130" y="43"/>
                  </a:lnTo>
                  <a:lnTo>
                    <a:pt x="119" y="45"/>
                  </a:lnTo>
                  <a:lnTo>
                    <a:pt x="106" y="47"/>
                  </a:lnTo>
                  <a:lnTo>
                    <a:pt x="94" y="48"/>
                  </a:lnTo>
                  <a:lnTo>
                    <a:pt x="82" y="48"/>
                  </a:lnTo>
                  <a:lnTo>
                    <a:pt x="69" y="49"/>
                  </a:lnTo>
                  <a:lnTo>
                    <a:pt x="56" y="49"/>
                  </a:lnTo>
                  <a:lnTo>
                    <a:pt x="43" y="49"/>
                  </a:lnTo>
                  <a:lnTo>
                    <a:pt x="29" y="49"/>
                  </a:lnTo>
                  <a:lnTo>
                    <a:pt x="15" y="49"/>
                  </a:lnTo>
                  <a:lnTo>
                    <a:pt x="0" y="49"/>
                  </a:lnTo>
                  <a:lnTo>
                    <a:pt x="6" y="37"/>
                  </a:lnTo>
                  <a:close/>
                </a:path>
              </a:pathLst>
            </a:custGeom>
            <a:solidFill>
              <a:srgbClr val="E8EA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8" name="Freeform 38"/>
            <p:cNvSpPr>
              <a:spLocks/>
            </p:cNvSpPr>
            <p:nvPr/>
          </p:nvSpPr>
          <p:spPr bwMode="auto">
            <a:xfrm>
              <a:off x="3345" y="3656"/>
              <a:ext cx="41" cy="40"/>
            </a:xfrm>
            <a:custGeom>
              <a:avLst/>
              <a:gdLst>
                <a:gd name="T0" fmla="*/ 30 w 82"/>
                <a:gd name="T1" fmla="*/ 0 h 79"/>
                <a:gd name="T2" fmla="*/ 39 w 82"/>
                <a:gd name="T3" fmla="*/ 7 h 79"/>
                <a:gd name="T4" fmla="*/ 41 w 82"/>
                <a:gd name="T5" fmla="*/ 16 h 79"/>
                <a:gd name="T6" fmla="*/ 38 w 82"/>
                <a:gd name="T7" fmla="*/ 20 h 79"/>
                <a:gd name="T8" fmla="*/ 32 w 82"/>
                <a:gd name="T9" fmla="*/ 27 h 79"/>
                <a:gd name="T10" fmla="*/ 19 w 82"/>
                <a:gd name="T11" fmla="*/ 26 h 79"/>
                <a:gd name="T12" fmla="*/ 18 w 82"/>
                <a:gd name="T13" fmla="*/ 36 h 79"/>
                <a:gd name="T14" fmla="*/ 10 w 82"/>
                <a:gd name="T15" fmla="*/ 40 h 79"/>
                <a:gd name="T16" fmla="*/ 1 w 82"/>
                <a:gd name="T17" fmla="*/ 40 h 79"/>
                <a:gd name="T18" fmla="*/ 0 w 82"/>
                <a:gd name="T19" fmla="*/ 28 h 79"/>
                <a:gd name="T20" fmla="*/ 2 w 82"/>
                <a:gd name="T21" fmla="*/ 13 h 79"/>
                <a:gd name="T22" fmla="*/ 17 w 82"/>
                <a:gd name="T23" fmla="*/ 10 h 79"/>
                <a:gd name="T24" fmla="*/ 30 w 82"/>
                <a:gd name="T25" fmla="*/ 5 h 79"/>
                <a:gd name="T26" fmla="*/ 30 w 82"/>
                <a:gd name="T27" fmla="*/ 0 h 7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82"/>
                <a:gd name="T43" fmla="*/ 0 h 79"/>
                <a:gd name="T44" fmla="*/ 82 w 82"/>
                <a:gd name="T45" fmla="*/ 79 h 79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82" h="79">
                  <a:moveTo>
                    <a:pt x="61" y="0"/>
                  </a:moveTo>
                  <a:lnTo>
                    <a:pt x="77" y="14"/>
                  </a:lnTo>
                  <a:lnTo>
                    <a:pt x="82" y="31"/>
                  </a:lnTo>
                  <a:lnTo>
                    <a:pt x="76" y="39"/>
                  </a:lnTo>
                  <a:lnTo>
                    <a:pt x="64" y="53"/>
                  </a:lnTo>
                  <a:lnTo>
                    <a:pt x="38" y="51"/>
                  </a:lnTo>
                  <a:lnTo>
                    <a:pt x="35" y="71"/>
                  </a:lnTo>
                  <a:lnTo>
                    <a:pt x="20" y="79"/>
                  </a:lnTo>
                  <a:lnTo>
                    <a:pt x="2" y="79"/>
                  </a:lnTo>
                  <a:lnTo>
                    <a:pt x="0" y="56"/>
                  </a:lnTo>
                  <a:lnTo>
                    <a:pt x="4" y="25"/>
                  </a:lnTo>
                  <a:lnTo>
                    <a:pt x="33" y="20"/>
                  </a:lnTo>
                  <a:lnTo>
                    <a:pt x="6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E8EAD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399" name="Freeform 42"/>
            <p:cNvSpPr>
              <a:spLocks/>
            </p:cNvSpPr>
            <p:nvPr/>
          </p:nvSpPr>
          <p:spPr bwMode="auto">
            <a:xfrm>
              <a:off x="3488" y="3714"/>
              <a:ext cx="18" cy="38"/>
            </a:xfrm>
            <a:custGeom>
              <a:avLst/>
              <a:gdLst>
                <a:gd name="T0" fmla="*/ 0 w 37"/>
                <a:gd name="T1" fmla="*/ 0 h 77"/>
                <a:gd name="T2" fmla="*/ 18 w 37"/>
                <a:gd name="T3" fmla="*/ 11 h 77"/>
                <a:gd name="T4" fmla="*/ 18 w 37"/>
                <a:gd name="T5" fmla="*/ 38 h 77"/>
                <a:gd name="T6" fmla="*/ 5 w 37"/>
                <a:gd name="T7" fmla="*/ 22 h 77"/>
                <a:gd name="T8" fmla="*/ 0 w 37"/>
                <a:gd name="T9" fmla="*/ 0 h 7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7"/>
                <a:gd name="T16" fmla="*/ 0 h 77"/>
                <a:gd name="T17" fmla="*/ 37 w 37"/>
                <a:gd name="T18" fmla="*/ 77 h 77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7" h="77">
                  <a:moveTo>
                    <a:pt x="0" y="0"/>
                  </a:moveTo>
                  <a:lnTo>
                    <a:pt x="37" y="23"/>
                  </a:lnTo>
                  <a:lnTo>
                    <a:pt x="37" y="77"/>
                  </a:lnTo>
                  <a:lnTo>
                    <a:pt x="10" y="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A496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400" name="Freeform 45"/>
            <p:cNvSpPr>
              <a:spLocks/>
            </p:cNvSpPr>
            <p:nvPr/>
          </p:nvSpPr>
          <p:spPr bwMode="auto">
            <a:xfrm>
              <a:off x="3462" y="3671"/>
              <a:ext cx="7" cy="21"/>
            </a:xfrm>
            <a:custGeom>
              <a:avLst/>
              <a:gdLst>
                <a:gd name="T0" fmla="*/ 7 w 15"/>
                <a:gd name="T1" fmla="*/ 0 h 41"/>
                <a:gd name="T2" fmla="*/ 0 w 15"/>
                <a:gd name="T3" fmla="*/ 4 h 41"/>
                <a:gd name="T4" fmla="*/ 4 w 15"/>
                <a:gd name="T5" fmla="*/ 8 h 41"/>
                <a:gd name="T6" fmla="*/ 4 w 15"/>
                <a:gd name="T7" fmla="*/ 21 h 41"/>
                <a:gd name="T8" fmla="*/ 6 w 15"/>
                <a:gd name="T9" fmla="*/ 14 h 41"/>
                <a:gd name="T10" fmla="*/ 7 w 15"/>
                <a:gd name="T11" fmla="*/ 0 h 41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5"/>
                <a:gd name="T19" fmla="*/ 0 h 41"/>
                <a:gd name="T20" fmla="*/ 15 w 15"/>
                <a:gd name="T21" fmla="*/ 41 h 41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5" h="41">
                  <a:moveTo>
                    <a:pt x="15" y="0"/>
                  </a:moveTo>
                  <a:lnTo>
                    <a:pt x="0" y="8"/>
                  </a:lnTo>
                  <a:lnTo>
                    <a:pt x="9" y="15"/>
                  </a:lnTo>
                  <a:lnTo>
                    <a:pt x="9" y="41"/>
                  </a:lnTo>
                  <a:lnTo>
                    <a:pt x="13" y="27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7A496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5401" name="Freeform 46"/>
            <p:cNvSpPr>
              <a:spLocks/>
            </p:cNvSpPr>
            <p:nvPr/>
          </p:nvSpPr>
          <p:spPr bwMode="auto">
            <a:xfrm>
              <a:off x="3363" y="3669"/>
              <a:ext cx="8" cy="7"/>
            </a:xfrm>
            <a:custGeom>
              <a:avLst/>
              <a:gdLst>
                <a:gd name="T0" fmla="*/ 4 w 16"/>
                <a:gd name="T1" fmla="*/ 0 h 15"/>
                <a:gd name="T2" fmla="*/ 5 w 16"/>
                <a:gd name="T3" fmla="*/ 0 h 15"/>
                <a:gd name="T4" fmla="*/ 7 w 16"/>
                <a:gd name="T5" fmla="*/ 1 h 15"/>
                <a:gd name="T6" fmla="*/ 7 w 16"/>
                <a:gd name="T7" fmla="*/ 2 h 15"/>
                <a:gd name="T8" fmla="*/ 8 w 16"/>
                <a:gd name="T9" fmla="*/ 4 h 15"/>
                <a:gd name="T10" fmla="*/ 7 w 16"/>
                <a:gd name="T11" fmla="*/ 6 h 15"/>
                <a:gd name="T12" fmla="*/ 7 w 16"/>
                <a:gd name="T13" fmla="*/ 6 h 15"/>
                <a:gd name="T14" fmla="*/ 5 w 16"/>
                <a:gd name="T15" fmla="*/ 7 h 15"/>
                <a:gd name="T16" fmla="*/ 4 w 16"/>
                <a:gd name="T17" fmla="*/ 7 h 15"/>
                <a:gd name="T18" fmla="*/ 2 w 16"/>
                <a:gd name="T19" fmla="*/ 7 h 15"/>
                <a:gd name="T20" fmla="*/ 1 w 16"/>
                <a:gd name="T21" fmla="*/ 6 h 15"/>
                <a:gd name="T22" fmla="*/ 1 w 16"/>
                <a:gd name="T23" fmla="*/ 6 h 15"/>
                <a:gd name="T24" fmla="*/ 0 w 16"/>
                <a:gd name="T25" fmla="*/ 4 h 15"/>
                <a:gd name="T26" fmla="*/ 1 w 16"/>
                <a:gd name="T27" fmla="*/ 2 h 15"/>
                <a:gd name="T28" fmla="*/ 1 w 16"/>
                <a:gd name="T29" fmla="*/ 1 h 15"/>
                <a:gd name="T30" fmla="*/ 2 w 16"/>
                <a:gd name="T31" fmla="*/ 0 h 15"/>
                <a:gd name="T32" fmla="*/ 4 w 16"/>
                <a:gd name="T33" fmla="*/ 0 h 15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16"/>
                <a:gd name="T52" fmla="*/ 0 h 15"/>
                <a:gd name="T53" fmla="*/ 16 w 16"/>
                <a:gd name="T54" fmla="*/ 15 h 15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16" h="15">
                  <a:moveTo>
                    <a:pt x="8" y="0"/>
                  </a:moveTo>
                  <a:lnTo>
                    <a:pt x="11" y="1"/>
                  </a:lnTo>
                  <a:lnTo>
                    <a:pt x="14" y="2"/>
                  </a:lnTo>
                  <a:lnTo>
                    <a:pt x="15" y="5"/>
                  </a:lnTo>
                  <a:lnTo>
                    <a:pt x="16" y="8"/>
                  </a:lnTo>
                  <a:lnTo>
                    <a:pt x="15" y="12"/>
                  </a:lnTo>
                  <a:lnTo>
                    <a:pt x="14" y="13"/>
                  </a:lnTo>
                  <a:lnTo>
                    <a:pt x="11" y="15"/>
                  </a:lnTo>
                  <a:lnTo>
                    <a:pt x="8" y="15"/>
                  </a:lnTo>
                  <a:lnTo>
                    <a:pt x="5" y="15"/>
                  </a:lnTo>
                  <a:lnTo>
                    <a:pt x="3" y="13"/>
                  </a:lnTo>
                  <a:lnTo>
                    <a:pt x="1" y="12"/>
                  </a:lnTo>
                  <a:lnTo>
                    <a:pt x="0" y="8"/>
                  </a:lnTo>
                  <a:lnTo>
                    <a:pt x="1" y="5"/>
                  </a:lnTo>
                  <a:lnTo>
                    <a:pt x="3" y="2"/>
                  </a:lnTo>
                  <a:lnTo>
                    <a:pt x="5" y="1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755E3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Co to asi znamená?</a:t>
            </a:r>
            <a:endParaRPr lang="cs-CZ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rgbClr val="00B0F0"/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8697"/>
            <a:ext cx="9144000" cy="5073427"/>
          </a:xfrm>
        </p:spPr>
        <p:txBody>
          <a:bodyPr rtlCol="0">
            <a:normAutofit lnSpcReduction="10000"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cap="all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Březen – za kamna vlezem. Duben – ještě tam </a:t>
            </a:r>
            <a:r>
              <a:rPr lang="cs-CZ" b="1" cap="all" dirty="0" err="1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budem</a:t>
            </a:r>
            <a:r>
              <a:rPr lang="cs-CZ" b="1" cap="all" dirty="0" smtClean="0">
                <a:ln/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 Máj – půjdeme v háj.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cap="all" dirty="0" smtClean="0">
              <a:ln/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Na </a:t>
            </a:r>
            <a:r>
              <a:rPr lang="cs-CZ" b="1" cap="all" dirty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svatého Řehoře, čáp letí přes </a:t>
            </a:r>
            <a:r>
              <a:rPr lang="cs-CZ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moře, ledy plují do moře, líný sedlák, který neoře.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cap="all" dirty="0" smtClean="0">
              <a:ln/>
              <a:solidFill>
                <a:schemeClr val="bg2">
                  <a:lumMod val="2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cap="all" dirty="0" smtClean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                   Na svatého Jiří vylézají hadi a štíři.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b="1" cap="all" dirty="0" smtClean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Když zahučí v dubnu hrom, obalí se listem strom.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5365" name="Picture 2" descr="C:\Users\Petra\AppData\Local\Microsoft\Windows\Temporary Internet Files\Content.IE5\K0O7W0UI\MP90042306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2138" y="5732463"/>
            <a:ext cx="2592387" cy="1125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3" descr="C:\Users\Petra\AppData\Local\Microsoft\Windows\Temporary Internet Files\Content.IE5\VJ8JBHB1\MC900071214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18425" y="3184525"/>
            <a:ext cx="1425575" cy="88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48" name="Picture 52" descr="C:\Users\Petra\AppData\Local\Microsoft\Windows\Temporary Internet Files\Content.IE5\VJ8JBHB1\MC900370098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39552" y="4289773"/>
            <a:ext cx="1845259" cy="864108"/>
          </a:xfrm>
          <a:prstGeom prst="rect">
            <a:avLst/>
          </a:prstGeom>
          <a:noFill/>
          <a:extLst>
            <a:ext uri="{909E8E84-426E-40DD-AFC4-6F175D3DCCD1}"/>
          </a:extLst>
        </p:spPr>
      </p:pic>
      <p:pic>
        <p:nvPicPr>
          <p:cNvPr id="15368" name="Picture 54" descr="C:\Users\Petra\AppData\Local\Microsoft\Windows\Temporary Internet Files\Content.IE5\S7687CZ2\MC900057335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424101">
            <a:off x="1530350" y="4346575"/>
            <a:ext cx="1016000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07950" y="0"/>
            <a:ext cx="6048375" cy="112553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cap="all" dirty="0" smtClean="0">
                <a:ln/>
                <a:solidFill>
                  <a:srgbClr val="00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Z lidové slovesnosti</a:t>
            </a:r>
            <a:endParaRPr lang="cs-CZ" dirty="0">
              <a:solidFill>
                <a:srgbClr val="00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288" y="1196975"/>
            <a:ext cx="4248150" cy="6048375"/>
          </a:xfrm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008000"/>
                </a:solidFill>
              </a:rPr>
              <a:t>Věj, větříčku, polehoučku,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>
                <a:solidFill>
                  <a:srgbClr val="008000"/>
                </a:solidFill>
              </a:rPr>
              <a:t>r</a:t>
            </a:r>
            <a:r>
              <a:rPr lang="cs-CZ" sz="3200" b="1" dirty="0" smtClean="0">
                <a:solidFill>
                  <a:srgbClr val="008000"/>
                </a:solidFill>
              </a:rPr>
              <a:t>ozfoukej ten led,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008000"/>
                </a:solidFill>
              </a:rPr>
              <a:t>na kopeček sto oveček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err="1">
                <a:solidFill>
                  <a:srgbClr val="008000"/>
                </a:solidFill>
              </a:rPr>
              <a:t>b</a:t>
            </a:r>
            <a:r>
              <a:rPr lang="cs-CZ" sz="3200" b="1" dirty="0" err="1" smtClean="0">
                <a:solidFill>
                  <a:srgbClr val="008000"/>
                </a:solidFill>
              </a:rPr>
              <a:t>udem</a:t>
            </a:r>
            <a:r>
              <a:rPr lang="cs-CZ" sz="3200" b="1" dirty="0" smtClean="0">
                <a:solidFill>
                  <a:srgbClr val="008000"/>
                </a:solidFill>
              </a:rPr>
              <a:t> vyhánět.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32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Byla zima mezi námi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teď už je za horami.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err="1" smtClean="0">
                <a:solidFill>
                  <a:schemeClr val="accent1">
                    <a:lumMod val="75000"/>
                  </a:schemeClr>
                </a:solidFill>
              </a:rPr>
              <a:t>Hu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sz="3200" b="1" dirty="0" err="1" smtClean="0">
                <a:solidFill>
                  <a:schemeClr val="accent1">
                    <a:lumMod val="75000"/>
                  </a:schemeClr>
                </a:solidFill>
              </a:rPr>
              <a:t>hu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sz="3200" b="1" dirty="0" err="1" smtClean="0">
                <a:solidFill>
                  <a:schemeClr val="accent1">
                    <a:lumMod val="75000"/>
                  </a:schemeClr>
                </a:solidFill>
              </a:rPr>
              <a:t>hu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j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aro už je tu.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38700" y="115888"/>
            <a:ext cx="4305300" cy="6742112"/>
          </a:xfrm>
        </p:spPr>
        <p:txBody>
          <a:bodyPr rtlCol="0">
            <a:normAutofit fontScale="925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          </a:t>
            </a:r>
            <a:r>
              <a:rPr lang="cs-CZ" sz="3000" b="1" dirty="0" smtClean="0">
                <a:solidFill>
                  <a:srgbClr val="FFFF00"/>
                </a:solidFill>
              </a:rPr>
              <a:t>Když začne skřivánek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000" b="1" dirty="0" smtClean="0">
                <a:solidFill>
                  <a:srgbClr val="FFFF00"/>
                </a:solidFill>
              </a:rPr>
              <a:t>           povrzávat,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000" b="1" dirty="0" smtClean="0">
                <a:solidFill>
                  <a:srgbClr val="FFFF00"/>
                </a:solidFill>
              </a:rPr>
              <a:t>           nechce se z postele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000" b="1" dirty="0" smtClean="0">
                <a:solidFill>
                  <a:srgbClr val="FFFF00"/>
                </a:solidFill>
              </a:rPr>
              <a:t>           ráno vstávat.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Růžička se hněvá,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že lístečku nemá.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Počkej, počkej, růžičko,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Až bude zas teplíčko,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Až zahučí hrom,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Obalí se strom,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Listem zeleným,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3200" b="1" dirty="0" smtClean="0">
                <a:solidFill>
                  <a:srgbClr val="FF0000"/>
                </a:solidFill>
              </a:rPr>
              <a:t>Květem červeným.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pic>
        <p:nvPicPr>
          <p:cNvPr id="16388" name="Picture 3" descr="C:\Users\Petra\AppData\Local\Microsoft\Windows\Temporary Internet Files\Content.IE5\W0JDQO07\MP900399626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55875" y="5045075"/>
            <a:ext cx="2265363" cy="181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7" descr="C:\Users\Petra\AppData\Local\Microsoft\Windows\Temporary Internet Files\Content.IE5\W0JDQO07\MC90025009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1275" y="908050"/>
            <a:ext cx="1163638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178</Words>
  <Application>Microsoft Office PowerPoint</Application>
  <PresentationFormat>On-screen Show (4:3)</PresentationFormat>
  <Paragraphs>53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Calibri</vt:lpstr>
      <vt:lpstr>Arial</vt:lpstr>
      <vt:lpstr>Times New Roman</vt:lpstr>
      <vt:lpstr>Tahoma</vt:lpstr>
      <vt:lpstr>Motiv systému Office</vt:lpstr>
      <vt:lpstr>Snímek 1</vt:lpstr>
      <vt:lpstr>Snímek 2</vt:lpstr>
      <vt:lpstr>Snímek 3</vt:lpstr>
      <vt:lpstr>Z LIDOVÉ SLOVESNOSTI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Petra</dc:creator>
  <cp:lastModifiedBy>DUM</cp:lastModifiedBy>
  <cp:revision>10</cp:revision>
  <dcterms:created xsi:type="dcterms:W3CDTF">2011-11-06T06:38:18Z</dcterms:created>
  <dcterms:modified xsi:type="dcterms:W3CDTF">2012-11-11T19:59:32Z</dcterms:modified>
</cp:coreProperties>
</file>