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61" r:id="rId2"/>
    <p:sldId id="257" r:id="rId3"/>
    <p:sldId id="259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6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0B0B931A-9F7A-48A8-9BF0-EAD0D3B70379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6C2D3DC-4195-4B72-BDC7-8187BD8229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b="1" smtClean="0"/>
              <a:t>1.  Poznáš, ze kterých pohádek jsou tyto úryvky?</a:t>
            </a: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0FEF404B-31EB-42E9-891E-B44EB0340385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FD969E-EEAC-4E4F-B79F-D8F3ACEE4385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A41FDA-65D4-475D-9EAA-AB541FB368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7086B75-5754-4BA8-B820-8DDCC14120B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1C447-CF17-4CA8-AF85-8302636334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51E83-B17B-4149-B1BA-0808C57B4966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C446FD-D07B-42AC-ABDE-B0D696EB0A3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874AEF-C465-4BC8-AE98-5D577306E55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464B05-E8A8-4E4C-BB07-326F98F4C9F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28CCC77-809C-4ED1-B8B5-05593ED248CF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21307F-C879-4CA0-B687-5853B81E09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2047D-B72A-48FF-9F56-5CE44A6A6F0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9C7B66-AC63-43BF-9CDF-D82EFC97B1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C9348E9-D4CF-498C-B8BE-D2D9287C80B8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CDE1C9-2A34-4B9A-B7F6-744F88B927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D05C43-EB34-4ACD-98B4-AB45207B5942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8E6E82-A475-4A95-84ED-279F06339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81E24EC-0F68-495E-8AB9-FB4519C56B1D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3745E7-4335-46AA-A699-25CEC98709C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4EE33B1-6156-406E-8073-3FD619541EEB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280F9A-1474-407B-AC3D-5018C4C1D9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AB6BB-3EC6-440F-B367-2F8D8C343AE0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BCD054-D3DB-4C7D-AD94-BD578187B6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78CE42B-04EF-4140-B50C-CB2B156D5C0F}" type="datetimeFigureOut">
              <a:rPr lang="cs-CZ"/>
              <a:pPr>
                <a:defRPr/>
              </a:pPr>
              <a:t>11.11.2012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C22107B-639F-4AA7-BF7C-72069D76F19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png"/><Relationship Id="rId9" Type="http://schemas.openxmlformats.org/officeDocument/2006/relationships/image" Target="../media/image11.wm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4378" name="Group 42"/>
          <p:cNvGraphicFramePr>
            <a:graphicFrameLocks noGrp="1"/>
          </p:cNvGraphicFramePr>
          <p:nvPr/>
        </p:nvGraphicFramePr>
        <p:xfrm>
          <a:off x="1511300" y="1196975"/>
          <a:ext cx="6121400" cy="5181600"/>
        </p:xfrm>
        <a:graphic>
          <a:graphicData uri="http://schemas.openxmlformats.org/drawingml/2006/table">
            <a:tbl>
              <a:tblPr/>
              <a:tblGrid>
                <a:gridCol w="2466975"/>
                <a:gridCol w="3654425"/>
              </a:tblGrid>
              <a:tr h="5016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Číslo přílohy: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>
                            <a:outerShdw blurRad="38100" dist="38100" dir="2700000" algn="tl">
                              <a:srgbClr val="FFFFFF"/>
                            </a:outerShdw>
                          </a:effectLst>
                          <a:latin typeface="Calibri" pitchFamily="34" charset="0"/>
                          <a:cs typeface="Times New Roman" pitchFamily="18" charset="0"/>
                        </a:rPr>
                        <a:t>VY_ 32_INOVACE_07_SOUHLÁSKY MĚKKÉ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>
                          <a:outerShdw blurRad="38100" dist="38100" dir="2700000" algn="tl">
                            <a:srgbClr val="FFFFFF"/>
                          </a:outerShdw>
                        </a:effectLst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4F81BD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Mgr. Petra Kukuczková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 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576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Třída: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 2. ročník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788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Šablona projektu: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III/2 Inovace a zkvalitnění výuky prostřednictvím ICT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318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Datum zařazení do výuky a zapsání do třídní knihy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3. 5. 2011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873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Jazyk: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Český jazyk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Název a anotace: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SOUHLÁSKY MĚKKÉ - procvičení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DUM – Prezentace Power Point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921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Roztřídí souhlásky na tvrdé, měkké, obojetné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3DFEE"/>
                    </a:solidFill>
                  </a:tcPr>
                </a:tc>
              </a:tr>
              <a:tr h="6365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Využité materiály: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ahoma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hlink"/>
                        </a:buClr>
                        <a:buSzPct val="120000"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Obrázky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: www.office.microsoft.com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4F81B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14375" name="Rectangle 139"/>
          <p:cNvSpPr>
            <a:spLocks noChangeArrowheads="1"/>
          </p:cNvSpPr>
          <p:nvPr/>
        </p:nvSpPr>
        <p:spPr bwMode="auto">
          <a:xfrm>
            <a:off x="0" y="5802313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14376" name="Obrázek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3" y="260350"/>
            <a:ext cx="4692650" cy="792163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1512168"/>
          </a:xfrm>
        </p:spPr>
        <p:txBody>
          <a:bodyPr rtlCol="0">
            <a:no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54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solidFill>
                  <a:srgbClr val="C00000"/>
                </a:solidFill>
              </a:rPr>
              <a:t>Souhlásky měkké</a:t>
            </a:r>
            <a:endParaRPr lang="cs-CZ" sz="54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solidFill>
                <a:srgbClr val="C00000"/>
              </a:solidFill>
            </a:endParaRPr>
          </a:p>
        </p:txBody>
      </p:sp>
      <p:pic>
        <p:nvPicPr>
          <p:cNvPr id="15362" name="Picture 14" descr="C:\Users\Petra\AppData\Local\Microsoft\Windows\Temporary Internet Files\Content.IE5\K0O7W0UI\MP90039995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041525" y="2492375"/>
            <a:ext cx="5192713" cy="3460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4" descr="C:\Users\Petra\AppData\Local\Microsoft\Windows\Temporary Internet Files\Content.IE5\ME8R1IM6\MP900431807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3800" y="2595563"/>
            <a:ext cx="1403350" cy="9445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3775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C00000"/>
                </a:solidFill>
              </a:rPr>
              <a:t>Doplň řadu měkkých souhlásek</a:t>
            </a:r>
            <a:br>
              <a:rPr lang="cs-CZ" b="1" dirty="0" smtClean="0">
                <a:solidFill>
                  <a:srgbClr val="C00000"/>
                </a:solidFill>
              </a:rPr>
            </a:br>
            <a:r>
              <a:rPr lang="cs-CZ" b="1" dirty="0" smtClean="0">
                <a:solidFill>
                  <a:srgbClr val="C00000"/>
                </a:solidFill>
              </a:rPr>
              <a:t>a chybějící části slov</a:t>
            </a:r>
            <a:endParaRPr lang="cs-CZ" b="1" dirty="0">
              <a:solidFill>
                <a:srgbClr val="C00000"/>
              </a:solidFill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79388" y="1412875"/>
          <a:ext cx="8785225" cy="70167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76136"/>
                <a:gridCol w="976136"/>
                <a:gridCol w="976136"/>
                <a:gridCol w="976136"/>
                <a:gridCol w="976136"/>
                <a:gridCol w="976136"/>
                <a:gridCol w="976136"/>
                <a:gridCol w="976136"/>
                <a:gridCol w="976136"/>
              </a:tblGrid>
              <a:tr h="647974"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 Ž</a:t>
                      </a:r>
                      <a:endParaRPr lang="cs-CZ" sz="4000" b="1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b="1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 Č</a:t>
                      </a:r>
                      <a:endParaRPr lang="cs-CZ" sz="4000" b="1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r>
                        <a:rPr lang="cs-CZ" sz="40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</a:rPr>
                        <a:t>   J</a:t>
                      </a:r>
                      <a:endParaRPr lang="cs-CZ" sz="4000" dirty="0">
                        <a:solidFill>
                          <a:schemeClr val="tx2">
                            <a:lumMod val="50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gradFill flip="none" rotWithShape="1">
                      <a:gsLst>
                        <a:gs pos="0">
                          <a:schemeClr val="bg1">
                            <a:shade val="30000"/>
                            <a:satMod val="115000"/>
                          </a:schemeClr>
                        </a:gs>
                        <a:gs pos="50000">
                          <a:schemeClr val="bg1">
                            <a:shade val="67500"/>
                            <a:satMod val="115000"/>
                          </a:schemeClr>
                        </a:gs>
                        <a:gs pos="100000">
                          <a:schemeClr val="bg1">
                            <a:shade val="100000"/>
                            <a:satMod val="115000"/>
                          </a:schemeClr>
                        </a:gs>
                      </a:gsLst>
                      <a:lin ang="8100000" scaled="1"/>
                      <a:tileRect/>
                    </a:gradFill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684213" y="4332288"/>
          <a:ext cx="3863975" cy="5048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965"/>
                <a:gridCol w="551965"/>
                <a:gridCol w="551965"/>
                <a:gridCol w="551965"/>
                <a:gridCol w="551965"/>
                <a:gridCol w="551965"/>
                <a:gridCol w="551965"/>
              </a:tblGrid>
              <a:tr h="50405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K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O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Č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K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7" name="Tabulka 6"/>
          <p:cNvGraphicFramePr>
            <a:graphicFrameLocks noGrp="1"/>
          </p:cNvGraphicFramePr>
          <p:nvPr/>
        </p:nvGraphicFramePr>
        <p:xfrm>
          <a:off x="5284788" y="5984875"/>
          <a:ext cx="2574925" cy="5048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3959"/>
                <a:gridCol w="643959"/>
                <a:gridCol w="643959"/>
                <a:gridCol w="643959"/>
              </a:tblGrid>
              <a:tr h="50405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 Š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 R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4905375" y="4946650"/>
          <a:ext cx="2576513" cy="50323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15167"/>
                <a:gridCol w="515167"/>
                <a:gridCol w="515167"/>
                <a:gridCol w="515167"/>
                <a:gridCol w="515167"/>
              </a:tblGrid>
              <a:tr h="50405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K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N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95263" y="3387725"/>
          <a:ext cx="3219450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3959"/>
                <a:gridCol w="643959"/>
                <a:gridCol w="643959"/>
                <a:gridCol w="643959"/>
                <a:gridCol w="643959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K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P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1" name="Tabulka 10"/>
          <p:cNvGraphicFramePr>
            <a:graphicFrameLocks noGrp="1"/>
          </p:cNvGraphicFramePr>
          <p:nvPr/>
        </p:nvGraphicFramePr>
        <p:xfrm>
          <a:off x="93663" y="2408238"/>
          <a:ext cx="3863975" cy="5048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3959"/>
                <a:gridCol w="643959"/>
                <a:gridCol w="643959"/>
                <a:gridCol w="643959"/>
                <a:gridCol w="643959"/>
                <a:gridCol w="643959"/>
              </a:tblGrid>
              <a:tr h="504055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R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F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12" name="Tabulka 11"/>
          <p:cNvGraphicFramePr>
            <a:graphicFrameLocks noGrp="1"/>
          </p:cNvGraphicFramePr>
          <p:nvPr/>
        </p:nvGraphicFramePr>
        <p:xfrm>
          <a:off x="250825" y="5245100"/>
          <a:ext cx="2576513" cy="5048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43959"/>
                <a:gridCol w="643959"/>
                <a:gridCol w="643959"/>
                <a:gridCol w="643959"/>
              </a:tblGrid>
              <a:tr h="504055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H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6495" name="Picture 2" descr="C:\Users\Petra\AppData\Local\Microsoft\Windows\Temporary Internet Files\Content.IE5\K0O7W0UI\MC900016549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 rot="-448643">
            <a:off x="3733800" y="2111375"/>
            <a:ext cx="949325" cy="1744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496" name="Picture 4" descr="C:\Users\Petra\AppData\Local\Microsoft\Windows\Temporary Internet Files\Content.IE5\S7687CZ2\MC900436255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750" y="4030663"/>
            <a:ext cx="914400" cy="914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9" name="Tabulka 18"/>
          <p:cNvGraphicFramePr>
            <a:graphicFrameLocks noGrp="1"/>
          </p:cNvGraphicFramePr>
          <p:nvPr/>
        </p:nvGraphicFramePr>
        <p:xfrm>
          <a:off x="869950" y="6192838"/>
          <a:ext cx="3863975" cy="50323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965"/>
                <a:gridCol w="551965"/>
                <a:gridCol w="551965"/>
                <a:gridCol w="551965"/>
                <a:gridCol w="551965"/>
                <a:gridCol w="551965"/>
                <a:gridCol w="551965"/>
              </a:tblGrid>
              <a:tr h="504055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Ř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I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Č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K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A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6515" name="Picture 7" descr="C:\Users\Petra\AppData\Local\Microsoft\Windows\Temporary Internet Files\Content.IE5\DE4CGPLA\MC900083980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50825" y="5802313"/>
            <a:ext cx="823913" cy="1087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3" name="Tabulka 22"/>
          <p:cNvGraphicFramePr>
            <a:graphicFrameLocks noGrp="1"/>
          </p:cNvGraphicFramePr>
          <p:nvPr/>
        </p:nvGraphicFramePr>
        <p:xfrm>
          <a:off x="5186363" y="3878263"/>
          <a:ext cx="3863975" cy="50958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965"/>
                <a:gridCol w="551965"/>
                <a:gridCol w="551965"/>
                <a:gridCol w="551965"/>
                <a:gridCol w="551965"/>
                <a:gridCol w="551965"/>
                <a:gridCol w="551965"/>
              </a:tblGrid>
              <a:tr h="509981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D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E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 L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F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Í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6534" name="Picture 12" descr="C:\Users\Petra\AppData\Local\Microsoft\Windows\Temporary Internet Files\Content.IE5\K0O7W0UI\MC900083908[1].wmf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057525" y="5226050"/>
            <a:ext cx="1133475" cy="542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09" name="Picture 13" descr="C:\Users\Petra\AppData\Local\Microsoft\Windows\Temporary Internet Files\Content.IE5\K0O7W0UI\MC900084060[1].wmf"/>
          <p:cNvPicPr>
            <a:picLocks noChangeAspect="1" noChangeArrowheads="1"/>
          </p:cNvPicPr>
          <p:nvPr/>
        </p:nvPicPr>
        <p:blipFill>
          <a:blip r:embed="rId7" cstate="print">
            <a:duotone>
              <a:prstClr val="black"/>
              <a:schemeClr val="accent2">
                <a:tint val="45000"/>
                <a:satMod val="400000"/>
              </a:schemeClr>
            </a:duotone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20522597">
            <a:off x="2796900" y="5083070"/>
            <a:ext cx="769576" cy="829561"/>
          </a:xfrm>
          <a:prstGeom prst="rect">
            <a:avLst/>
          </a:prstGeom>
          <a:noFill/>
          <a:extLst>
            <a:ext uri="{909E8E84-426E-40DD-AFC4-6F175D3DCCD1}"/>
          </a:extLst>
        </p:spPr>
      </p:pic>
      <p:pic>
        <p:nvPicPr>
          <p:cNvPr id="16536" name="Picture 14" descr="C:\Users\Petra\AppData\Local\Microsoft\Windows\Temporary Internet Files\Content.IE5\W0JDQO07\MC90008405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181350" y="3387725"/>
            <a:ext cx="928688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37" name="Picture 14" descr="C:\Users\Petra\AppData\Local\Microsoft\Windows\Temporary Internet Files\Content.IE5\W0JDQO07\MC900084052[1].wmf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419475" y="3540125"/>
            <a:ext cx="1076325" cy="676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25" name="Tabulka 24"/>
          <p:cNvGraphicFramePr>
            <a:graphicFrameLocks noGrp="1"/>
          </p:cNvGraphicFramePr>
          <p:nvPr/>
        </p:nvGraphicFramePr>
        <p:xfrm>
          <a:off x="4983163" y="2349500"/>
          <a:ext cx="3863975" cy="457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51965"/>
                <a:gridCol w="551965"/>
                <a:gridCol w="551965"/>
                <a:gridCol w="551965"/>
                <a:gridCol w="551965"/>
                <a:gridCol w="551965"/>
                <a:gridCol w="551965"/>
              </a:tblGrid>
              <a:tr h="432048"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b="1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endParaRPr lang="cs-CZ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/>
                          </a:solidFill>
                        </a:rPr>
                        <a:t> M</a:t>
                      </a:r>
                      <a:endParaRPr lang="cs-CZ" sz="24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P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A 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N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</a:rPr>
                        <a:t>  Z</a:t>
                      </a:r>
                      <a:endParaRPr lang="cs-CZ" sz="2400" dirty="0">
                        <a:solidFill>
                          <a:schemeClr val="tx1">
                            <a:lumMod val="95000"/>
                            <a:lumOff val="5000"/>
                          </a:schemeClr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16556" name="Picture 8" descr="C:\Users\Petra\AppData\Local\Microsoft\Windows\Temporary Internet Files\Content.IE5\K0O7W0UI\MC90032649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6962775" y="3265488"/>
            <a:ext cx="1006475" cy="746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57" name="Picture 9" descr="C:\Users\Petra\AppData\Local\Microsoft\Windows\Temporary Internet Files\Content.IE5\K0O7W0UI\MC900326492[1].wmf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 rot="2143330">
            <a:off x="7623175" y="3063875"/>
            <a:ext cx="1284288" cy="95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58" name="Picture 5" descr="C:\Users\Petra\AppData\Local\Microsoft\Windows\Temporary Internet Files\Content.IE5\DE4CGPLA\MC900324450[1].wmf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 rot="1548214">
            <a:off x="7745413" y="5834063"/>
            <a:ext cx="1039812" cy="1023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59" name="Picture 7" descr="C:\Users\Petra\AppData\Local\Microsoft\Windows\Temporary Internet Files\Content.IE5\R8S25GK3\MC900111378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 rot="349879">
            <a:off x="7524750" y="4487863"/>
            <a:ext cx="1482725" cy="91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560" name="Picture 7" descr="C:\Users\Petra\AppData\Local\Microsoft\Windows\Temporary Internet Files\Content.IE5\R8S25GK3\MC900111378[1].wmf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 rot="255997">
            <a:off x="7234238" y="5103813"/>
            <a:ext cx="1296987" cy="730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152525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Slož ze slabik smysluplná slova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107950" y="1628775"/>
            <a:ext cx="8928100" cy="4968875"/>
          </a:xfrm>
        </p:spPr>
        <p:txBody>
          <a:bodyPr rtlCol="0">
            <a:normAutofit/>
          </a:bodyPr>
          <a:lstStyle/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400" b="1" dirty="0" smtClean="0">
                <a:solidFill>
                  <a:srgbClr val="00B0F0"/>
                </a:solidFill>
              </a:rPr>
              <a:t>LI    O   HO   LO    </a:t>
            </a:r>
            <a:r>
              <a:rPr lang="cs-CZ" sz="4400" b="1" dirty="0" smtClean="0">
                <a:solidFill>
                  <a:schemeClr val="accent2">
                    <a:lumMod val="75000"/>
                  </a:schemeClr>
                </a:solidFill>
              </a:rPr>
              <a:t>             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>
                <a:solidFill>
                  <a:srgbClr val="002060"/>
                </a:solidFill>
              </a:rPr>
              <a:t>ŽI   ŠI   ČI   ŘI   CI   JI   DI   TI   NI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>
                <a:solidFill>
                  <a:srgbClr val="00B0F0"/>
                </a:solidFill>
              </a:rPr>
              <a:t>HO   CHO   KÁ   STO   SLO   VĚ   SVA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>
                <a:solidFill>
                  <a:srgbClr val="002060"/>
                </a:solidFill>
              </a:rPr>
              <a:t>ŽÍ   ŠÍ   ČÍ   ŘÍ   CÍ   JÍ   DÍ   TÍ   NÍ</a:t>
            </a:r>
          </a:p>
          <a:p>
            <a:pPr marL="0" indent="0" algn="ct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4800" b="1" dirty="0" smtClean="0">
                <a:solidFill>
                  <a:srgbClr val="00B0F0"/>
                </a:solidFill>
              </a:rPr>
              <a:t>JEN  ŠE  ČKA  JE </a:t>
            </a:r>
            <a:endParaRPr lang="cs-CZ" sz="4800" b="1" dirty="0">
              <a:solidFill>
                <a:srgbClr val="00B0F0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>
          <a:xfrm>
            <a:off x="457200" y="260350"/>
            <a:ext cx="8229600" cy="925513"/>
          </a:xfrm>
        </p:spPr>
        <p:txBody>
          <a:bodyPr/>
          <a:lstStyle/>
          <a:p>
            <a:r>
              <a:rPr lang="cs-CZ" b="1" smtClean="0">
                <a:solidFill>
                  <a:srgbClr val="C00000"/>
                </a:solidFill>
              </a:rPr>
              <a:t>Vyznač měkké slabiky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0825" y="1196975"/>
            <a:ext cx="8642350" cy="5327650"/>
          </a:xfrm>
        </p:spPr>
        <p:txBody>
          <a:bodyPr rtlCol="0">
            <a:normAutofit fontScale="92500"/>
          </a:bodyPr>
          <a:lstStyle/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Pojď, Jeníčku, přeskočíme příkop i cestičku.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0070C0"/>
                </a:solidFill>
              </a:rPr>
              <a:t>Čiperka Čepeček  chodil krmit kapříky.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Žila, byla spanilá dívenka s maličkou hvězdičkou na čele.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0070C0"/>
                </a:solidFill>
              </a:rPr>
              <a:t>Zrcadlo, řekni mi, kdo je v zemi zdejší nejhezčí a nejkrásnější?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chemeClr val="tx2">
                    <a:lumMod val="75000"/>
                  </a:schemeClr>
                </a:solidFill>
              </a:rPr>
              <a:t>Široký zakoulel očima a vypil všechnu čistou vodičku.  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3600" b="1" dirty="0" smtClean="0">
                <a:solidFill>
                  <a:srgbClr val="0070C0"/>
                </a:solidFill>
              </a:rPr>
              <a:t>Kohouti jsou malí páni, jitřenka řídí kokrhání.</a:t>
            </a:r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2" name="Picture 401" descr="C:\Users\Petra\AppData\Local\Microsoft\Windows\Temporary Internet Files\Content.IE5\VJ8JBHB1\MP900439405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451725" y="130175"/>
            <a:ext cx="1624013" cy="103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205</Words>
  <Application>Microsoft Office PowerPoint</Application>
  <PresentationFormat>On-screen Show (4:3)</PresentationFormat>
  <Paragraphs>89</Paragraphs>
  <Slides>5</Slides>
  <Notes>1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10" baseType="lpstr">
      <vt:lpstr>Calibri</vt:lpstr>
      <vt:lpstr>Arial</vt:lpstr>
      <vt:lpstr>Times New Roman</vt:lpstr>
      <vt:lpstr>Tahoma</vt:lpstr>
      <vt:lpstr>Motiv systému Office</vt:lpstr>
      <vt:lpstr>Snímek 1</vt:lpstr>
      <vt:lpstr>Snímek 2</vt:lpstr>
      <vt:lpstr>Doplň řadu měkkých souhlásek a chybějící části slov</vt:lpstr>
      <vt:lpstr>Slož ze slabik smysluplná slova</vt:lpstr>
      <vt:lpstr>Vyznač měkké slabiky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Petra</dc:creator>
  <cp:lastModifiedBy>DUM</cp:lastModifiedBy>
  <cp:revision>4</cp:revision>
  <dcterms:created xsi:type="dcterms:W3CDTF">2011-11-02T15:06:05Z</dcterms:created>
  <dcterms:modified xsi:type="dcterms:W3CDTF">2012-11-11T20:05:30Z</dcterms:modified>
</cp:coreProperties>
</file>