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2395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3243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3799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3447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8413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99634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5253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06210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7397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84201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579324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B9EF49-975A-4DFD-8418-61EC4C9CC8DD}" type="datetimeFigureOut">
              <a:rPr lang="cs-CZ" smtClean="0"/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86B9B1-3CCE-431D-88A9-1CD96CDE56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41879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3703" name="Group 15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31110262"/>
              </p:ext>
            </p:extLst>
          </p:nvPr>
        </p:nvGraphicFramePr>
        <p:xfrm>
          <a:off x="1511660" y="1196752"/>
          <a:ext cx="6120680" cy="5180815"/>
        </p:xfrm>
        <a:graphic>
          <a:graphicData uri="http://schemas.openxmlformats.org/drawingml/2006/table">
            <a:tbl>
              <a:tblPr/>
              <a:tblGrid>
                <a:gridCol w="2466869"/>
                <a:gridCol w="3653811"/>
              </a:tblGrid>
              <a:tr h="50220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32_INOVACE_10_SLOVA PROTIKLADNÁ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88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38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7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30. 5.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</a:rPr>
                        <a:t>2011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73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SLOVA PROTIKLADNÁ – vyvození a procvičení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Power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Point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142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Tvoří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Calibri" pitchFamily="34" charset="0"/>
                        </a:rPr>
                        <a:t>slova protikladná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 byly použité z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klipartu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Microsoft Office.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3691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>
              <a:latin typeface="Arial" charset="0"/>
            </a:endParaRPr>
          </a:p>
        </p:txBody>
      </p:sp>
      <p:pic>
        <p:nvPicPr>
          <p:cNvPr id="2369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98469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6" name="Picture 18" descr="C:\Users\Petra\AppData\Local\Microsoft\Windows\Temporary Internet Files\Content.IE5\VJ8JBHB1\MP90043048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45814"/>
            <a:ext cx="1588616" cy="1588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Petra\AppData\Local\Microsoft\Windows\Temporary Internet Files\Content.IE5\AM1I8PN9\MC900431574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52320" y="4491957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9" name="Picture 21" descr="C:\Users\Petra\AppData\Local\Microsoft\Windows\Temporary Internet Files\Content.IE5\DE4CGPLA\MP90040885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1380" y="4921677"/>
            <a:ext cx="1484473" cy="148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etra\AppData\Local\Microsoft\Windows\Temporary Internet Files\Content.IE5\DE4CGPLA\MP900400294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806453"/>
            <a:ext cx="2059205" cy="137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SLOVA</a:t>
            </a:r>
            <a: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PROTIKLADNÁ  - </a:t>
            </a:r>
            <a:b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slova opačného významu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0" y="1412776"/>
            <a:ext cx="9143999" cy="5445224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PLÁČ             SMÍCH                 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RÁNO            VEČER</a:t>
            </a:r>
          </a:p>
          <a:p>
            <a:pPr marL="0" indent="0">
              <a:buNone/>
            </a:pPr>
            <a:endParaRPr lang="cs-CZ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                               </a:t>
            </a:r>
            <a:r>
              <a:rPr lang="cs-CZ" b="1" dirty="0" smtClean="0">
                <a:solidFill>
                  <a:srgbClr val="00B050"/>
                </a:solidFill>
              </a:rPr>
              <a:t>VLEVO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ŠPINAVÝ</a:t>
            </a:r>
            <a:r>
              <a:rPr lang="cs-CZ" b="1" dirty="0" smtClean="0">
                <a:solidFill>
                  <a:srgbClr val="FF0000"/>
                </a:solidFill>
              </a:rPr>
              <a:t>                                </a:t>
            </a:r>
            <a:r>
              <a:rPr lang="cs-CZ" b="1" dirty="0" smtClean="0">
                <a:solidFill>
                  <a:srgbClr val="00B050"/>
                </a:solidFill>
              </a:rPr>
              <a:t>VPRAVO   </a:t>
            </a:r>
            <a:r>
              <a:rPr lang="cs-CZ" b="1" dirty="0" smtClean="0">
                <a:solidFill>
                  <a:srgbClr val="FF0000"/>
                </a:solidFill>
              </a:rPr>
              <a:t>    </a:t>
            </a:r>
            <a:r>
              <a:rPr lang="cs-CZ" b="1" dirty="0" smtClean="0">
                <a:solidFill>
                  <a:srgbClr val="0070C0"/>
                </a:solidFill>
              </a:rPr>
              <a:t>PLNÝ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                    ČISTÝ                                                </a:t>
            </a:r>
            <a:r>
              <a:rPr lang="cs-CZ" b="1" dirty="0" smtClean="0">
                <a:solidFill>
                  <a:srgbClr val="0070C0"/>
                </a:solidFill>
              </a:rPr>
              <a:t>PRÁZDNÝ  </a:t>
            </a:r>
            <a:r>
              <a:rPr lang="cs-CZ" b="1" dirty="0" smtClean="0">
                <a:solidFill>
                  <a:srgbClr val="FF0000"/>
                </a:solidFill>
              </a:rPr>
              <a:t>      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38" name="Picture 14" descr="C:\Users\Petra\AppData\Local\Microsoft\Windows\Temporary Internet Files\Content.IE5\VJ8JBHB1\MP900400249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541" t="-640" r="-37541" b="640"/>
          <a:stretch/>
        </p:blipFill>
        <p:spPr bwMode="auto">
          <a:xfrm>
            <a:off x="2417958" y="1806453"/>
            <a:ext cx="2658098" cy="1372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Petra\AppData\Local\Microsoft\Windows\Temporary Internet Files\Content.IE5\W0JDQO07\MP900390421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312" y="4619334"/>
            <a:ext cx="1300852" cy="927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Petra\AppData\Local\Microsoft\Windows\Temporary Internet Files\Content.IE5\K0O7W0UI\MP900390422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94427" y="4028482"/>
            <a:ext cx="1303885" cy="930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Petra\AppData\Local\Microsoft\Windows\Temporary Internet Files\Content.IE5\K0O7W0UI\MC900431575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7813" y="3793978"/>
            <a:ext cx="1904762" cy="1917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1" name="Picture 23" descr="C:\Users\Petra\AppData\Local\Microsoft\Windows\Temporary Internet Files\Content.IE5\ME8R1IM6\MP900431683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867" y="1718656"/>
            <a:ext cx="1682594" cy="142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3" name="Picture 25" descr="C:\Users\Petra\AppData\Local\Microsoft\Windows\Temporary Internet Files\Content.IE5\S7687CZ2\MP900408908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95271" y="1709715"/>
            <a:ext cx="2148729" cy="143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8269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Vyznačená slova nahraďte slovy protikladnými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sz="4600" dirty="0" smtClean="0"/>
              <a:t>Byl </a:t>
            </a:r>
            <a:r>
              <a:rPr lang="cs-CZ" sz="4600" dirty="0" smtClean="0">
                <a:solidFill>
                  <a:srgbClr val="0070C0"/>
                </a:solidFill>
              </a:rPr>
              <a:t>chladný zimní den</a:t>
            </a:r>
            <a:r>
              <a:rPr lang="cs-CZ" sz="4600" dirty="0" smtClean="0"/>
              <a:t>. Vyrazili jsme na</a:t>
            </a:r>
          </a:p>
          <a:p>
            <a:pPr marL="0" indent="0">
              <a:buNone/>
            </a:pPr>
            <a:r>
              <a:rPr lang="cs-CZ" sz="4600" dirty="0" smtClean="0">
                <a:solidFill>
                  <a:srgbClr val="0070C0"/>
                </a:solidFill>
              </a:rPr>
              <a:t>dlouhou </a:t>
            </a:r>
            <a:r>
              <a:rPr lang="cs-CZ" sz="4600" dirty="0" smtClean="0"/>
              <a:t>procházku. Cesta byla </a:t>
            </a:r>
            <a:r>
              <a:rPr lang="cs-CZ" sz="4600" dirty="0" smtClean="0">
                <a:solidFill>
                  <a:srgbClr val="0070C0"/>
                </a:solidFill>
              </a:rPr>
              <a:t>široká</a:t>
            </a:r>
            <a:r>
              <a:rPr lang="cs-CZ" sz="4600" dirty="0" smtClean="0"/>
              <a:t> </a:t>
            </a:r>
          </a:p>
          <a:p>
            <a:pPr marL="0" indent="0">
              <a:buNone/>
            </a:pPr>
            <a:r>
              <a:rPr lang="cs-CZ" sz="4600" dirty="0" smtClean="0"/>
              <a:t>a </a:t>
            </a:r>
            <a:r>
              <a:rPr lang="cs-CZ" sz="4600" dirty="0" smtClean="0">
                <a:solidFill>
                  <a:srgbClr val="0070C0"/>
                </a:solidFill>
              </a:rPr>
              <a:t>rovná</a:t>
            </a:r>
            <a:r>
              <a:rPr lang="cs-CZ" sz="4600" dirty="0" smtClean="0"/>
              <a:t>. Byli jsme </a:t>
            </a:r>
            <a:r>
              <a:rPr lang="cs-CZ" sz="4600" dirty="0" smtClean="0">
                <a:solidFill>
                  <a:srgbClr val="0070C0"/>
                </a:solidFill>
              </a:rPr>
              <a:t>sytí</a:t>
            </a:r>
            <a:r>
              <a:rPr lang="cs-CZ" sz="4600" dirty="0" smtClean="0"/>
              <a:t> a </a:t>
            </a:r>
            <a:r>
              <a:rPr lang="cs-CZ" sz="4600" dirty="0" smtClean="0">
                <a:solidFill>
                  <a:srgbClr val="0070C0"/>
                </a:solidFill>
              </a:rPr>
              <a:t>plni sil</a:t>
            </a:r>
            <a:r>
              <a:rPr lang="cs-CZ" sz="4600" dirty="0" smtClean="0"/>
              <a:t>, a proto</a:t>
            </a:r>
          </a:p>
          <a:p>
            <a:pPr marL="0" indent="0">
              <a:buNone/>
            </a:pPr>
            <a:r>
              <a:rPr lang="cs-CZ" sz="4600" dirty="0" smtClean="0"/>
              <a:t>se nám šlo </a:t>
            </a:r>
            <a:r>
              <a:rPr lang="cs-CZ" sz="4600" dirty="0" smtClean="0">
                <a:solidFill>
                  <a:srgbClr val="0070C0"/>
                </a:solidFill>
              </a:rPr>
              <a:t>dobře</a:t>
            </a:r>
            <a:r>
              <a:rPr lang="cs-CZ" sz="4600" dirty="0" smtClean="0"/>
              <a:t>. Petr měl </a:t>
            </a:r>
            <a:r>
              <a:rPr lang="cs-CZ" sz="4600" dirty="0" smtClean="0">
                <a:solidFill>
                  <a:srgbClr val="0070C0"/>
                </a:solidFill>
              </a:rPr>
              <a:t>nové </a:t>
            </a:r>
            <a:r>
              <a:rPr lang="cs-CZ" sz="46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boty,</a:t>
            </a:r>
          </a:p>
          <a:p>
            <a:pPr marL="0" indent="0">
              <a:buNone/>
            </a:pPr>
            <a:r>
              <a:rPr lang="cs-CZ" sz="4600" dirty="0" smtClean="0"/>
              <a:t>ve kterých mu bylo </a:t>
            </a:r>
            <a:r>
              <a:rPr lang="cs-CZ" sz="4600" dirty="0" smtClean="0">
                <a:solidFill>
                  <a:srgbClr val="0070C0"/>
                </a:solidFill>
              </a:rPr>
              <a:t>teplo</a:t>
            </a:r>
            <a:r>
              <a:rPr lang="cs-CZ" sz="4600" dirty="0" smtClean="0"/>
              <a:t>.  Pavel si </a:t>
            </a:r>
          </a:p>
          <a:p>
            <a:pPr marL="0" indent="0">
              <a:buNone/>
            </a:pPr>
            <a:r>
              <a:rPr lang="cs-CZ" sz="4600" dirty="0"/>
              <a:t> </a:t>
            </a:r>
            <a:r>
              <a:rPr lang="cs-CZ" sz="4600" dirty="0" smtClean="0"/>
              <a:t>                  cestou </a:t>
            </a:r>
            <a:r>
              <a:rPr lang="cs-CZ" sz="4600" dirty="0" smtClean="0">
                <a:solidFill>
                  <a:srgbClr val="0070C0"/>
                </a:solidFill>
              </a:rPr>
              <a:t>hlasitě</a:t>
            </a:r>
            <a:r>
              <a:rPr lang="cs-CZ" sz="4600" dirty="0" smtClean="0"/>
              <a:t> pískal.</a:t>
            </a:r>
          </a:p>
          <a:p>
            <a:pPr marL="0" indent="0">
              <a:buNone/>
            </a:pPr>
            <a:r>
              <a:rPr lang="cs-CZ" dirty="0" smtClean="0"/>
              <a:t>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Users\Petra\AppData\Local\Microsoft\Windows\Temporary Internet Files\Content.IE5\AM1I8PN9\MP90043854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3888" y="4930690"/>
            <a:ext cx="2276489" cy="1927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etra\AppData\Local\Microsoft\Windows\Temporary Internet Files\Content.IE5\S7687CZ2\MP90042520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923723"/>
            <a:ext cx="2464611" cy="19342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etra\AppData\Local\Microsoft\Windows\Temporary Internet Files\Content.IE5\S7687CZ2\MC900290172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261887">
            <a:off x="3621993" y="5466787"/>
            <a:ext cx="2419064" cy="1575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7335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6660231" y="1844824"/>
            <a:ext cx="2160240" cy="1800200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681838" y="1678513"/>
            <a:ext cx="2160240" cy="1800200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645860" y="1844824"/>
            <a:ext cx="2160240" cy="1800200"/>
          </a:xfrm>
          <a:prstGeom prst="round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37534"/>
            <a:ext cx="8343062" cy="988105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SLOVA</a:t>
            </a:r>
            <a:r>
              <a:rPr lang="cs-CZ" sz="60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 </a:t>
            </a: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PROTIKLADNÁ  -     </a:t>
            </a:r>
            <a:b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</a:br>
            <a:r>
              <a:rPr lang="cs-CZ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doplň slova opačného významu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05780" y="4239431"/>
            <a:ext cx="8298668" cy="237958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DEN  X  __________          START  X  _________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TEPLO  X  _________        MLUVIT  X  ________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TICHO  X  _________        ZAČÁTEK  X ________</a:t>
            </a:r>
            <a:endParaRPr lang="cs-CZ" b="1" dirty="0">
              <a:solidFill>
                <a:srgbClr val="002060"/>
              </a:solidFill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VESELÁ  X  ________         MNOHO X  ________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1041" name="Picture 17" descr="C:\Users\Petra\AppData\Local\Microsoft\Windows\Temporary Internet Files\Content.IE5\DE4CGPLA\MC9000787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9897" y="1600419"/>
            <a:ext cx="1024047" cy="198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Petra\AppData\Local\Microsoft\Windows\Temporary Internet Files\Content.IE5\DE4CGPLA\MC9000787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134" y="2016056"/>
            <a:ext cx="1523190" cy="1457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Petra\AppData\Local\Microsoft\Windows\Temporary Internet Files\Content.IE5\DE4CGPLA\MC90007874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03" y="2000508"/>
            <a:ext cx="1420200" cy="1306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etra\AppData\Local\Microsoft\Windows\Temporary Internet Files\Content.IE5\K0O7W0UI\MC90007872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1838" y="1600419"/>
            <a:ext cx="1240390" cy="1555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etra\AppData\Local\Microsoft\Windows\Temporary Internet Files\Content.IE5\AM1I8PN9\MC900078740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22228" y="1908762"/>
            <a:ext cx="814210" cy="1489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719226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185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SLOVA PROTIKLADNÁ  -  slova opačného významu</vt:lpstr>
      <vt:lpstr>Vyznačená slova nahraďte slovy protikladnými</vt:lpstr>
      <vt:lpstr>SLOVA PROTIKLADNÁ  -      doplň slova opačného významu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Učitel</cp:lastModifiedBy>
  <cp:revision>4</cp:revision>
  <dcterms:created xsi:type="dcterms:W3CDTF">2011-11-06T06:05:38Z</dcterms:created>
  <dcterms:modified xsi:type="dcterms:W3CDTF">2012-11-11T19:59:41Z</dcterms:modified>
</cp:coreProperties>
</file>