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C91936D-B8C1-473C-9545-58DAFB9188BB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9D2E196-B38F-484B-86A4-5C2429588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 smtClean="0"/>
              <a:t>DÍVKA, HOLKA, DĚVČE</a:t>
            </a:r>
          </a:p>
          <a:p>
            <a:pPr marL="228600" indent="-2286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 smtClean="0"/>
              <a:t>CHLAPEC, HOCH, KLUK</a:t>
            </a:r>
          </a:p>
          <a:p>
            <a:pPr marL="228600" indent="-2286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 smtClean="0"/>
              <a:t>HLÍNA, ZEMINA, PŮDA</a:t>
            </a:r>
          </a:p>
          <a:p>
            <a:pPr marL="228600" indent="-2286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 smtClean="0"/>
              <a:t>TÁTA, OTEC, TATÍNEK</a:t>
            </a:r>
          </a:p>
          <a:p>
            <a:pPr marL="228600" indent="-2286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 smtClean="0"/>
              <a:t>OBLEČENÍ, ODĚV</a:t>
            </a:r>
          </a:p>
          <a:p>
            <a:pPr marL="228600" indent="-2286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 smtClean="0"/>
              <a:t>MALUJE, KRESLÍ</a:t>
            </a:r>
          </a:p>
          <a:p>
            <a:pPr marL="228600" indent="-2286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 smtClean="0"/>
              <a:t>BĚŽÍ, UTÍKÁ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A60C5E-9232-4943-B880-215A449E05E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781AD-C05D-418B-AD82-4DF014A61CCE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D5EC1-DAFD-4C93-B9F2-4E5C6884F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EBA9E-BDEC-4CA3-AB9C-6D68E4D9922B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BCE0D-3134-42B6-91F5-5A830A618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0EFAC-BB2F-4C4A-953A-24C4EDB8F17B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A7031-925D-4307-B79A-EAE7B2E22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DBC73-0E93-4C2A-862A-13AF51E058AC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1FDC5-FEBA-4CFD-A073-CDEFEEDDC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D04E1-9DB0-4E43-B1E4-EA238F8FD7B7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11352-AFF1-4277-935A-F76228E80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5F55F-EAB0-4499-B648-6D7AFE614577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A6802-3D22-47B3-8181-A84CC3F8C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44531-6D58-4DA3-849B-7787CEC2F23B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3853D-167A-4EA3-9E52-FBBD335D9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A373D-6214-4FBF-903D-359507109834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59E7A-6BA7-4819-B4B5-37BC6A0092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125DB-1AA6-4918-8E4A-F224488E393E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3C438-4993-4A53-B082-FCD5D5B1E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9C0D7-E7EF-4C17-B876-8E67447EAACA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E2542-083A-4592-963E-71D1A72C13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4FF2D-307C-4828-9980-8D3F87E521C0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AFD2C-5CC6-4636-A479-BFCDF00F9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178057-CA12-41FD-8C7D-2115566A0285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1EDAA1-84B4-44FC-B0B1-0EC9C088B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8" name="Group 42"/>
          <p:cNvGraphicFramePr>
            <a:graphicFrameLocks noGrp="1"/>
          </p:cNvGraphicFramePr>
          <p:nvPr/>
        </p:nvGraphicFramePr>
        <p:xfrm>
          <a:off x="1511300" y="1196975"/>
          <a:ext cx="6121400" cy="5305425"/>
        </p:xfrm>
        <a:graphic>
          <a:graphicData uri="http://schemas.openxmlformats.org/drawingml/2006/table">
            <a:tbl>
              <a:tblPr/>
              <a:tblGrid>
                <a:gridCol w="2466975"/>
                <a:gridCol w="3654425"/>
              </a:tblGrid>
              <a:tr h="501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32_INOVACE_11_SYNONYMA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7. 6. 2011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SYNONYMA – vyvození  a procvičení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Power Point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Tvoří slova stejného nebo podobného významu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: www.office.microsoft.com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75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76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385" y="404664"/>
            <a:ext cx="9144000" cy="187220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SLOVNÍ  VÝZNAM</a:t>
            </a:r>
            <a:b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</a:b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SYNONYMA 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 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5362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41525" y="2492375"/>
            <a:ext cx="5192713" cy="346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SYNONYMA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 – SLOVA STEJNÉHO NEBO PODOBNÉHO VÝZNAMU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>Obrázky pojmenuj několika slovy.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6387" name="Picture 2" descr="C:\Users\Petra\AppData\Local\Microsoft\Windows\Temporary Internet Files\Content.IE5\R8S25GK3\MP90026280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4988" y="1916113"/>
            <a:ext cx="1296987" cy="195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3" descr="C:\Users\Petra\AppData\Local\Microsoft\Windows\Temporary Internet Files\Content.IE5\AM1I8PN9\MP900422793[1].jpg"/>
          <p:cNvPicPr>
            <a:picLocks noChangeAspect="1" noChangeArrowheads="1"/>
          </p:cNvPicPr>
          <p:nvPr/>
        </p:nvPicPr>
        <p:blipFill>
          <a:blip r:embed="rId4"/>
          <a:srcRect t="-30814" b="30814"/>
          <a:stretch>
            <a:fillRect/>
          </a:stretch>
        </p:blipFill>
        <p:spPr bwMode="auto">
          <a:xfrm>
            <a:off x="2268538" y="1252538"/>
            <a:ext cx="2132012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 descr="C:\Users\Petra\AppData\Local\Microsoft\Windows\Temporary Internet Files\Content.IE5\AM1I8PN9\MP900422182[1].jpg"/>
          <p:cNvPicPr>
            <a:picLocks noChangeAspect="1" noChangeArrowheads="1"/>
          </p:cNvPicPr>
          <p:nvPr/>
        </p:nvPicPr>
        <p:blipFill>
          <a:blip r:embed="rId5"/>
          <a:srcRect t="25429" b="16615"/>
          <a:stretch>
            <a:fillRect/>
          </a:stretch>
        </p:blipFill>
        <p:spPr bwMode="auto">
          <a:xfrm>
            <a:off x="4716463" y="1971675"/>
            <a:ext cx="2087562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7" descr="C:\Users\Petra\AppData\Local\Microsoft\Windows\Temporary Internet Files\Content.IE5\AM1I8PN9\MP900438626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8325" y="4530725"/>
            <a:ext cx="1963738" cy="140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8" descr="C:\Users\Petra\AppData\Local\Microsoft\Windows\Temporary Internet Files\Content.IE5\K0O7W0UI\MP900439281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63938" y="3970338"/>
            <a:ext cx="2016125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9" descr="C:\Users\Petra\AppData\Local\Microsoft\Windows\Temporary Internet Files\Content.IE5\AM1I8PN9\MP900182523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37338" y="4489450"/>
            <a:ext cx="2144712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0" descr="C:\Users\Petra\AppData\Local\Microsoft\Windows\Temporary Internet Files\Content.IE5\ME8R1IM6\MP900423038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48525" y="1895475"/>
            <a:ext cx="16287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06613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Z každého řádku vyber synonyma,</a:t>
            </a:r>
            <a:b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</a:br>
            <a: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škrtni slovo, které tam nepatří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600200"/>
            <a:ext cx="8642350" cy="49244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>
                <a:solidFill>
                  <a:schemeClr val="accent2">
                    <a:lumMod val="50000"/>
                  </a:schemeClr>
                </a:solidFill>
              </a:rPr>
              <a:t>t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eplo, horko, chladno, vedro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>
                <a:solidFill>
                  <a:srgbClr val="00B0F0"/>
                </a:solidFill>
              </a:rPr>
              <a:t>s</a:t>
            </a:r>
            <a:r>
              <a:rPr lang="cs-CZ" sz="4400" dirty="0" smtClean="0">
                <a:solidFill>
                  <a:srgbClr val="00B0F0"/>
                </a:solidFill>
              </a:rPr>
              <a:t>pěchá, přemýšlí, chvátá, pospíchá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>
                <a:solidFill>
                  <a:srgbClr val="FF0000"/>
                </a:solidFill>
              </a:rPr>
              <a:t>k</a:t>
            </a:r>
            <a:r>
              <a:rPr lang="cs-CZ" sz="4400" dirty="0" smtClean="0">
                <a:solidFill>
                  <a:srgbClr val="FF0000"/>
                </a:solidFill>
              </a:rPr>
              <a:t>rásný, pěkný, hezký, smutný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>
                <a:solidFill>
                  <a:srgbClr val="C00000"/>
                </a:solidFill>
              </a:rPr>
              <a:t>m</a:t>
            </a:r>
            <a:r>
              <a:rPr lang="cs-CZ" sz="4400" dirty="0" smtClean="0">
                <a:solidFill>
                  <a:srgbClr val="C00000"/>
                </a:solidFill>
              </a:rPr>
              <a:t>luví, sedí, hovoří, povídá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>
                <a:solidFill>
                  <a:srgbClr val="002060"/>
                </a:solidFill>
              </a:rPr>
              <a:t>d</a:t>
            </a:r>
            <a:r>
              <a:rPr lang="cs-CZ" sz="4400" dirty="0" smtClean="0">
                <a:solidFill>
                  <a:srgbClr val="002060"/>
                </a:solidFill>
              </a:rPr>
              <a:t>ívá se, hledí, běží, kouká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>
                <a:solidFill>
                  <a:schemeClr val="accent2"/>
                </a:solidFill>
              </a:rPr>
              <a:t>k</a:t>
            </a:r>
            <a:r>
              <a:rPr lang="cs-CZ" sz="4400" dirty="0" smtClean="0">
                <a:solidFill>
                  <a:schemeClr val="accent2"/>
                </a:solidFill>
              </a:rPr>
              <a:t>luk, pes, chlapec, hoch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4400" dirty="0"/>
          </a:p>
        </p:txBody>
      </p:sp>
      <p:pic>
        <p:nvPicPr>
          <p:cNvPr id="18435" name="Picture 3" descr="C:\Users\Petra\AppData\Local\Microsoft\Windows\Temporary Internet Files\Content.IE5\R8S25GK3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34213" y="3484563"/>
            <a:ext cx="1836737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Vyznačená slova nahraď synonymy</a:t>
            </a:r>
            <a:endParaRPr lang="cs-CZ" dirty="0"/>
          </a:p>
        </p:txBody>
      </p:sp>
      <p:sp>
        <p:nvSpPr>
          <p:cNvPr id="19458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30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Martina </a:t>
            </a:r>
            <a:r>
              <a:rPr lang="cs-CZ" b="1" smtClean="0">
                <a:solidFill>
                  <a:srgbClr val="FF0000"/>
                </a:solidFill>
              </a:rPr>
              <a:t>běžela</a:t>
            </a:r>
            <a:r>
              <a:rPr lang="cs-CZ" b="1" smtClean="0"/>
              <a:t> domů. Na dvoře </a:t>
            </a:r>
            <a:r>
              <a:rPr lang="cs-CZ" b="1" smtClean="0">
                <a:solidFill>
                  <a:srgbClr val="FF0000"/>
                </a:solidFill>
              </a:rPr>
              <a:t>spatřila krásné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koťátko. Pohladila ho a ono zamňoukalo.</a:t>
            </a:r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FF0000"/>
                </a:solidFill>
              </a:rPr>
              <a:t>Dívka</a:t>
            </a:r>
            <a:r>
              <a:rPr lang="cs-CZ" b="1" smtClean="0"/>
              <a:t> se usmála a řekla: ,,Budeme </a:t>
            </a:r>
            <a:r>
              <a:rPr lang="cs-CZ" b="1" smtClean="0">
                <a:solidFill>
                  <a:srgbClr val="FF0000"/>
                </a:solidFill>
              </a:rPr>
              <a:t>kamarádi</a:t>
            </a:r>
            <a:r>
              <a:rPr lang="cs-CZ" b="1" smtClean="0"/>
              <a:t>!“</a:t>
            </a:r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FF0000"/>
                </a:solidFill>
              </a:rPr>
              <a:t>Nedaleko tatínek sekal </a:t>
            </a:r>
            <a:r>
              <a:rPr lang="cs-CZ" b="1" smtClean="0"/>
              <a:t>trávu. Martina </a:t>
            </a:r>
            <a:r>
              <a:rPr lang="cs-CZ" b="1" smtClean="0">
                <a:solidFill>
                  <a:srgbClr val="FF0000"/>
                </a:solidFill>
              </a:rPr>
              <a:t>vzala</a:t>
            </a:r>
            <a:r>
              <a:rPr lang="cs-CZ" b="1" smtClean="0"/>
              <a:t> 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kotě a zeptala se, jestli si ho může nechat.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Táta se usmál, a protože se i jemu 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líbilo, </a:t>
            </a:r>
            <a:r>
              <a:rPr lang="cs-CZ" b="1" smtClean="0">
                <a:solidFill>
                  <a:srgbClr val="FF0000"/>
                </a:solidFill>
              </a:rPr>
              <a:t>přikývl</a:t>
            </a:r>
            <a:r>
              <a:rPr lang="cs-CZ" b="1" smtClean="0"/>
              <a:t>. Jaké byste dali 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kotěti jméno? </a:t>
            </a:r>
          </a:p>
        </p:txBody>
      </p:sp>
      <p:pic>
        <p:nvPicPr>
          <p:cNvPr id="19459" name="Picture 2" descr="C:\Users\Petra\AppData\Local\Microsoft\Windows\Temporary Internet Files\Content.IE5\K0O7W0UI\MC9003378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4491038"/>
            <a:ext cx="2916237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162</Words>
  <Application>Microsoft Office PowerPoint</Application>
  <PresentationFormat>On-screen Show (4:3)</PresentationFormat>
  <Paragraphs>54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Calibri</vt:lpstr>
      <vt:lpstr>Arial</vt:lpstr>
      <vt:lpstr>Times New Roman</vt:lpstr>
      <vt:lpstr>Tahoma</vt:lpstr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DUM</cp:lastModifiedBy>
  <cp:revision>6</cp:revision>
  <dcterms:created xsi:type="dcterms:W3CDTF">2011-11-06T06:09:23Z</dcterms:created>
  <dcterms:modified xsi:type="dcterms:W3CDTF">2012-11-11T20:08:31Z</dcterms:modified>
</cp:coreProperties>
</file>