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5FDA0-EDAA-453E-BC9B-7AF1A71A562B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A6CC3-367E-449B-97B2-70B6E0B001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2243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Byl(a) jsi už v Praze?</a:t>
            </a:r>
          </a:p>
          <a:p>
            <a:pPr marL="228600" indent="-228600">
              <a:buAutoNum type="arabicPeriod"/>
            </a:pPr>
            <a:r>
              <a:rPr lang="cs-CZ" dirty="0" smtClean="0"/>
              <a:t>Co si pamatuješ o našem hlavním městě z textu?</a:t>
            </a:r>
          </a:p>
          <a:p>
            <a:pPr marL="228600" indent="-228600">
              <a:buAutoNum type="arabicPeriod"/>
            </a:pPr>
            <a:r>
              <a:rPr lang="cs-CZ" dirty="0" smtClean="0"/>
              <a:t>Co byste</a:t>
            </a:r>
            <a:r>
              <a:rPr lang="cs-CZ" baseline="0" dirty="0" smtClean="0"/>
              <a:t> cizincům ještě řekli o Praze?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258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0582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Kde se sýkora zdržuje v zimě?</a:t>
            </a:r>
          </a:p>
          <a:p>
            <a:pPr marL="228600" indent="-228600">
              <a:buAutoNum type="arabicPeriod"/>
            </a:pPr>
            <a:r>
              <a:rPr lang="cs-CZ" dirty="0" smtClean="0"/>
              <a:t>Jak jí můžete pomáhat?</a:t>
            </a:r>
          </a:p>
          <a:p>
            <a:pPr marL="228600" indent="-228600">
              <a:buAutoNum type="arabicPeriod"/>
            </a:pPr>
            <a:r>
              <a:rPr lang="cs-CZ" dirty="0" smtClean="0"/>
              <a:t>Proč je užitečná – čím se živí?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32BBC6-4BB1-4953-AD98-E96D6C604CA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7737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898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4015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251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4551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0474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9262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808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945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7941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446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844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30327D-89BD-42AF-B625-454B38A9E5DE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E84661-6C01-437D-91CE-EC7FFF26A9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061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1490559"/>
              </p:ext>
            </p:extLst>
          </p:nvPr>
        </p:nvGraphicFramePr>
        <p:xfrm>
          <a:off x="1511660" y="1196752"/>
          <a:ext cx="6120680" cy="5307552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32_INOVACE_12_ČTENÍ S POROZUMĚNÍM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9. 6.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ČTENÍ S POROZUMĚNÍM  - procvičování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Po samostatném přečtení textu odpovídá na  jednoduché otázky, opraví chyby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 textu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598735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>
            <a:noAutofit/>
          </a:bodyPr>
          <a:lstStyle/>
          <a:p>
            <a:r>
              <a:rPr lang="cs-CZ" sz="54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tení s porozuměním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8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2212" y="2492896"/>
            <a:ext cx="5192346" cy="34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6669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Najdi a oprav chyby v textu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243716" cy="541633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2800" dirty="0" smtClean="0"/>
              <a:t>Žába chytá rohlík.</a:t>
            </a:r>
          </a:p>
          <a:p>
            <a:pPr marL="0" indent="0">
              <a:buNone/>
            </a:pPr>
            <a:r>
              <a:rPr lang="cs-CZ" sz="12800" dirty="0" smtClean="0"/>
              <a:t> </a:t>
            </a:r>
          </a:p>
          <a:p>
            <a:pPr marL="0" indent="0">
              <a:buNone/>
            </a:pPr>
            <a:r>
              <a:rPr lang="cs-CZ" sz="12800" dirty="0" smtClean="0"/>
              <a:t>Ryby umí zpívat.</a:t>
            </a:r>
          </a:p>
          <a:p>
            <a:pPr marL="0" indent="0">
              <a:buNone/>
            </a:pPr>
            <a:r>
              <a:rPr lang="cs-CZ" sz="12800" dirty="0" smtClean="0"/>
              <a:t> </a:t>
            </a:r>
          </a:p>
          <a:p>
            <a:pPr marL="0" indent="0">
              <a:buNone/>
            </a:pPr>
            <a:r>
              <a:rPr lang="cs-CZ" sz="12800" dirty="0" smtClean="0"/>
              <a:t>Čápi pijí mléko.</a:t>
            </a:r>
          </a:p>
          <a:p>
            <a:pPr marL="0" indent="0">
              <a:buNone/>
            </a:pPr>
            <a:endParaRPr lang="cs-CZ" sz="12800" dirty="0" smtClean="0"/>
          </a:p>
          <a:p>
            <a:pPr marL="0" indent="0">
              <a:buNone/>
            </a:pPr>
            <a:r>
              <a:rPr lang="cs-CZ" sz="12800" dirty="0" smtClean="0"/>
              <a:t>Psi žijí v rybníce.</a:t>
            </a:r>
          </a:p>
          <a:p>
            <a:pPr marL="0" indent="0">
              <a:buNone/>
            </a:pPr>
            <a:endParaRPr lang="cs-CZ" sz="12800" dirty="0" smtClean="0"/>
          </a:p>
          <a:p>
            <a:pPr marL="0" indent="0">
              <a:buNone/>
            </a:pPr>
            <a:r>
              <a:rPr lang="cs-CZ" sz="12800" dirty="0" smtClean="0"/>
              <a:t>Slunce v noci hřeje.</a:t>
            </a:r>
          </a:p>
          <a:p>
            <a:pPr marL="0" indent="0">
              <a:buNone/>
            </a:pPr>
            <a:endParaRPr lang="cs-CZ" sz="12800" dirty="0" smtClean="0"/>
          </a:p>
          <a:p>
            <a:pPr marL="0" indent="0">
              <a:buNone/>
            </a:pPr>
            <a:r>
              <a:rPr lang="cs-CZ" sz="12800" dirty="0" smtClean="0"/>
              <a:t>Sukně skáče po dvorku. </a:t>
            </a:r>
          </a:p>
          <a:p>
            <a:pPr marL="0" indent="0">
              <a:buNone/>
            </a:pPr>
            <a:endParaRPr lang="cs-CZ" sz="5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196752"/>
            <a:ext cx="4572000" cy="566124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12800" dirty="0" smtClean="0"/>
              <a:t>Maminka kupuje mouchy.</a:t>
            </a:r>
          </a:p>
          <a:p>
            <a:pPr marL="0" indent="0">
              <a:buNone/>
            </a:pPr>
            <a:endParaRPr lang="cs-CZ" sz="12800" dirty="0" smtClean="0"/>
          </a:p>
          <a:p>
            <a:pPr marL="0" indent="0">
              <a:buNone/>
            </a:pPr>
            <a:r>
              <a:rPr lang="cs-CZ" sz="12800" dirty="0" smtClean="0"/>
              <a:t>Děti mají ploutve.</a:t>
            </a:r>
          </a:p>
          <a:p>
            <a:pPr marL="0" indent="0">
              <a:buNone/>
            </a:pPr>
            <a:endParaRPr lang="cs-CZ" sz="12800" dirty="0" smtClean="0"/>
          </a:p>
          <a:p>
            <a:pPr marL="0" indent="0">
              <a:buNone/>
            </a:pPr>
            <a:r>
              <a:rPr lang="cs-CZ" sz="12800" dirty="0" smtClean="0"/>
              <a:t>Kočky loví žáby.</a:t>
            </a:r>
          </a:p>
          <a:p>
            <a:pPr marL="0" indent="0">
              <a:buNone/>
            </a:pPr>
            <a:endParaRPr lang="cs-CZ" sz="12800" dirty="0" smtClean="0"/>
          </a:p>
          <a:p>
            <a:pPr marL="0" indent="0">
              <a:buNone/>
            </a:pPr>
            <a:r>
              <a:rPr lang="cs-CZ" sz="12800" smtClean="0"/>
              <a:t>Kapři sedí </a:t>
            </a:r>
            <a:r>
              <a:rPr lang="cs-CZ" sz="12800" dirty="0" smtClean="0"/>
              <a:t>u boudy.</a:t>
            </a:r>
          </a:p>
          <a:p>
            <a:pPr marL="0" indent="0">
              <a:buNone/>
            </a:pPr>
            <a:endParaRPr lang="cs-CZ" sz="12800" dirty="0" smtClean="0"/>
          </a:p>
          <a:p>
            <a:pPr marL="0" indent="0">
              <a:buNone/>
            </a:pPr>
            <a:r>
              <a:rPr lang="cs-CZ" sz="12800" dirty="0" smtClean="0"/>
              <a:t>Měsíc ve dne svítí.</a:t>
            </a:r>
          </a:p>
          <a:p>
            <a:pPr marL="0" indent="0">
              <a:buNone/>
            </a:pPr>
            <a:endParaRPr lang="cs-CZ" sz="12800" dirty="0" smtClean="0"/>
          </a:p>
          <a:p>
            <a:pPr marL="0" indent="0">
              <a:buNone/>
            </a:pPr>
            <a:r>
              <a:rPr lang="cs-CZ" sz="12800" dirty="0" smtClean="0"/>
              <a:t>Vrabec visí ve skříni.</a:t>
            </a:r>
            <a:endParaRPr lang="cs-CZ" sz="12800" dirty="0"/>
          </a:p>
        </p:txBody>
      </p:sp>
      <p:pic>
        <p:nvPicPr>
          <p:cNvPr id="3076" name="Picture 4" descr="C:\Users\Petra\AppData\Local\Microsoft\Windows\Temporary Internet Files\Content.IE5\S7687CZ2\MC90043382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9788" y="1985144"/>
            <a:ext cx="182857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Pozorně si přečti text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Praha je hlavní město naší republiky. Má prý sto</a:t>
            </a:r>
          </a:p>
          <a:p>
            <a:pPr marL="0" indent="0">
              <a:buNone/>
            </a:pPr>
            <a:r>
              <a:rPr lang="cs-CZ" dirty="0" smtClean="0"/>
              <a:t>věží, ale ve skutečnosti jich má ještě víc. Oba</a:t>
            </a:r>
          </a:p>
          <a:p>
            <a:pPr marL="0" indent="0">
              <a:buNone/>
            </a:pPr>
            <a:r>
              <a:rPr lang="cs-CZ" dirty="0" smtClean="0"/>
              <a:t>břehy Vltavy spojuje mnoho mostů. Nejznámější </a:t>
            </a:r>
          </a:p>
          <a:p>
            <a:pPr marL="0" indent="0">
              <a:buNone/>
            </a:pPr>
            <a:r>
              <a:rPr lang="cs-CZ" dirty="0" smtClean="0"/>
              <a:t>je Karlův. Krásný jen pohled od řeky na Hradčany.</a:t>
            </a:r>
          </a:p>
          <a:p>
            <a:pPr marL="0" indent="0">
              <a:buNone/>
            </a:pPr>
            <a:r>
              <a:rPr lang="cs-CZ" dirty="0" smtClean="0"/>
              <a:t>Návštěvníci mohou obdivovat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aké  Národní divadlo, </a:t>
            </a:r>
          </a:p>
          <a:p>
            <a:pPr marL="0" indent="0">
              <a:buNone/>
            </a:pPr>
            <a:r>
              <a:rPr lang="cs-CZ" dirty="0" smtClean="0"/>
              <a:t>Staroměstskou radnici, </a:t>
            </a:r>
          </a:p>
          <a:p>
            <a:pPr marL="0" indent="0">
              <a:buNone/>
            </a:pPr>
            <a:r>
              <a:rPr lang="cs-CZ" dirty="0" smtClean="0"/>
              <a:t>Prašnou bránu, …</a:t>
            </a:r>
            <a:endParaRPr lang="cs-CZ" dirty="0"/>
          </a:p>
        </p:txBody>
      </p:sp>
      <p:pic>
        <p:nvPicPr>
          <p:cNvPr id="2055" name="Picture 7" descr="C:\Users\Petra\AppData\Local\Microsoft\Windows\Temporary Internet Files\Content.IE5\R8S25GK3\MP9004279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3" y="3883456"/>
            <a:ext cx="3662537" cy="2974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22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Odpovídej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499992" y="1124744"/>
            <a:ext cx="4644008" cy="57332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Praha.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Vltava.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Karlův most.</a:t>
            </a: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Sto.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Hradčany, Národní divadlo, Staroměstskou radnici, …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Které je hlavní město České republiky?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Která řeka tam protéká?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Který most je nejznámější?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Kolik je prý v Praze věží?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Co všechno mohou návštěvníci obdivovat?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2331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2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Pozorně si přečti text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Sýkora je malý ptáček. Jak ji poznáme? Na černé</a:t>
            </a:r>
          </a:p>
          <a:p>
            <a:pPr marL="0" indent="0">
              <a:buNone/>
            </a:pPr>
            <a:r>
              <a:rPr lang="cs-CZ" dirty="0" smtClean="0"/>
              <a:t>hlavičce má dvě bílé lícní skvrny. Bříško jasně svítí</a:t>
            </a:r>
          </a:p>
          <a:p>
            <a:pPr marL="0" indent="0">
              <a:buNone/>
            </a:pPr>
            <a:r>
              <a:rPr lang="cs-CZ" dirty="0" smtClean="0"/>
              <a:t>sytě žlutou, od zobáčku dolů se táhne černý pruh. </a:t>
            </a:r>
          </a:p>
          <a:p>
            <a:pPr marL="0" indent="0">
              <a:buNone/>
            </a:pPr>
            <a:r>
              <a:rPr lang="cs-CZ" dirty="0" smtClean="0"/>
              <a:t>Tmavá křídla jsou zdobena bílým proužkem. Tělíčko </a:t>
            </a:r>
          </a:p>
          <a:p>
            <a:pPr marL="0" indent="0">
              <a:buNone/>
            </a:pPr>
            <a:r>
              <a:rPr lang="cs-CZ" dirty="0" smtClean="0"/>
              <a:t>zakončuje šedý ocásek.</a:t>
            </a:r>
          </a:p>
          <a:p>
            <a:pPr marL="0" indent="0">
              <a:buNone/>
            </a:pPr>
            <a:r>
              <a:rPr lang="cs-CZ" dirty="0"/>
              <a:t>Hnízdí v dutinách stromů.</a:t>
            </a:r>
          </a:p>
          <a:p>
            <a:pPr marL="0" indent="0">
              <a:buNone/>
            </a:pPr>
            <a:r>
              <a:rPr lang="cs-CZ" dirty="0" smtClean="0"/>
              <a:t>Živí se hlavně hmyzem.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Picture 2" descr="C:\Users\Petra\AppData\Local\Microsoft\Windows\Temporary Internet Files\Content.IE5\K0O7W0UI\MP9004385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598" y="4005064"/>
            <a:ext cx="4321402" cy="2877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924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Odpovídej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340768"/>
            <a:ext cx="4038600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Dvě bílé </a:t>
            </a:r>
            <a:r>
              <a:rPr lang="cs-CZ" b="1" dirty="0">
                <a:solidFill>
                  <a:srgbClr val="0070C0"/>
                </a:solidFill>
              </a:rPr>
              <a:t>skvrny</a:t>
            </a:r>
            <a:r>
              <a:rPr lang="cs-CZ" b="1" dirty="0" smtClean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Sytě žluté. 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Bílým proužkem.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Šedým ocáskem.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Převážně hmyzem.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V dutinách stromů.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038600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Co má sýkora na lících?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Jaké barvy má bříško?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2060"/>
                </a:solidFill>
              </a:rPr>
              <a:t>Č</a:t>
            </a:r>
            <a:r>
              <a:rPr lang="cs-CZ" b="1" dirty="0" smtClean="0">
                <a:solidFill>
                  <a:srgbClr val="002060"/>
                </a:solidFill>
              </a:rPr>
              <a:t>ím jsou zdobena křídla?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Čím je zakončeno tělíčko?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Čím se živí?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Kde hnízdí?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6822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2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25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25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428</Words>
  <Application>Microsoft Office PowerPoint</Application>
  <PresentationFormat>Předvádění na obrazovce (4:3)</PresentationFormat>
  <Paragraphs>123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Čtení s porozuměním</vt:lpstr>
      <vt:lpstr>Najdi a oprav chyby v textu </vt:lpstr>
      <vt:lpstr>Pozorně si přečti text </vt:lpstr>
      <vt:lpstr>Odpovídej na otázky</vt:lpstr>
      <vt:lpstr>Pozorně si přečti text </vt:lpstr>
      <vt:lpstr>Odpovídej na otázky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6</cp:revision>
  <dcterms:created xsi:type="dcterms:W3CDTF">2011-11-06T06:34:18Z</dcterms:created>
  <dcterms:modified xsi:type="dcterms:W3CDTF">2012-11-11T20:01:59Z</dcterms:modified>
</cp:coreProperties>
</file>