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0" y="7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30BCC-DFF7-4262-80E5-655F1870EB92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42722-53DB-4A88-8EC7-F7740CAD2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96941-8225-475A-9716-2DF137702256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D0243-50F4-475C-BE48-DE27FDAF0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DD051-FE24-4C03-906E-FAADD8C3B805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D66A8-239D-46D1-AA94-527260D28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42D26-FA30-4E78-8145-98CDCDBA3E9C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C5B30-0022-4649-8DC8-47783D72A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60FFC-26E5-4CBC-960C-5A2FA1ABCD34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065FF-7917-47B6-9549-6BF6D96B8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C21F8-6DB1-4A99-957B-EC850D3095C9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01A32-2839-47B5-9551-06A0258C2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20905-E045-4EEE-890C-4D4E328E2D32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D905F-52F8-4D8B-A8AE-05D58D9B6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2596F-BD73-4C70-8D92-46B205B2D66B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22857-2EB7-47CD-8E70-03292FE92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E20EC-75B1-4BBD-97FB-3F40C9A8F336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E5F64-D6A4-48A4-A0E0-F0EC706EC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5174B-09A6-4C46-AF28-F5C9B0849EA4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29DD-2696-41EE-8A63-4CF20C776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9B740-DC41-4089-AAEC-1302B317F173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E372A-4D61-499A-B297-36C8F46A7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4AB1D2-C4C6-4CCD-AC5B-B86A4A7F3E27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AC4C21-7650-4AC3-9994-0C7C93AAD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4" name="Group 42"/>
          <p:cNvGraphicFramePr>
            <a:graphicFrameLocks noGrp="1"/>
          </p:cNvGraphicFramePr>
          <p:nvPr/>
        </p:nvGraphicFramePr>
        <p:xfrm>
          <a:off x="1511300" y="1196975"/>
          <a:ext cx="6121400" cy="5181600"/>
        </p:xfrm>
        <a:graphic>
          <a:graphicData uri="http://schemas.openxmlformats.org/drawingml/2006/table">
            <a:tbl>
              <a:tblPr/>
              <a:tblGrid>
                <a:gridCol w="2466975"/>
                <a:gridCol w="3654425"/>
              </a:tblGrid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32_INOVACE_14_DĚLENÍ HLÁSEK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26. 9. 2011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DĚLENÍ HLÁSEK – vyvození a procvičení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Power Point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Rozlišuje samohlásky a souhlásky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 www.office.microsoft.com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35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3352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8012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DĚLENÍ HLÁSEK</a:t>
            </a:r>
            <a:b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</a:b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43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41525" y="2492375"/>
            <a:ext cx="5192713" cy="346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smtClean="0">
                <a:solidFill>
                  <a:srgbClr val="C00000"/>
                </a:solidFill>
              </a:rPr>
              <a:t>Dělení hlásek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229600" cy="44259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rgbClr val="C00000"/>
                </a:solidFill>
              </a:rPr>
              <a:t>A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MOHLÁSKY – mohou samy tvořit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slabiky             </a:t>
            </a:r>
            <a:r>
              <a:rPr lang="cs-CZ" sz="4000" dirty="0" smtClean="0"/>
              <a:t>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 smtClean="0">
                <a:solidFill>
                  <a:srgbClr val="0070C0"/>
                </a:solidFill>
              </a:rPr>
              <a:t>SOUHLÁSKY – všechny ostatní hlásky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4000" b="1" dirty="0" smtClean="0">
                <a:solidFill>
                  <a:srgbClr val="0070C0"/>
                </a:solidFill>
              </a:rPr>
              <a:t>  B  C  Č  D  Ď 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r>
              <a:rPr lang="cs-CZ" sz="4000" b="1" dirty="0" smtClean="0">
                <a:solidFill>
                  <a:srgbClr val="0070C0"/>
                </a:solidFill>
              </a:rPr>
              <a:t>  F  G  H  CH 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cs-CZ" sz="4000" b="1" dirty="0" smtClean="0">
                <a:solidFill>
                  <a:srgbClr val="0070C0"/>
                </a:solidFill>
              </a:rPr>
              <a:t>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0070C0"/>
                </a:solidFill>
              </a:rPr>
              <a:t> J  K  L  M  N  Ň 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4000" b="1" dirty="0" smtClean="0">
                <a:solidFill>
                  <a:srgbClr val="0070C0"/>
                </a:solidFill>
              </a:rPr>
              <a:t>  P Q  R Ř  S  Š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0070C0"/>
                </a:solidFill>
              </a:rPr>
              <a:t>  T  Ť 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U</a:t>
            </a:r>
            <a:r>
              <a:rPr lang="cs-CZ" sz="4000" b="1" dirty="0" smtClean="0">
                <a:solidFill>
                  <a:srgbClr val="0070C0"/>
                </a:solidFill>
              </a:rPr>
              <a:t>  V  W  X 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Y</a:t>
            </a:r>
            <a:r>
              <a:rPr lang="cs-CZ" sz="4000" b="1" dirty="0" smtClean="0">
                <a:solidFill>
                  <a:srgbClr val="0070C0"/>
                </a:solidFill>
              </a:rPr>
              <a:t>  Z  Ž</a:t>
            </a:r>
            <a:endParaRPr lang="cs-CZ" sz="4000" b="1" dirty="0">
              <a:solidFill>
                <a:srgbClr val="0070C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Vyznač všechny samohlásky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805862" cy="52784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</a:t>
            </a:r>
            <a:r>
              <a:rPr lang="cs-CZ" sz="3600" b="1" smtClean="0"/>
              <a:t>je velmi silný.  Proto v            tahá 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/>
              <a:t>z míst, kam nemůže              . Dříve se 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/>
              <a:t>zapřahal ke                a vozil             jako auto. 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/>
              <a:t>Také            oral pole. Dnes závodí na                nebo pomáhá  léčit  nemocné. Rád jí           ,                                            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/>
              <a:t>         ,   ,           , pije hodně vody a mlsá            nebo        cukru</a:t>
            </a:r>
            <a:r>
              <a:rPr lang="cs-CZ" b="1" smtClean="0"/>
              <a:t>.</a:t>
            </a:r>
          </a:p>
        </p:txBody>
      </p:sp>
      <p:pic>
        <p:nvPicPr>
          <p:cNvPr id="16387" name="Picture 2" descr="C:\Users\Petra\AppData\Local\Microsoft\Windows\Temporary Internet Files\Content.IE5\K0O7W0UI\MC9002956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366570">
            <a:off x="2463800" y="2668588"/>
            <a:ext cx="1535113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C:\Users\Petra\AppData\Local\Microsoft\Windows\Temporary Internet Files\Content.IE5\K0O7W0UI\MC9003264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3213" y="1265238"/>
            <a:ext cx="1212850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C:\Users\Petra\AppData\Local\Microsoft\Windows\Temporary Internet Files\Content.IE5\AM1I8PN9\MC90033136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991501">
            <a:off x="415925" y="4702175"/>
            <a:ext cx="995363" cy="95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C:\Users\Petra\AppData\Local\Microsoft\Windows\Temporary Internet Files\Content.IE5\S7687CZ2\MC9003312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651024">
            <a:off x="1865313" y="4594225"/>
            <a:ext cx="936625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C:\Users\Petra\AppData\Local\Microsoft\Windows\Temporary Internet Files\Content.IE5\VJ8JBHB1\MC90021514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69188" y="4873625"/>
            <a:ext cx="944562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1" descr="C:\Users\Petra\AppData\Local\Microsoft\Windows\Temporary Internet Files\Content.IE5\AM1I8PN9\MC90030004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331913" y="5553075"/>
            <a:ext cx="554037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4" descr="C:\Users\Petra\AppData\Local\Microsoft\Windows\Temporary Internet Files\Content.IE5\S7687CZ2\MC90019934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43363" y="2124075"/>
            <a:ext cx="12700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5" descr="C:\Users\Petra\AppData\Local\Microsoft\Windows\Temporary Internet Files\Content.IE5\W0JDQO07\MC90021512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1709495">
            <a:off x="7840663" y="1241425"/>
            <a:ext cx="903287" cy="96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6" descr="C:\Users\Petra\AppData\Local\Microsoft\Windows\Temporary Internet Files\Content.IE5\ME8R1IM6\MC90035131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759450" y="1071563"/>
            <a:ext cx="946150" cy="116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18" descr="C:\Users\Petra\AppData\Local\Microsoft\Windows\Temporary Internet Files\Content.IE5\S7687CZ2\MC90015719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919788" y="2867025"/>
            <a:ext cx="627062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20" descr="C:\Users\Petra\AppData\Local\Microsoft\Windows\Temporary Internet Files\Content.IE5\R8S25GK3\MC900351363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 rot="1121252">
            <a:off x="1262063" y="3365500"/>
            <a:ext cx="963612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19" descr="C:\Users\Petra\AppData\Local\Microsoft\Windows\Temporary Internet Files\Content.IE5\W0JDQO07\MC900157195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343525" y="2854325"/>
            <a:ext cx="6159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Picture 5" descr="C:\Users\Petra\AppData\Local\Microsoft\Windows\Temporary Internet Files\Content.IE5\S7687CZ2\MC900212255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272338" y="3433763"/>
            <a:ext cx="1203325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Picture 7" descr="C:\Users\Petra\AppData\Local\Microsoft\Windows\Temporary Internet Files\Content.IE5\K0O7W0UI\MC900296166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7115175" y="4046538"/>
            <a:ext cx="1193800" cy="82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Picture 4" descr="C:\Users\Petra\AppData\Local\Microsoft\Windows\Temporary Internet Files\Content.IE5\K0O7W0UI\MC9003264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72338" y="2124075"/>
            <a:ext cx="107950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Rozděl hlásky na samohlásky a souhlásky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0" y="1625600"/>
            <a:ext cx="9144000" cy="523240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4000" b="1" smtClean="0">
              <a:solidFill>
                <a:srgbClr val="0070C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0070C0"/>
                </a:solidFill>
              </a:rPr>
              <a:t>SAMOHLÁSKY</a:t>
            </a:r>
          </a:p>
          <a:p>
            <a:pPr marL="0" indent="0" algn="ctr">
              <a:buFont typeface="Arial" charset="0"/>
              <a:buNone/>
            </a:pPr>
            <a:endParaRPr lang="cs-CZ" sz="4000" b="1" smtClean="0">
              <a:solidFill>
                <a:srgbClr val="0070C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FF0000"/>
                </a:solidFill>
              </a:rPr>
              <a:t>SOUHLÁSKY</a:t>
            </a:r>
          </a:p>
          <a:p>
            <a:pPr marL="0" indent="0" algn="ctr">
              <a:buFont typeface="Arial" charset="0"/>
              <a:buNone/>
            </a:pPr>
            <a:endParaRPr lang="cs-CZ" sz="4000" b="1" smtClean="0">
              <a:solidFill>
                <a:srgbClr val="FF000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7030A0"/>
                </a:solidFill>
              </a:rPr>
              <a:t>DVOJHLÁSKY</a:t>
            </a:r>
          </a:p>
        </p:txBody>
      </p:sp>
      <p:sp>
        <p:nvSpPr>
          <p:cNvPr id="4" name="Zaoblený obdélník 3"/>
          <p:cNvSpPr/>
          <p:nvPr/>
        </p:nvSpPr>
        <p:spPr>
          <a:xfrm rot="1458208">
            <a:off x="492055" y="3638434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Y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 rot="20581650">
            <a:off x="6257771" y="5078236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Z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 rot="20581650">
            <a:off x="7326133" y="4484214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T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 rot="1397211">
            <a:off x="8065906" y="5054293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D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 rot="335096">
            <a:off x="1994163" y="5123352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P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 rot="391414">
            <a:off x="2171827" y="2321284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O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 rot="1568599">
            <a:off x="298771" y="5603229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B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 rot="495576">
            <a:off x="7183932" y="3161341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E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 rot="20581650">
            <a:off x="1103337" y="2776812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I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 rot="20581650">
            <a:off x="4781734" y="4605070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N</a:t>
            </a:r>
          </a:p>
        </p:txBody>
      </p:sp>
      <p:sp>
        <p:nvSpPr>
          <p:cNvPr id="28" name="Zaoblený obdélník 27"/>
          <p:cNvSpPr/>
          <p:nvPr/>
        </p:nvSpPr>
        <p:spPr>
          <a:xfrm rot="20581650">
            <a:off x="551725" y="1583059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K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234325" y="2146845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Č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8119763" y="6076129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M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8119764" y="2885753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U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 rot="20581650">
            <a:off x="6273458" y="1427409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L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 rot="20581650">
            <a:off x="1357211" y="5981927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S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 rot="334225">
            <a:off x="4137980" y="6044698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J</a:t>
            </a:r>
          </a:p>
        </p:txBody>
      </p:sp>
      <p:sp>
        <p:nvSpPr>
          <p:cNvPr id="35" name="Zaoblený obdélník 34"/>
          <p:cNvSpPr/>
          <p:nvPr/>
        </p:nvSpPr>
        <p:spPr>
          <a:xfrm>
            <a:off x="6711428" y="5979570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F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 rot="1126072">
            <a:off x="6263181" y="3971341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C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 rot="650525">
            <a:off x="3384309" y="1283188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A</a:t>
            </a:r>
          </a:p>
        </p:txBody>
      </p:sp>
      <p:sp>
        <p:nvSpPr>
          <p:cNvPr id="38" name="Zaoblený obdélník 37"/>
          <p:cNvSpPr/>
          <p:nvPr/>
        </p:nvSpPr>
        <p:spPr>
          <a:xfrm rot="2074556">
            <a:off x="4781734" y="3107530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V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 rot="684931">
            <a:off x="5484831" y="6034448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H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 rot="21313202">
            <a:off x="1877343" y="3955925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Ž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 rot="1458208">
            <a:off x="3343343" y="4577721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Ó</a:t>
            </a:r>
          </a:p>
        </p:txBody>
      </p:sp>
      <p:sp>
        <p:nvSpPr>
          <p:cNvPr id="42" name="Zaoblený obdélník 41"/>
          <p:cNvSpPr/>
          <p:nvPr/>
        </p:nvSpPr>
        <p:spPr>
          <a:xfrm rot="19919778">
            <a:off x="1995054" y="1394166"/>
            <a:ext cx="905852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AU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 rot="1458208">
            <a:off x="2923480" y="6085529"/>
            <a:ext cx="824493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EU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 rot="1458208">
            <a:off x="4871402" y="1359026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Ú</a:t>
            </a:r>
          </a:p>
        </p:txBody>
      </p:sp>
      <p:sp>
        <p:nvSpPr>
          <p:cNvPr id="45" name="Zaoblený obdélník 44"/>
          <p:cNvSpPr/>
          <p:nvPr/>
        </p:nvSpPr>
        <p:spPr>
          <a:xfrm rot="1458208">
            <a:off x="8014460" y="3971341"/>
            <a:ext cx="926242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OU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 rot="1458208">
            <a:off x="6283960" y="2916531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Á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2966933" y="3206874"/>
            <a:ext cx="956079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CH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 rot="1458208">
            <a:off x="8083530" y="1494122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Ý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 rot="1458208">
            <a:off x="752648" y="4701897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Í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 rot="1458208">
            <a:off x="216986" y="2653431"/>
            <a:ext cx="675837" cy="58068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FF00"/>
                </a:solidFill>
              </a:rPr>
              <a:t>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3" fill="hold">
                      <p:stCondLst>
                        <p:cond delay="indefinite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1" fill="hold">
                      <p:stCondLst>
                        <p:cond delay="indefinite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7" fill="hold">
                      <p:stCondLst>
                        <p:cond delay="indefinite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5" fill="hold">
                      <p:stCondLst>
                        <p:cond delay="indefinite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3" fill="hold">
                      <p:stCondLst>
                        <p:cond delay="indefinite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1" fill="hold">
                      <p:stCondLst>
                        <p:cond delay="indefinite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9" fill="hold">
                      <p:stCondLst>
                        <p:cond delay="indefinite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152</Words>
  <Application>Microsoft Office PowerPoint</Application>
  <PresentationFormat>On-screen Show (4:3)</PresentationFormat>
  <Paragraphs>43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Calibri</vt:lpstr>
      <vt:lpstr>Arial</vt:lpstr>
      <vt:lpstr>Times New Roman</vt:lpstr>
      <vt:lpstr>Tahoma</vt:lpstr>
      <vt:lpstr>Motiv systému Office</vt:lpstr>
      <vt:lpstr>Snímek 1</vt:lpstr>
      <vt:lpstr>Snímek 2</vt:lpstr>
      <vt:lpstr>Dělení hlásek</vt:lpstr>
      <vt:lpstr>Vyznač všechny samohlásky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DUM</cp:lastModifiedBy>
  <cp:revision>8</cp:revision>
  <dcterms:created xsi:type="dcterms:W3CDTF">2011-11-06T06:15:00Z</dcterms:created>
  <dcterms:modified xsi:type="dcterms:W3CDTF">2012-11-11T20:11:01Z</dcterms:modified>
</cp:coreProperties>
</file>