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4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874439"/>
    <a:srgbClr val="193D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Jaroslava </a:t>
          </a:r>
          <a:r>
            <a:rPr lang="cs-CZ" dirty="0" err="1" smtClean="0"/>
            <a:t>Všohájková</a:t>
          </a:r>
          <a:r>
            <a:rPr lang="cs-CZ" dirty="0" smtClean="0"/>
            <a:t>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VY_52_INOVACE_1E30Ch_Ředění kyselin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Ředění kyselin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Jaroslava </a:t>
          </a:r>
          <a:r>
            <a:rPr lang="cs-CZ" sz="1800" kern="1200" dirty="0" err="1" smtClean="0"/>
            <a:t>Všohájková</a:t>
          </a:r>
          <a:r>
            <a:rPr lang="cs-CZ" sz="1800" kern="1200" dirty="0" smtClean="0"/>
            <a:t>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VY_52_INOVACE_1E30Ch_Ředění kyselin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Ředění kyselin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967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582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365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225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262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986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4854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505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8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1268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864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044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0884312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k výuce anorganické chemie</a:t>
            </a:r>
          </a:p>
          <a:p>
            <a:r>
              <a:rPr lang="cs-CZ" dirty="0" smtClean="0"/>
              <a:t>materiál k použití na interaktivní tabuli slouží k výkladu a procvičování učiva</a:t>
            </a:r>
          </a:p>
          <a:p>
            <a:r>
              <a:rPr lang="cs-CZ" dirty="0" smtClean="0"/>
              <a:t>názorně vysvětluje použití křížového pravidla při ředění roztoků</a:t>
            </a:r>
          </a:p>
          <a:p>
            <a:r>
              <a:rPr lang="cs-CZ" dirty="0" smtClean="0"/>
              <a:t>vede žáky k propojení dříve osvojených znalostí s novými poznatky </a:t>
            </a:r>
          </a:p>
          <a:p>
            <a:r>
              <a:rPr lang="cs-CZ" dirty="0" smtClean="0"/>
              <a:t>prakticky spojuje teorii a praxi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9420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Ředění kyselin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 ředění kyselin na požadovanou koncentraci využíváme tzv. </a:t>
            </a:r>
            <a:r>
              <a:rPr lang="cs-CZ" sz="4000" b="1" dirty="0" smtClean="0">
                <a:solidFill>
                  <a:srgbClr val="C00000"/>
                </a:solidFill>
              </a:rPr>
              <a:t>křížové pravidlo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Můžeme ředit:</a:t>
            </a:r>
          </a:p>
          <a:p>
            <a:pPr marL="514350" indent="-514350">
              <a:buAutoNum type="alphaLcParenR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vodou</a:t>
            </a:r>
          </a:p>
          <a:p>
            <a:pPr marL="0" indent="0">
              <a:buNone/>
            </a:pPr>
            <a:r>
              <a:rPr lang="cs-CZ" dirty="0" smtClean="0"/>
              <a:t>b)</a:t>
            </a:r>
            <a:r>
              <a:rPr lang="cs-CZ" dirty="0"/>
              <a:t> </a:t>
            </a:r>
            <a:r>
              <a:rPr lang="cs-CZ" b="1" dirty="0" smtClean="0">
                <a:solidFill>
                  <a:srgbClr val="FF5050"/>
                </a:solidFill>
              </a:rPr>
              <a:t>kyselinou s nižší koncentrací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384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Příklad 1: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Upravte 80% roztok kyseliny na roztok 60%.</a:t>
            </a:r>
          </a:p>
          <a:p>
            <a:pPr marL="0" indent="0">
              <a:buNone/>
            </a:pPr>
            <a:r>
              <a:rPr lang="cs-CZ" dirty="0" smtClean="0"/>
              <a:t>K ředění původního roztoku použijte vodu.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400" b="1" dirty="0" smtClean="0"/>
              <a:t>Postup:</a:t>
            </a:r>
          </a:p>
          <a:p>
            <a:pPr marL="0" indent="0">
              <a:buNone/>
            </a:pPr>
            <a:r>
              <a:rPr lang="cs-CZ" dirty="0" smtClean="0"/>
              <a:t>Pomocí křížového pravidla vypočteme podíl původní kyseliny a vody v upraveném roztoku.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546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Křížové pravidlo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Ředění </a:t>
            </a:r>
            <a:r>
              <a:rPr lang="cs-CZ" b="1" dirty="0" smtClean="0">
                <a:solidFill>
                  <a:srgbClr val="0070C0"/>
                </a:solidFill>
              </a:rPr>
              <a:t>vodou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80 %                            60         3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                               60%              :           :    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                 0 %                             </a:t>
            </a:r>
            <a:r>
              <a:rPr lang="cs-CZ" b="1" dirty="0" smtClean="0"/>
              <a:t>20         1</a:t>
            </a:r>
            <a:endParaRPr lang="cs-CZ" b="1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483768" y="3338504"/>
            <a:ext cx="1008505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2483768" y="4437112"/>
            <a:ext cx="1008505" cy="798752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4283968" y="3338504"/>
            <a:ext cx="936497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211960" y="4515784"/>
            <a:ext cx="1008505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ál 23"/>
          <p:cNvSpPr/>
          <p:nvPr/>
        </p:nvSpPr>
        <p:spPr>
          <a:xfrm>
            <a:off x="3131840" y="3338504"/>
            <a:ext cx="360433" cy="34056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accent4">
                    <a:lumMod val="50000"/>
                  </a:schemeClr>
                </a:solidFill>
              </a:rPr>
              <a:t>-</a:t>
            </a:r>
            <a:endParaRPr lang="cs-CZ" sz="4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3046318" y="4836488"/>
            <a:ext cx="360433" cy="34056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accent4">
                    <a:lumMod val="50000"/>
                  </a:schemeClr>
                </a:solidFill>
              </a:rPr>
              <a:t>-</a:t>
            </a:r>
            <a:endParaRPr lang="cs-CZ" sz="4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211960" y="4993546"/>
            <a:ext cx="398610" cy="34912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=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752216" y="3722571"/>
            <a:ext cx="360433" cy="34056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=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70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Řešení: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 přípravě zředěného roztoku použijeme </a:t>
            </a:r>
            <a:r>
              <a:rPr lang="cs-CZ" dirty="0" smtClean="0">
                <a:solidFill>
                  <a:srgbClr val="FF0000"/>
                </a:solidFill>
              </a:rPr>
              <a:t>3 díly 80 % kyseliny</a:t>
            </a:r>
            <a:r>
              <a:rPr lang="cs-CZ" dirty="0" smtClean="0"/>
              <a:t> a </a:t>
            </a:r>
            <a:r>
              <a:rPr lang="cs-CZ" dirty="0" smtClean="0">
                <a:solidFill>
                  <a:srgbClr val="193D69"/>
                </a:solidFill>
              </a:rPr>
              <a:t>1 díl vody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Nezapomeň!</a:t>
            </a:r>
          </a:p>
          <a:p>
            <a:pPr marL="0" indent="0">
              <a:buNone/>
            </a:pPr>
            <a:r>
              <a:rPr lang="cs-CZ" dirty="0" smtClean="0"/>
              <a:t>Nejdříve si připravíme vodu a do ní přiléváme po malém množství kyselinu. </a:t>
            </a:r>
            <a:endParaRPr lang="cs-CZ" dirty="0"/>
          </a:p>
        </p:txBody>
      </p:sp>
      <p:sp>
        <p:nvSpPr>
          <p:cNvPr id="4" name="Vývojový diagram: ruční operace 3"/>
          <p:cNvSpPr/>
          <p:nvPr/>
        </p:nvSpPr>
        <p:spPr>
          <a:xfrm>
            <a:off x="1187624" y="3293368"/>
            <a:ext cx="936104" cy="648072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ruční operace 4"/>
          <p:cNvSpPr/>
          <p:nvPr/>
        </p:nvSpPr>
        <p:spPr>
          <a:xfrm>
            <a:off x="3779912" y="3293368"/>
            <a:ext cx="936104" cy="648072"/>
          </a:xfrm>
          <a:prstGeom prst="flowChartManualOperation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ruční operace 7"/>
          <p:cNvSpPr/>
          <p:nvPr/>
        </p:nvSpPr>
        <p:spPr>
          <a:xfrm>
            <a:off x="5220072" y="3293368"/>
            <a:ext cx="936104" cy="648072"/>
          </a:xfrm>
          <a:prstGeom prst="flowChartManualOperation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ruční operace 8"/>
          <p:cNvSpPr/>
          <p:nvPr/>
        </p:nvSpPr>
        <p:spPr>
          <a:xfrm>
            <a:off x="6660232" y="3293368"/>
            <a:ext cx="936104" cy="648072"/>
          </a:xfrm>
          <a:prstGeom prst="flowChartManualOperation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Plus 9"/>
          <p:cNvSpPr/>
          <p:nvPr/>
        </p:nvSpPr>
        <p:spPr>
          <a:xfrm>
            <a:off x="2706295" y="3397188"/>
            <a:ext cx="432048" cy="440432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4184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Příklad 2: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Upravte 80% roztok kyseliny na roztok 60%.</a:t>
            </a:r>
          </a:p>
          <a:p>
            <a:pPr marL="0" indent="0">
              <a:buNone/>
            </a:pPr>
            <a:r>
              <a:rPr lang="cs-CZ" dirty="0" smtClean="0"/>
              <a:t>K ředění původního roztoku použijte 20 % roztok stejné kyseliny.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0647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Křížové pravidlo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Ředění </a:t>
            </a:r>
            <a:r>
              <a:rPr lang="cs-CZ" b="1" dirty="0" smtClean="0">
                <a:solidFill>
                  <a:srgbClr val="C00000"/>
                </a:solidFill>
              </a:rPr>
              <a:t>kyselinou s nižší koncentrací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80 %                              40        2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                               60%               :           :    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                20 %                              </a:t>
            </a:r>
            <a:r>
              <a:rPr lang="cs-CZ" b="1" dirty="0" smtClean="0"/>
              <a:t>20         1</a:t>
            </a:r>
            <a:endParaRPr lang="cs-CZ" b="1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483768" y="3338504"/>
            <a:ext cx="1008505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2483768" y="4437112"/>
            <a:ext cx="1008505" cy="798752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4283968" y="3338504"/>
            <a:ext cx="936497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211960" y="4515784"/>
            <a:ext cx="1008505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ál 23"/>
          <p:cNvSpPr/>
          <p:nvPr/>
        </p:nvSpPr>
        <p:spPr>
          <a:xfrm>
            <a:off x="3131840" y="3338504"/>
            <a:ext cx="360433" cy="34056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accent4">
                    <a:lumMod val="50000"/>
                  </a:schemeClr>
                </a:solidFill>
              </a:rPr>
              <a:t>-</a:t>
            </a:r>
            <a:endParaRPr lang="cs-CZ" sz="4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3046318" y="4836488"/>
            <a:ext cx="360433" cy="34056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accent4">
                    <a:lumMod val="50000"/>
                  </a:schemeClr>
                </a:solidFill>
              </a:rPr>
              <a:t>-</a:t>
            </a:r>
            <a:endParaRPr lang="cs-CZ" sz="4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211960" y="4993546"/>
            <a:ext cx="398610" cy="34912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=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752216" y="3722571"/>
            <a:ext cx="360433" cy="34056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=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77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Řešení: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 přípravě 60 % roztoku kyseliny do </a:t>
            </a:r>
            <a:r>
              <a:rPr lang="cs-CZ" dirty="0" smtClean="0">
                <a:solidFill>
                  <a:srgbClr val="FF5050"/>
                </a:solidFill>
              </a:rPr>
              <a:t>1 dílu 20 % roztoku kyseliny</a:t>
            </a:r>
            <a:r>
              <a:rPr lang="cs-CZ" dirty="0" smtClean="0"/>
              <a:t> </a:t>
            </a:r>
            <a:r>
              <a:rPr lang="cs-CZ" dirty="0"/>
              <a:t>přidáme </a:t>
            </a:r>
            <a:r>
              <a:rPr lang="cs-CZ" dirty="0" smtClean="0">
                <a:solidFill>
                  <a:srgbClr val="FF0000"/>
                </a:solidFill>
              </a:rPr>
              <a:t>2 díly 80 % roztoku kyseliny.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Vývojový diagram: ruční operace 3"/>
          <p:cNvSpPr/>
          <p:nvPr/>
        </p:nvSpPr>
        <p:spPr>
          <a:xfrm>
            <a:off x="1547664" y="3941440"/>
            <a:ext cx="936104" cy="648072"/>
          </a:xfrm>
          <a:prstGeom prst="flowChartManualOperation">
            <a:avLst/>
          </a:prstGeom>
          <a:solidFill>
            <a:srgbClr val="FF5050"/>
          </a:solidFill>
          <a:ln>
            <a:solidFill>
              <a:srgbClr val="8744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ruční operace 4"/>
          <p:cNvSpPr/>
          <p:nvPr/>
        </p:nvSpPr>
        <p:spPr>
          <a:xfrm>
            <a:off x="3707904" y="3941440"/>
            <a:ext cx="936104" cy="648072"/>
          </a:xfrm>
          <a:prstGeom prst="flowChartManualOperation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ruční operace 5"/>
          <p:cNvSpPr/>
          <p:nvPr/>
        </p:nvSpPr>
        <p:spPr>
          <a:xfrm>
            <a:off x="4995857" y="3941440"/>
            <a:ext cx="936104" cy="648072"/>
          </a:xfrm>
          <a:prstGeom prst="flowChartManualOperation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lus 6"/>
          <p:cNvSpPr/>
          <p:nvPr/>
        </p:nvSpPr>
        <p:spPr>
          <a:xfrm>
            <a:off x="2843808" y="4149080"/>
            <a:ext cx="360040" cy="360040"/>
          </a:xfrm>
          <a:prstGeom prst="mathPl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00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a uveď postup ředění: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Ředění </a:t>
            </a:r>
            <a:r>
              <a:rPr lang="cs-CZ" b="1" dirty="0" smtClean="0">
                <a:solidFill>
                  <a:srgbClr val="0070C0"/>
                </a:solidFill>
              </a:rPr>
              <a:t>vodou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90 %                                     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                                 30%                              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                  %</a:t>
            </a:r>
            <a:endParaRPr lang="cs-CZ" b="1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483768" y="3338504"/>
            <a:ext cx="1008505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2483768" y="4437112"/>
            <a:ext cx="1008505" cy="798752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4283968" y="3338504"/>
            <a:ext cx="936497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211960" y="4515784"/>
            <a:ext cx="1008505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6061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Doplň a uveď postup ředění: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Ředění </a:t>
            </a:r>
            <a:r>
              <a:rPr lang="cs-CZ" b="1" dirty="0" smtClean="0">
                <a:solidFill>
                  <a:srgbClr val="C00000"/>
                </a:solidFill>
              </a:rPr>
              <a:t>kyselinou s nižší koncentrací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60 %                              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                               40%                            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                 10 %                             </a:t>
            </a:r>
            <a:r>
              <a:rPr lang="cs-CZ" b="1" dirty="0" smtClean="0"/>
              <a:t>         </a:t>
            </a:r>
            <a:endParaRPr lang="cs-CZ" b="1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483768" y="3338504"/>
            <a:ext cx="1008505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2483768" y="4437112"/>
            <a:ext cx="1008505" cy="798752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4283968" y="3338504"/>
            <a:ext cx="936497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211960" y="4515784"/>
            <a:ext cx="1008505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0787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Připrav z 60 % roztoku kyseliny její 30 % roztok. K ředění využij:</a:t>
            </a:r>
          </a:p>
          <a:p>
            <a:pPr marL="457200" lvl="1" indent="0">
              <a:buNone/>
            </a:pPr>
            <a:r>
              <a:rPr lang="cs-CZ" sz="2400" dirty="0" smtClean="0"/>
              <a:t>a) vodu</a:t>
            </a:r>
          </a:p>
          <a:p>
            <a:pPr marL="457200" lvl="1" indent="0">
              <a:buNone/>
            </a:pPr>
            <a:r>
              <a:rPr lang="cs-CZ" sz="2400" dirty="0" smtClean="0"/>
              <a:t>b) 10 % roztok kyseliny.</a:t>
            </a:r>
          </a:p>
          <a:p>
            <a:pPr marL="971550" lvl="1" indent="-514350">
              <a:buFont typeface="+mj-lt"/>
              <a:buAutoNum type="arabicPeriod"/>
            </a:pPr>
            <a:endParaRPr lang="cs-CZ" sz="2400" dirty="0"/>
          </a:p>
          <a:p>
            <a:pPr marL="571500" indent="-514350">
              <a:buFont typeface="+mj-lt"/>
              <a:buAutoNum type="arabicPeriod"/>
            </a:pPr>
            <a:r>
              <a:rPr lang="cs-CZ" sz="2400" dirty="0" smtClean="0"/>
              <a:t>Připrav z koncentrované kyseliny chlorovodíkové její 5 % roztok, který později využiješ k neutralizaci.</a:t>
            </a:r>
          </a:p>
          <a:p>
            <a:pPr marL="971550" lvl="1" indent="-514350">
              <a:buFont typeface="+mj-lt"/>
              <a:buAutoNum type="arabicPeriod"/>
            </a:pPr>
            <a:endParaRPr lang="cs-CZ" sz="2000" dirty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Ředěním 3 dílů kyseliny 4 díly vody vznikl 30 % roztok kyseliny. Vypočítej koncentraci původního roztoku kyseliny.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0689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</TotalTime>
  <Words>368</Words>
  <Application>Microsoft Office PowerPoint</Application>
  <PresentationFormat>Předvádění na obrazovce (4:3)</PresentationFormat>
  <Paragraphs>83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Anotace:</vt:lpstr>
      <vt:lpstr>Ředění kyselin</vt:lpstr>
      <vt:lpstr>Příklad 1: </vt:lpstr>
      <vt:lpstr>Křížové pravidlo</vt:lpstr>
      <vt:lpstr>Řešení:</vt:lpstr>
      <vt:lpstr>Příklad 2:</vt:lpstr>
      <vt:lpstr>Křížové pravidlo</vt:lpstr>
      <vt:lpstr>Řešení:</vt:lpstr>
      <vt:lpstr>Doplň a uveď postup ředění:</vt:lpstr>
      <vt:lpstr>Doplň a uveď postup ředění:</vt:lpstr>
      <vt:lpstr>Cvičení: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Všohájková Jaroslava</cp:lastModifiedBy>
  <cp:revision>37</cp:revision>
  <dcterms:created xsi:type="dcterms:W3CDTF">2011-08-21T15:31:45Z</dcterms:created>
  <dcterms:modified xsi:type="dcterms:W3CDTF">2012-03-08T20:29:10Z</dcterms:modified>
</cp:coreProperties>
</file>