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FC6520-BB00-4736-B9D2-B4092D6D360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F4BC2C-8280-494A-8505-5F0CE6FC8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001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baseline="0" dirty="0" smtClean="0"/>
              <a:t>Spočítej slova ve větách.</a:t>
            </a:r>
          </a:p>
          <a:p>
            <a:pPr marL="228600" indent="-228600">
              <a:buAutoNum type="arabicPeriod"/>
            </a:pPr>
            <a:r>
              <a:rPr lang="cs-CZ" baseline="0" dirty="0" smtClean="0"/>
              <a:t>Kolik slabik má nejdelší slovo?</a:t>
            </a:r>
          </a:p>
          <a:p>
            <a:pPr marL="228600" indent="-228600">
              <a:buAutoNum type="arabicPeriod"/>
            </a:pPr>
            <a:r>
              <a:rPr lang="cs-CZ" baseline="0" dirty="0" smtClean="0"/>
              <a:t>Najdi všechna jednoslabičná slova? …..</a:t>
            </a:r>
          </a:p>
          <a:p>
            <a:pPr marL="228600" indent="-228600">
              <a:buAutoNum type="arabicPeriod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32BBC6-4BB1-4953-AD98-E96D6C604CA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8142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459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758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176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969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50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705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445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334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604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17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811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1B4D20-519A-4DB0-AF83-CCF31E60D7D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861622-AE9B-4EA7-8AD8-B4318784A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672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547198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_ 32_INOVACE_18_SLOVA A SLABIKY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10. 10.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SLOVO A SLABIKA - procvičení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Rozděluje slova na konci řádku, rozděluje slova na slabiky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8815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 SLOVO A SLABIKA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pic>
        <p:nvPicPr>
          <p:cNvPr id="1038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212" y="2492896"/>
            <a:ext cx="5192346" cy="346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095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V</a:t>
            </a:r>
            <a:r>
              <a:rPr lang="cs-CZ" b="1" dirty="0" smtClean="0">
                <a:solidFill>
                  <a:srgbClr val="C00000"/>
                </a:solidFill>
              </a:rPr>
              <a:t>yznač, jak můžeš dělit slovo na konci řádku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Alena a Lucka chodí rády do lesa.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Když jdou hezky potichu, vidí hodně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zajímavých věcí. Včera pozorovaly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dvě srnky. Na podzim děvčata </a:t>
            </a:r>
          </a:p>
          <a:p>
            <a:pPr marL="0" indent="0">
              <a:buNone/>
            </a:pPr>
            <a:r>
              <a:rPr lang="cs-CZ" dirty="0" smtClean="0"/>
              <a:t>sbírají kaštany a žaludy, které pak</a:t>
            </a:r>
          </a:p>
          <a:p>
            <a:pPr marL="0" indent="0">
              <a:buNone/>
            </a:pPr>
            <a:r>
              <a:rPr lang="cs-CZ" dirty="0" smtClean="0"/>
              <a:t>v zimě zanesou do krmelce. Na jaře 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okonce zahlédly malé srnče. </a:t>
            </a:r>
            <a:endParaRPr lang="cs-CZ" dirty="0"/>
          </a:p>
        </p:txBody>
      </p:sp>
      <p:pic>
        <p:nvPicPr>
          <p:cNvPr id="1026" name="Picture 2" descr="C:\Users\Petra\AppData\Local\Microsoft\Windows\Temporary Internet Files\Content.IE5\K0O7W0UI\MP9004072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05064"/>
            <a:ext cx="2699792" cy="284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VJ8JBHB1\MP9004013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7493"/>
            <a:ext cx="2411760" cy="2953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965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1224136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Pokračuj v řadách slov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b="1" dirty="0" smtClean="0"/>
              <a:t>MOS</a:t>
            </a:r>
            <a:r>
              <a:rPr lang="cs-CZ" b="1" dirty="0" smtClean="0">
                <a:solidFill>
                  <a:srgbClr val="0070C0"/>
                </a:solidFill>
              </a:rPr>
              <a:t>T </a:t>
            </a:r>
            <a:r>
              <a:rPr lang="cs-CZ" b="1" dirty="0" smtClean="0"/>
              <a:t>– </a:t>
            </a:r>
            <a:r>
              <a:rPr lang="cs-CZ" b="1" dirty="0" smtClean="0">
                <a:solidFill>
                  <a:srgbClr val="0070C0"/>
                </a:solidFill>
              </a:rPr>
              <a:t>T</a:t>
            </a:r>
            <a:r>
              <a:rPr lang="cs-CZ" b="1" dirty="0" smtClean="0"/>
              <a:t>RÁ</a:t>
            </a:r>
            <a:r>
              <a:rPr lang="cs-CZ" b="1" dirty="0" smtClean="0">
                <a:solidFill>
                  <a:srgbClr val="0070C0"/>
                </a:solidFill>
              </a:rPr>
              <a:t>M</a:t>
            </a:r>
            <a:r>
              <a:rPr lang="cs-CZ" b="1" dirty="0" smtClean="0"/>
              <a:t> –</a:t>
            </a:r>
          </a:p>
          <a:p>
            <a:r>
              <a:rPr lang="cs-CZ" b="1" dirty="0" smtClean="0"/>
              <a:t>LE</a:t>
            </a:r>
            <a:r>
              <a:rPr lang="cs-CZ" b="1" dirty="0" smtClean="0">
                <a:solidFill>
                  <a:srgbClr val="0070C0"/>
                </a:solidFill>
              </a:rPr>
              <a:t>D </a:t>
            </a:r>
            <a:r>
              <a:rPr lang="cs-CZ" b="1" dirty="0" smtClean="0"/>
              <a:t>– </a:t>
            </a:r>
            <a:r>
              <a:rPr lang="cs-CZ" b="1" dirty="0" smtClean="0">
                <a:solidFill>
                  <a:srgbClr val="0070C0"/>
                </a:solidFill>
              </a:rPr>
              <a:t>D</a:t>
            </a:r>
            <a:r>
              <a:rPr lang="cs-CZ" b="1" dirty="0" smtClean="0"/>
              <a:t>UDE</a:t>
            </a:r>
            <a:r>
              <a:rPr lang="cs-CZ" b="1" dirty="0" smtClean="0">
                <a:solidFill>
                  <a:srgbClr val="0070C0"/>
                </a:solidFill>
              </a:rPr>
              <a:t>K</a:t>
            </a:r>
            <a:r>
              <a:rPr lang="cs-CZ" b="1" dirty="0" smtClean="0"/>
              <a:t> –</a:t>
            </a:r>
          </a:p>
          <a:p>
            <a:r>
              <a:rPr lang="cs-CZ" b="1" dirty="0" smtClean="0"/>
              <a:t>AUT</a:t>
            </a:r>
            <a:r>
              <a:rPr lang="cs-CZ" b="1" dirty="0" smtClean="0">
                <a:solidFill>
                  <a:srgbClr val="0070C0"/>
                </a:solidFill>
              </a:rPr>
              <a:t>O</a:t>
            </a:r>
            <a:r>
              <a:rPr lang="cs-CZ" b="1" dirty="0" smtClean="0"/>
              <a:t> – </a:t>
            </a:r>
            <a:r>
              <a:rPr lang="cs-CZ" b="1" dirty="0" smtClean="0">
                <a:solidFill>
                  <a:srgbClr val="0070C0"/>
                </a:solidFill>
              </a:rPr>
              <a:t>O</a:t>
            </a:r>
            <a:r>
              <a:rPr lang="cs-CZ" b="1" dirty="0" smtClean="0"/>
              <a:t>HNÍČE</a:t>
            </a:r>
            <a:r>
              <a:rPr lang="cs-CZ" b="1" dirty="0" smtClean="0">
                <a:solidFill>
                  <a:srgbClr val="0070C0"/>
                </a:solidFill>
              </a:rPr>
              <a:t>K</a:t>
            </a:r>
            <a:r>
              <a:rPr lang="cs-CZ" b="1" dirty="0" smtClean="0"/>
              <a:t> –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LIS</a:t>
            </a:r>
            <a:r>
              <a:rPr lang="cs-CZ" b="1" dirty="0" smtClean="0">
                <a:solidFill>
                  <a:srgbClr val="FF0000"/>
                </a:solidFill>
              </a:rPr>
              <a:t>TY</a:t>
            </a:r>
            <a:r>
              <a:rPr lang="cs-CZ" b="1" dirty="0" smtClean="0"/>
              <a:t> – </a:t>
            </a:r>
            <a:r>
              <a:rPr lang="cs-CZ" b="1" dirty="0" smtClean="0">
                <a:solidFill>
                  <a:srgbClr val="FF0000"/>
                </a:solidFill>
              </a:rPr>
              <a:t>TY</a:t>
            </a:r>
            <a:r>
              <a:rPr lang="cs-CZ" b="1" dirty="0" smtClean="0"/>
              <a:t>KAD</a:t>
            </a:r>
            <a:r>
              <a:rPr lang="cs-CZ" b="1" dirty="0" smtClean="0">
                <a:solidFill>
                  <a:srgbClr val="FF0000"/>
                </a:solidFill>
              </a:rPr>
              <a:t>LO</a:t>
            </a:r>
            <a:r>
              <a:rPr lang="cs-CZ" b="1" dirty="0" smtClean="0"/>
              <a:t> –</a:t>
            </a:r>
          </a:p>
          <a:p>
            <a:r>
              <a:rPr lang="cs-CZ" b="1" dirty="0" smtClean="0"/>
              <a:t>LAM</a:t>
            </a:r>
            <a:r>
              <a:rPr lang="cs-CZ" b="1" dirty="0" smtClean="0">
                <a:solidFill>
                  <a:srgbClr val="FF0000"/>
                </a:solidFill>
              </a:rPr>
              <a:t>PA</a:t>
            </a:r>
            <a:r>
              <a:rPr lang="cs-CZ" b="1" dirty="0" smtClean="0"/>
              <a:t> – </a:t>
            </a:r>
            <a:r>
              <a:rPr lang="cs-CZ" b="1" dirty="0" smtClean="0">
                <a:solidFill>
                  <a:srgbClr val="FF0000"/>
                </a:solidFill>
              </a:rPr>
              <a:t>PA</a:t>
            </a:r>
            <a:r>
              <a:rPr lang="cs-CZ" b="1" dirty="0" smtClean="0"/>
              <a:t>NEN</a:t>
            </a:r>
            <a:r>
              <a:rPr lang="cs-CZ" b="1" dirty="0" smtClean="0">
                <a:solidFill>
                  <a:srgbClr val="FF0000"/>
                </a:solidFill>
              </a:rPr>
              <a:t>KA</a:t>
            </a:r>
            <a:r>
              <a:rPr lang="cs-CZ" b="1" dirty="0" smtClean="0"/>
              <a:t> –</a:t>
            </a:r>
          </a:p>
          <a:p>
            <a:r>
              <a:rPr lang="cs-CZ" b="1" dirty="0" smtClean="0"/>
              <a:t>KVĚTI</a:t>
            </a:r>
            <a:r>
              <a:rPr lang="cs-CZ" b="1" dirty="0" smtClean="0">
                <a:solidFill>
                  <a:srgbClr val="FF0000"/>
                </a:solidFill>
              </a:rPr>
              <a:t>NA</a:t>
            </a:r>
            <a:r>
              <a:rPr lang="cs-CZ" b="1" dirty="0" smtClean="0"/>
              <a:t> – </a:t>
            </a:r>
            <a:r>
              <a:rPr lang="cs-CZ" b="1" dirty="0" smtClean="0">
                <a:solidFill>
                  <a:srgbClr val="FF0000"/>
                </a:solidFill>
              </a:rPr>
              <a:t>NA</a:t>
            </a:r>
            <a:r>
              <a:rPr lang="cs-CZ" b="1" dirty="0" smtClean="0"/>
              <a:t>ROZENI</a:t>
            </a:r>
            <a:r>
              <a:rPr lang="cs-CZ" b="1" dirty="0" smtClean="0">
                <a:solidFill>
                  <a:srgbClr val="FF0000"/>
                </a:solidFill>
              </a:rPr>
              <a:t>NY</a:t>
            </a:r>
            <a:r>
              <a:rPr lang="cs-CZ" b="1" dirty="0" smtClean="0"/>
              <a:t> –</a:t>
            </a:r>
          </a:p>
          <a:p>
            <a:endParaRPr lang="cs-CZ" b="1" dirty="0"/>
          </a:p>
        </p:txBody>
      </p:sp>
      <p:pic>
        <p:nvPicPr>
          <p:cNvPr id="1026" name="Picture 2" descr="C:\Users\Petra\AppData\Local\Microsoft\Windows\Temporary Internet Files\Content.IE5\DE4CGPLA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192" y="980728"/>
            <a:ext cx="2018453" cy="212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7001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Vyznač</a:t>
            </a:r>
            <a:r>
              <a:rPr lang="cs-CZ" b="1" dirty="0" smtClean="0">
                <a:solidFill>
                  <a:srgbClr val="C00000"/>
                </a:solidFill>
              </a:rPr>
              <a:t>, co mají slova společného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MAMINKA – MARCIPÁN – MASÉR – MALÍČEK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PERNÍK – PEPŘ – PEKÁRNA – PEPÍK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LODIČKA – LOPATA – LOKET – LOŽNICE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>
                <a:solidFill>
                  <a:srgbClr val="C00000"/>
                </a:solidFill>
              </a:rPr>
              <a:t>P</a:t>
            </a:r>
            <a:r>
              <a:rPr lang="cs-CZ" b="1" dirty="0" smtClean="0">
                <a:solidFill>
                  <a:srgbClr val="C00000"/>
                </a:solidFill>
              </a:rPr>
              <a:t>okračuj v řadách slov</a:t>
            </a:r>
            <a:endParaRPr lang="cs-CZ" dirty="0"/>
          </a:p>
        </p:txBody>
      </p:sp>
      <p:pic>
        <p:nvPicPr>
          <p:cNvPr id="2051" name="Picture 3" descr="C:\Users\Petra\AppData\Local\Microsoft\Windows\Temporary Internet Files\Content.IE5\W0JDQO07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356" y="4293096"/>
            <a:ext cx="2323842" cy="2179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4227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Ze slabik slož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51845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KO      </a:t>
            </a:r>
            <a:r>
              <a:rPr lang="cs-CZ" sz="4800" b="1" dirty="0" smtClean="0">
                <a:solidFill>
                  <a:srgbClr val="00B0F0"/>
                </a:solidFill>
              </a:rPr>
              <a:t>A</a:t>
            </a:r>
            <a:r>
              <a:rPr lang="cs-CZ" sz="4800" b="1" dirty="0" smtClean="0">
                <a:solidFill>
                  <a:srgbClr val="FF0000"/>
                </a:solidFill>
              </a:rPr>
              <a:t>         </a:t>
            </a:r>
            <a:r>
              <a:rPr lang="cs-CZ" sz="4800" b="1" dirty="0">
                <a:solidFill>
                  <a:srgbClr val="FFFF00"/>
                </a:solidFill>
              </a:rPr>
              <a:t>KO</a:t>
            </a:r>
            <a:r>
              <a:rPr lang="cs-CZ" sz="4800" b="1" dirty="0" smtClean="0">
                <a:solidFill>
                  <a:srgbClr val="FF0000"/>
                </a:solidFill>
              </a:rPr>
              <a:t>          LO      </a:t>
            </a:r>
            <a:r>
              <a:rPr lang="cs-CZ" sz="4800" b="1" dirty="0" smtClean="0">
                <a:solidFill>
                  <a:srgbClr val="00B050"/>
                </a:solidFill>
              </a:rPr>
              <a:t>LIŠ</a:t>
            </a:r>
            <a:r>
              <a:rPr lang="cs-CZ" sz="4800" b="1" dirty="0" smtClean="0">
                <a:solidFill>
                  <a:srgbClr val="FF0000"/>
                </a:solidFill>
              </a:rPr>
              <a:t>          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B050"/>
                </a:solidFill>
              </a:rPr>
              <a:t>        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PA</a:t>
            </a:r>
            <a:r>
              <a:rPr lang="cs-CZ" sz="4800" b="1" dirty="0" smtClean="0">
                <a:solidFill>
                  <a:srgbClr val="00B050"/>
                </a:solidFill>
              </a:rPr>
              <a:t>               KA         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NA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FF00"/>
                </a:solidFill>
              </a:rPr>
              <a:t>  Ú </a:t>
            </a:r>
            <a:r>
              <a:rPr lang="cs-CZ" sz="4800" b="1" dirty="0" smtClean="0">
                <a:solidFill>
                  <a:srgbClr val="00B0F0"/>
                </a:solidFill>
              </a:rPr>
              <a:t>          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LU</a:t>
            </a:r>
            <a:r>
              <a:rPr lang="cs-CZ" sz="4800" b="1" dirty="0" smtClean="0">
                <a:solidFill>
                  <a:srgbClr val="00B0F0"/>
                </a:solidFill>
              </a:rPr>
              <a:t>      </a:t>
            </a:r>
            <a:r>
              <a:rPr lang="cs-CZ" sz="4800" b="1" dirty="0">
                <a:solidFill>
                  <a:schemeClr val="accent1">
                    <a:lumMod val="75000"/>
                  </a:schemeClr>
                </a:solidFill>
              </a:rPr>
              <a:t>ŘA</a:t>
            </a:r>
            <a:r>
              <a:rPr lang="cs-CZ" sz="4800" b="1" dirty="0" smtClean="0">
                <a:solidFill>
                  <a:srgbClr val="00B0F0"/>
                </a:solidFill>
              </a:rPr>
              <a:t>      </a:t>
            </a:r>
            <a:r>
              <a:rPr lang="cs-CZ" sz="4800" b="1" dirty="0" smtClean="0">
                <a:solidFill>
                  <a:srgbClr val="002060"/>
                </a:solidFill>
              </a:rPr>
              <a:t>ČER</a:t>
            </a:r>
            <a:r>
              <a:rPr lang="cs-CZ" sz="4800" b="1" dirty="0" smtClean="0">
                <a:solidFill>
                  <a:srgbClr val="00B0F0"/>
                </a:solidFill>
              </a:rPr>
              <a:t>       NAS</a:t>
            </a:r>
            <a:endParaRPr lang="cs-CZ" sz="4800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B0F0"/>
                </a:solidFill>
              </a:rPr>
              <a:t>     NA    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RO          </a:t>
            </a:r>
            <a:r>
              <a:rPr lang="cs-CZ" sz="4800" b="1" dirty="0" smtClean="0">
                <a:solidFill>
                  <a:srgbClr val="00B050"/>
                </a:solidFill>
              </a:rPr>
              <a:t>PE</a:t>
            </a:r>
            <a:r>
              <a:rPr lang="cs-CZ" sz="4800" b="1" dirty="0" smtClean="0">
                <a:solidFill>
                  <a:srgbClr val="FF0000"/>
                </a:solidFill>
              </a:rPr>
              <a:t>           KA</a:t>
            </a:r>
            <a:r>
              <a:rPr lang="cs-CZ" sz="4800" b="1" dirty="0" smtClean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B050"/>
                </a:solidFill>
              </a:rPr>
              <a:t> PAM</a:t>
            </a:r>
            <a:r>
              <a:rPr lang="cs-CZ" sz="4800" b="1" dirty="0" smtClean="0">
                <a:solidFill>
                  <a:srgbClr val="FF0000"/>
                </a:solidFill>
              </a:rPr>
              <a:t>         BĚŽ</a:t>
            </a:r>
            <a:r>
              <a:rPr lang="cs-CZ" sz="4800" b="1" dirty="0">
                <a:solidFill>
                  <a:srgbClr val="FFFF00"/>
                </a:solidFill>
              </a:rPr>
              <a:t> </a:t>
            </a:r>
            <a:r>
              <a:rPr lang="cs-CZ" sz="4800" b="1" dirty="0" smtClean="0">
                <a:solidFill>
                  <a:srgbClr val="FFFF00"/>
                </a:solidFill>
              </a:rPr>
              <a:t>           LY         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TA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          DI            </a:t>
            </a:r>
            <a:r>
              <a:rPr lang="cs-CZ" sz="4800" b="1" dirty="0" smtClean="0">
                <a:solidFill>
                  <a:srgbClr val="002060"/>
                </a:solidFill>
              </a:rPr>
              <a:t>VE           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ZVÍ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4186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263</Words>
  <Application>Microsoft Office PowerPoint</Application>
  <PresentationFormat>Předvádění na obrazovce (4:3)</PresentationFormat>
  <Paragraphs>58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SLOVO A SLABIKA</vt:lpstr>
      <vt:lpstr>Vyznač, jak můžeš dělit slovo na konci řádku </vt:lpstr>
      <vt:lpstr> Pokračuj v řadách slov  </vt:lpstr>
      <vt:lpstr>Vyznač, co mají slova společného</vt:lpstr>
      <vt:lpstr>Ze slabik slož slova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5</cp:revision>
  <dcterms:created xsi:type="dcterms:W3CDTF">2011-11-06T06:02:32Z</dcterms:created>
  <dcterms:modified xsi:type="dcterms:W3CDTF">2012-11-11T20:11:46Z</dcterms:modified>
</cp:coreProperties>
</file>