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8" r:id="rId3"/>
    <p:sldId id="259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2100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AAD973-7654-4D5F-8407-B738CA34E5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7FC3D6-517C-4244-A433-FCB98366E4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011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7FC3D6-517C-4244-A433-FCB98366E49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357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385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317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393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01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815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358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172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343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694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5760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418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6DD0A5-8234-466C-B044-731B3F30BBCF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E948C6-7F98-44D5-8C01-2FF71880BC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444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Sčítání a odčítání v oboru do 1-3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32" y="2133601"/>
            <a:ext cx="6696744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1. 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VY_12_INOVACE_01_SČÍTÁNÍ A ODČÍTÁNÍ V OBORU 1-3 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1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>
                <a:solidFill>
                  <a:prstClr val="black"/>
                </a:solidFill>
              </a:rPr>
              <a:t>24. 8. 2012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1. </a:t>
            </a:r>
            <a:r>
              <a:rPr lang="cs-CZ" sz="1600" dirty="0" smtClean="0">
                <a:solidFill>
                  <a:prstClr val="black"/>
                </a:solidFill>
              </a:rPr>
              <a:t>ročníku na procvičení sčítání a odčítání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v oboru 1-3. </a:t>
            </a:r>
            <a:r>
              <a:rPr lang="cs-CZ" sz="1600" dirty="0">
                <a:solidFill>
                  <a:prstClr val="black"/>
                </a:solidFill>
              </a:rPr>
              <a:t>Je určen pro </a:t>
            </a:r>
            <a:r>
              <a:rPr lang="cs-CZ" sz="1600" dirty="0" smtClean="0">
                <a:solidFill>
                  <a:prstClr val="black"/>
                </a:solidFill>
              </a:rPr>
              <a:t>samostatnou </a:t>
            </a:r>
            <a:r>
              <a:rPr lang="cs-CZ" sz="1600" dirty="0">
                <a:solidFill>
                  <a:prstClr val="black"/>
                </a:solidFill>
              </a:rPr>
              <a:t>práci žáků, </a:t>
            </a:r>
            <a:r>
              <a:rPr lang="cs-CZ" sz="1600" dirty="0" smtClean="0">
                <a:solidFill>
                  <a:prstClr val="black"/>
                </a:solidFill>
              </a:rPr>
              <a:t>společná kontrola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proběhne </a:t>
            </a:r>
            <a:r>
              <a:rPr lang="cs-CZ" sz="1600" dirty="0">
                <a:solidFill>
                  <a:prstClr val="black"/>
                </a:solidFill>
              </a:rPr>
              <a:t>na </a:t>
            </a:r>
            <a:r>
              <a:rPr lang="cs-CZ" sz="1600" dirty="0" smtClean="0">
                <a:solidFill>
                  <a:prstClr val="black"/>
                </a:solidFill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sčítání a odčítání, rozklad čísel, číselná osa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</a:t>
            </a:r>
            <a:r>
              <a:rPr lang="cs-CZ" sz="1600" dirty="0">
                <a:solidFill>
                  <a:prstClr val="black">
                    <a:lumMod val="95000"/>
                    <a:lumOff val="5000"/>
                  </a:prstClr>
                </a:solidFill>
              </a:rPr>
              <a:t> autorka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160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800" dirty="0" smtClean="0"/>
              <a:t>1. Doplň číselné řady.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2554512"/>
              </p:ext>
            </p:extLst>
          </p:nvPr>
        </p:nvGraphicFramePr>
        <p:xfrm>
          <a:off x="620688" y="1115616"/>
          <a:ext cx="2304255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8085"/>
                <a:gridCol w="768085"/>
                <a:gridCol w="768085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12794153"/>
              </p:ext>
            </p:extLst>
          </p:nvPr>
        </p:nvGraphicFramePr>
        <p:xfrm>
          <a:off x="2132856" y="1691680"/>
          <a:ext cx="2304255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8085"/>
                <a:gridCol w="768085"/>
                <a:gridCol w="768085"/>
              </a:tblGrid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56967224"/>
              </p:ext>
            </p:extLst>
          </p:nvPr>
        </p:nvGraphicFramePr>
        <p:xfrm>
          <a:off x="3537012" y="1115616"/>
          <a:ext cx="2304255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8085"/>
                <a:gridCol w="768085"/>
                <a:gridCol w="768085"/>
              </a:tblGrid>
              <a:tr h="432048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72941" y="2751903"/>
            <a:ext cx="5976664" cy="674030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2. Spoj správně.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pPr marL="342900" indent="-342900">
              <a:buAutoNum type="arabicPeriod" startAt="3"/>
            </a:pPr>
            <a:r>
              <a:rPr lang="cs-CZ" sz="1600" dirty="0" smtClean="0"/>
              <a:t>Doplň do 3.           </a:t>
            </a:r>
          </a:p>
          <a:p>
            <a:pPr marL="342900" indent="-342900">
              <a:buAutoNum type="arabicPeriod" startAt="3"/>
            </a:pPr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4. Vypočítej.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2 – 1 =                     2 + 1 =                    3 – 2 =         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1 + 1 =                     3 – 2 =                    2 + 1 =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3 – 1 =                     1 + 2 =                    3 – 1 =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1 + 2 =                     1 + 1 =                    2 + 1 =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163754"/>
              </p:ext>
            </p:extLst>
          </p:nvPr>
        </p:nvGraphicFramePr>
        <p:xfrm>
          <a:off x="1052736" y="3851920"/>
          <a:ext cx="48580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5800"/>
              </a:tblGrid>
              <a:tr h="14401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2323615"/>
              </p:ext>
            </p:extLst>
          </p:nvPr>
        </p:nvGraphicFramePr>
        <p:xfrm>
          <a:off x="3222103" y="3851920"/>
          <a:ext cx="485800" cy="371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5800"/>
              </a:tblGrid>
              <a:tr h="3718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3640741"/>
              </p:ext>
            </p:extLst>
          </p:nvPr>
        </p:nvGraphicFramePr>
        <p:xfrm>
          <a:off x="5373216" y="3851920"/>
          <a:ext cx="485800" cy="3718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5800"/>
              </a:tblGrid>
              <a:tr h="3718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1562053"/>
              </p:ext>
            </p:extLst>
          </p:nvPr>
        </p:nvGraphicFramePr>
        <p:xfrm>
          <a:off x="519758" y="3166393"/>
          <a:ext cx="413792" cy="1740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3792"/>
              </a:tblGrid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2847329"/>
              </p:ext>
            </p:extLst>
          </p:nvPr>
        </p:nvGraphicFramePr>
        <p:xfrm>
          <a:off x="1700808" y="3166393"/>
          <a:ext cx="413792" cy="1740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3792"/>
              </a:tblGrid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0313103"/>
              </p:ext>
            </p:extLst>
          </p:nvPr>
        </p:nvGraphicFramePr>
        <p:xfrm>
          <a:off x="2636912" y="3135908"/>
          <a:ext cx="413792" cy="1740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3792"/>
              </a:tblGrid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379964"/>
              </p:ext>
            </p:extLst>
          </p:nvPr>
        </p:nvGraphicFramePr>
        <p:xfrm>
          <a:off x="3861048" y="3154958"/>
          <a:ext cx="413792" cy="1740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3792"/>
              </a:tblGrid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1401939"/>
              </p:ext>
            </p:extLst>
          </p:nvPr>
        </p:nvGraphicFramePr>
        <p:xfrm>
          <a:off x="6021288" y="3135908"/>
          <a:ext cx="413792" cy="17280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3792"/>
              </a:tblGrid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5680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5800807"/>
              </p:ext>
            </p:extLst>
          </p:nvPr>
        </p:nvGraphicFramePr>
        <p:xfrm>
          <a:off x="4797152" y="3166393"/>
          <a:ext cx="413792" cy="1740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3792"/>
              </a:tblGrid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5800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9" name="Rovnoramenný trojúhelník 18"/>
          <p:cNvSpPr/>
          <p:nvPr/>
        </p:nvSpPr>
        <p:spPr>
          <a:xfrm>
            <a:off x="624608" y="3220244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572941" y="3519643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632992" y="4495385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632992" y="3923928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1844824" y="4499992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1772816" y="3830359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1916832" y="3973048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644949" y="4716016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777008" y="3372644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1772816" y="4154395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1743797" y="3372644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1899073" y="3519643"/>
            <a:ext cx="144016" cy="1080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717025" y="3421249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965848" y="4463310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005064" y="4011613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005064" y="4666819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815140" y="3938371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696555" y="3773318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681325" y="4110007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681325" y="4349920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2815140" y="4481605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680885" y="4617622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856645" y="4765213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917758" y="3269441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003204" y="3492547"/>
            <a:ext cx="180020" cy="9839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Násobení 44"/>
          <p:cNvSpPr/>
          <p:nvPr/>
        </p:nvSpPr>
        <p:spPr>
          <a:xfrm>
            <a:off x="4797152" y="3200416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Násobení 46"/>
          <p:cNvSpPr/>
          <p:nvPr/>
        </p:nvSpPr>
        <p:spPr>
          <a:xfrm>
            <a:off x="4993915" y="3350466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Násobení 47"/>
          <p:cNvSpPr/>
          <p:nvPr/>
        </p:nvSpPr>
        <p:spPr>
          <a:xfrm>
            <a:off x="4841540" y="3492547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Násobení 48"/>
          <p:cNvSpPr/>
          <p:nvPr/>
        </p:nvSpPr>
        <p:spPr>
          <a:xfrm>
            <a:off x="6093296" y="3877151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Násobení 49"/>
          <p:cNvSpPr/>
          <p:nvPr/>
        </p:nvSpPr>
        <p:spPr>
          <a:xfrm>
            <a:off x="4949552" y="4048787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Násobení 50"/>
          <p:cNvSpPr/>
          <p:nvPr/>
        </p:nvSpPr>
        <p:spPr>
          <a:xfrm>
            <a:off x="4828567" y="3804611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Násobení 51"/>
          <p:cNvSpPr/>
          <p:nvPr/>
        </p:nvSpPr>
        <p:spPr>
          <a:xfrm>
            <a:off x="4885903" y="4532576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Násobení 52"/>
          <p:cNvSpPr/>
          <p:nvPr/>
        </p:nvSpPr>
        <p:spPr>
          <a:xfrm>
            <a:off x="6093296" y="3135127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Násobení 53"/>
          <p:cNvSpPr/>
          <p:nvPr/>
        </p:nvSpPr>
        <p:spPr>
          <a:xfrm>
            <a:off x="6093296" y="3298810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Násobení 54"/>
          <p:cNvSpPr/>
          <p:nvPr/>
        </p:nvSpPr>
        <p:spPr>
          <a:xfrm>
            <a:off x="6093296" y="3455002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Násobení 55"/>
          <p:cNvSpPr/>
          <p:nvPr/>
        </p:nvSpPr>
        <p:spPr>
          <a:xfrm>
            <a:off x="6093296" y="4553998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Násobení 56"/>
          <p:cNvSpPr/>
          <p:nvPr/>
        </p:nvSpPr>
        <p:spPr>
          <a:xfrm>
            <a:off x="6093296" y="4333165"/>
            <a:ext cx="216024" cy="220833"/>
          </a:xfrm>
          <a:prstGeom prst="mathMultiply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8" name="Tabulka 5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0389744"/>
              </p:ext>
            </p:extLst>
          </p:nvPr>
        </p:nvGraphicFramePr>
        <p:xfrm>
          <a:off x="847925" y="5724128"/>
          <a:ext cx="900089" cy="8237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089"/>
              </a:tblGrid>
              <a:tr h="8237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9" name="Rovnoramenný trojúhelník 58"/>
          <p:cNvSpPr/>
          <p:nvPr/>
        </p:nvSpPr>
        <p:spPr>
          <a:xfrm>
            <a:off x="1395716" y="6228184"/>
            <a:ext cx="290312" cy="21602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0" name="Tabulka 5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9877165"/>
              </p:ext>
            </p:extLst>
          </p:nvPr>
        </p:nvGraphicFramePr>
        <p:xfrm>
          <a:off x="2012250" y="5724128"/>
          <a:ext cx="900089" cy="8237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089"/>
              </a:tblGrid>
              <a:tr h="8237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1" name="Tabulka 6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9840740"/>
              </p:ext>
            </p:extLst>
          </p:nvPr>
        </p:nvGraphicFramePr>
        <p:xfrm>
          <a:off x="3238511" y="5724128"/>
          <a:ext cx="900089" cy="8079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089"/>
              </a:tblGrid>
              <a:tr h="807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4" name="Tabulka 6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2449074"/>
              </p:ext>
            </p:extLst>
          </p:nvPr>
        </p:nvGraphicFramePr>
        <p:xfrm>
          <a:off x="4435858" y="5724128"/>
          <a:ext cx="900089" cy="8079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089"/>
              </a:tblGrid>
              <a:tr h="807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6" name="Srdce 65"/>
          <p:cNvSpPr/>
          <p:nvPr/>
        </p:nvSpPr>
        <p:spPr>
          <a:xfrm>
            <a:off x="2100072" y="5798021"/>
            <a:ext cx="234510" cy="216024"/>
          </a:xfrm>
          <a:prstGeom prst="hear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Srdce 66"/>
          <p:cNvSpPr/>
          <p:nvPr/>
        </p:nvSpPr>
        <p:spPr>
          <a:xfrm>
            <a:off x="2552055" y="6228184"/>
            <a:ext cx="234510" cy="216024"/>
          </a:xfrm>
          <a:prstGeom prst="hear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Pěticípá hvězda 67"/>
          <p:cNvSpPr/>
          <p:nvPr/>
        </p:nvSpPr>
        <p:spPr>
          <a:xfrm>
            <a:off x="3356991" y="5798021"/>
            <a:ext cx="211127" cy="216024"/>
          </a:xfrm>
          <a:prstGeom prst="star5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4759957" y="6014045"/>
            <a:ext cx="216024" cy="216024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74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800" dirty="0" smtClean="0"/>
              <a:t>.</a:t>
            </a:r>
            <a:endParaRPr lang="cs-CZ" sz="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strike="sngStrike" dirty="0"/>
              <a:t>.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16" y="664320"/>
            <a:ext cx="6205537" cy="4541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52736" y="1457545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            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                      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                          </a:t>
            </a:r>
            <a:r>
              <a:rPr lang="cs-CZ" dirty="0">
                <a:solidFill>
                  <a:srgbClr val="FF0000"/>
                </a:solidFill>
              </a:rPr>
              <a:t>3</a:t>
            </a:r>
            <a:r>
              <a:rPr lang="cs-CZ" dirty="0" smtClean="0"/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92896" y="197971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1</a:t>
            </a:r>
            <a:r>
              <a:rPr lang="cs-CZ" dirty="0" smtClean="0"/>
              <a:t>               </a:t>
            </a:r>
            <a:r>
              <a:rPr lang="cs-CZ" dirty="0">
                <a:solidFill>
                  <a:srgbClr val="FF0000"/>
                </a:solidFill>
              </a:rPr>
              <a:t>2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1124744" y="435597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700808" y="4355976"/>
            <a:ext cx="432048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719785" y="3779912"/>
            <a:ext cx="645319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825044" y="4427984"/>
            <a:ext cx="54006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 flipV="1">
            <a:off x="5301208" y="3779912"/>
            <a:ext cx="504056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6021288" y="3707904"/>
            <a:ext cx="50405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1035294"/>
              </p:ext>
            </p:extLst>
          </p:nvPr>
        </p:nvGraphicFramePr>
        <p:xfrm>
          <a:off x="847925" y="5724128"/>
          <a:ext cx="900089" cy="8237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089"/>
              </a:tblGrid>
              <a:tr h="8237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1" name="Rovnoramenný trojúhelník 20"/>
          <p:cNvSpPr/>
          <p:nvPr/>
        </p:nvSpPr>
        <p:spPr>
          <a:xfrm>
            <a:off x="1395716" y="6228184"/>
            <a:ext cx="290312" cy="21602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3251170"/>
              </p:ext>
            </p:extLst>
          </p:nvPr>
        </p:nvGraphicFramePr>
        <p:xfrm>
          <a:off x="2012250" y="5724128"/>
          <a:ext cx="900089" cy="8237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089"/>
              </a:tblGrid>
              <a:tr h="8237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380612"/>
              </p:ext>
            </p:extLst>
          </p:nvPr>
        </p:nvGraphicFramePr>
        <p:xfrm>
          <a:off x="3238511" y="5724128"/>
          <a:ext cx="900089" cy="8079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089"/>
              </a:tblGrid>
              <a:tr h="807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3006550"/>
              </p:ext>
            </p:extLst>
          </p:nvPr>
        </p:nvGraphicFramePr>
        <p:xfrm>
          <a:off x="4435858" y="5724128"/>
          <a:ext cx="900089" cy="8079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0089"/>
              </a:tblGrid>
              <a:tr h="8079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5" name="Srdce 24"/>
          <p:cNvSpPr/>
          <p:nvPr/>
        </p:nvSpPr>
        <p:spPr>
          <a:xfrm>
            <a:off x="2100072" y="5798021"/>
            <a:ext cx="234510" cy="216024"/>
          </a:xfrm>
          <a:prstGeom prst="hear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2552055" y="6228184"/>
            <a:ext cx="234510" cy="216024"/>
          </a:xfrm>
          <a:prstGeom prst="hear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3356991" y="5798021"/>
            <a:ext cx="211127" cy="216024"/>
          </a:xfrm>
          <a:prstGeom prst="star5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759957" y="6014045"/>
            <a:ext cx="216024" cy="216024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1124744" y="6115955"/>
            <a:ext cx="290312" cy="21602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907580" y="5793804"/>
            <a:ext cx="290312" cy="216024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rdce 30"/>
          <p:cNvSpPr/>
          <p:nvPr/>
        </p:nvSpPr>
        <p:spPr>
          <a:xfrm>
            <a:off x="2217327" y="6103912"/>
            <a:ext cx="234510" cy="216024"/>
          </a:xfrm>
          <a:prstGeom prst="hear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3568118" y="6014045"/>
            <a:ext cx="211127" cy="216024"/>
          </a:xfrm>
          <a:prstGeom prst="star5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3825044" y="6210833"/>
            <a:ext cx="211127" cy="216024"/>
          </a:xfrm>
          <a:prstGeom prst="star5">
            <a:avLst/>
          </a:prstGeom>
          <a:noFill/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014775" y="6231693"/>
            <a:ext cx="216024" cy="216024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5014775" y="5798021"/>
            <a:ext cx="216024" cy="216024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29" y="2866231"/>
            <a:ext cx="15303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17487" y="5361255"/>
            <a:ext cx="1875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3. Doplň do 3.</a:t>
            </a:r>
            <a:endParaRPr lang="cs-CZ" sz="16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36" y="6680994"/>
            <a:ext cx="4462463" cy="140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1686985" y="6948264"/>
            <a:ext cx="35967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lain"/>
            </a:pPr>
            <a:r>
              <a:rPr lang="cs-CZ" sz="1600" dirty="0" smtClean="0">
                <a:solidFill>
                  <a:srgbClr val="FF0000"/>
                </a:solidFill>
              </a:rPr>
              <a:t>                         3                              1</a:t>
            </a:r>
          </a:p>
          <a:p>
            <a:pPr marL="342900" indent="-342900">
              <a:buAutoNum type="arabicPlain"/>
            </a:pPr>
            <a:r>
              <a:rPr lang="cs-CZ" sz="1600" dirty="0">
                <a:solidFill>
                  <a:srgbClr val="FF0000"/>
                </a:solidFill>
              </a:rPr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                        1                              3</a:t>
            </a:r>
          </a:p>
          <a:p>
            <a:pPr marL="342900" indent="-342900">
              <a:buAutoNum type="arabicPlain" startAt="2"/>
            </a:pPr>
            <a:r>
              <a:rPr lang="cs-CZ" sz="1600" dirty="0" smtClean="0">
                <a:solidFill>
                  <a:srgbClr val="FF0000"/>
                </a:solidFill>
              </a:rPr>
              <a:t>                         3                              2</a:t>
            </a:r>
          </a:p>
          <a:p>
            <a:pPr marL="342900" indent="-342900">
              <a:buAutoNum type="arabicPlain" startAt="2"/>
            </a:pPr>
            <a:r>
              <a:rPr lang="cs-CZ" sz="1600" dirty="0">
                <a:solidFill>
                  <a:srgbClr val="FF0000"/>
                </a:solidFill>
              </a:rPr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                        2                              3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6672" y="251520"/>
            <a:ext cx="25228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Řešení: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631172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254</Words>
  <Application>Microsoft Office PowerPoint</Application>
  <PresentationFormat>Předvádění na obrazovce (4:3)</PresentationFormat>
  <Paragraphs>67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Sčítání a odčítání v oboru do 1-3</vt:lpstr>
      <vt:lpstr>1. Doplň číselné řady.     </vt:lpstr>
      <vt:lpstr>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v oboru do 1-3</dc:title>
  <dc:creator>Zaneta</dc:creator>
  <cp:lastModifiedBy>PC-0C4S</cp:lastModifiedBy>
  <cp:revision>10</cp:revision>
  <dcterms:created xsi:type="dcterms:W3CDTF">2012-09-15T18:33:05Z</dcterms:created>
  <dcterms:modified xsi:type="dcterms:W3CDTF">2012-11-09T18:24:13Z</dcterms:modified>
</cp:coreProperties>
</file>