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22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517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983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869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491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395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23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501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1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93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2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73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22D88-9E1A-4ACC-9809-417059802D63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6BE07-DE55-4863-83EF-935FF94F6E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849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Sčítání a odčítání v oboru 1-4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3601"/>
            <a:ext cx="67413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</a:t>
            </a:r>
            <a:r>
              <a:rPr lang="cs-CZ" sz="1600" dirty="0" smtClean="0">
                <a:solidFill>
                  <a:prstClr val="black"/>
                </a:solidFill>
              </a:rPr>
              <a:t>gramotnosti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VY_12_INOVACE_02_SČÍTÁNÍ A ODČÍTÁNÍ V OBORU 1-4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24. 8. 2012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ročníku na procvičení sčítání a odčítání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v oboru </a:t>
            </a:r>
            <a:r>
              <a:rPr lang="cs-CZ" sz="1600" dirty="0" smtClean="0">
                <a:solidFill>
                  <a:prstClr val="black"/>
                </a:solidFill>
              </a:rPr>
              <a:t>1-4. </a:t>
            </a:r>
            <a:r>
              <a:rPr lang="cs-CZ" sz="1600" dirty="0">
                <a:solidFill>
                  <a:prstClr val="black"/>
                </a:solidFill>
              </a:rPr>
              <a:t>Je určen pro samostatnou práci žáků, společná kontrola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proběhne na interaktivní tabuli</a:t>
            </a:r>
            <a:r>
              <a:rPr lang="cs-CZ" sz="1600" dirty="0" smtClean="0">
                <a:solidFill>
                  <a:prstClr val="black"/>
                </a:solidFill>
              </a:rPr>
              <a:t>.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</a:t>
            </a:r>
            <a:r>
              <a:rPr lang="cs-CZ" sz="1600" dirty="0" smtClean="0">
                <a:solidFill>
                  <a:prstClr val="black"/>
                </a:solidFill>
              </a:rPr>
              <a:t>určování správného počtu, rozklad čísel, matematický had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autorka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175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Nakresli správný počet       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</a:t>
            </a:r>
            <a:endParaRPr lang="cs-CZ" sz="16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537947"/>
              </p:ext>
            </p:extLst>
          </p:nvPr>
        </p:nvGraphicFramePr>
        <p:xfrm>
          <a:off x="378903" y="971600"/>
          <a:ext cx="61722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4440"/>
                <a:gridCol w="1234440"/>
                <a:gridCol w="1234440"/>
                <a:gridCol w="1234440"/>
                <a:gridCol w="123444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564903" y="683568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2656" y="965102"/>
            <a:ext cx="6336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1                             3                             4                             2                            4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126" y="1859707"/>
            <a:ext cx="6336704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Přečti čísla.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</a:t>
            </a:r>
            <a:r>
              <a:rPr lang="cs-CZ" sz="1600" b="1" dirty="0" smtClean="0">
                <a:solidFill>
                  <a:srgbClr val="002060"/>
                </a:solidFill>
              </a:rPr>
              <a:t>2   4   1   3   4   2   1   3   4   2   4   1   3</a:t>
            </a:r>
          </a:p>
          <a:p>
            <a:endParaRPr lang="cs-CZ" sz="1600" b="1" dirty="0">
              <a:solidFill>
                <a:srgbClr val="002060"/>
              </a:solidFill>
            </a:endParaRPr>
          </a:p>
          <a:p>
            <a:r>
              <a:rPr lang="cs-CZ" sz="1600" dirty="0" smtClean="0"/>
              <a:t>3. Rozlož čísla.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/>
              <a:t> </a:t>
            </a:r>
            <a:r>
              <a:rPr lang="cs-CZ" sz="1600" dirty="0" smtClean="0"/>
              <a:t>             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 4                                      3                                 2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4. Vypočítej matematického hada.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pPr marL="342900" indent="-342900">
              <a:buAutoNum type="arabicPeriod" startAt="5"/>
            </a:pPr>
            <a:r>
              <a:rPr lang="cs-CZ" sz="1600" dirty="0" smtClean="0"/>
              <a:t>Vypočítej.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1 + 3 =                 4 – 1 =                2 + 2  =                  3 – 2 =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2 + 1 =                 3 – 2 =                3 + 1 =                   4 – 2 =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2 + 2 =                4 – 3 =                1 + 1 =                   3 – 1 =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3 + 1 =                4 – 2 =                1 + 2  =                  4 – 3 =     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pPr fontAlgn="t"/>
            <a:r>
              <a:rPr lang="cs-CZ" sz="1600" dirty="0" smtClean="0"/>
              <a:t>     </a:t>
            </a: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    </a:t>
            </a:r>
            <a:endParaRPr lang="cs-CZ" sz="1600" dirty="0"/>
          </a:p>
        </p:txBody>
      </p:sp>
      <p:sp>
        <p:nvSpPr>
          <p:cNvPr id="9" name="Ovál 8"/>
          <p:cNvSpPr/>
          <p:nvPr/>
        </p:nvSpPr>
        <p:spPr>
          <a:xfrm>
            <a:off x="692696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9960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22624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23576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654912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18209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385704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437112" y="3500264"/>
            <a:ext cx="230608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820120" y="3500264"/>
            <a:ext cx="230608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1009960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322624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885520" y="4067944"/>
            <a:ext cx="21820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212812" y="4067944"/>
            <a:ext cx="25219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4465623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4828960" y="4067944"/>
            <a:ext cx="22176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431528"/>
              </p:ext>
            </p:extLst>
          </p:nvPr>
        </p:nvGraphicFramePr>
        <p:xfrm>
          <a:off x="332656" y="5292080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0971994"/>
              </p:ext>
            </p:extLst>
          </p:nvPr>
        </p:nvGraphicFramePr>
        <p:xfrm>
          <a:off x="1553232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6262512"/>
              </p:ext>
            </p:extLst>
          </p:nvPr>
        </p:nvGraphicFramePr>
        <p:xfrm>
          <a:off x="2805782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653770"/>
              </p:ext>
            </p:extLst>
          </p:nvPr>
        </p:nvGraphicFramePr>
        <p:xfrm>
          <a:off x="5262191" y="5305189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630454"/>
              </p:ext>
            </p:extLst>
          </p:nvPr>
        </p:nvGraphicFramePr>
        <p:xfrm>
          <a:off x="4071840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2" name="Šipka doprava 41"/>
          <p:cNvSpPr/>
          <p:nvPr/>
        </p:nvSpPr>
        <p:spPr>
          <a:xfrm>
            <a:off x="808000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42"/>
          <p:cNvSpPr/>
          <p:nvPr/>
        </p:nvSpPr>
        <p:spPr>
          <a:xfrm>
            <a:off x="2062362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prava 43"/>
          <p:cNvSpPr/>
          <p:nvPr/>
        </p:nvSpPr>
        <p:spPr>
          <a:xfrm>
            <a:off x="3310350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prava 44"/>
          <p:cNvSpPr/>
          <p:nvPr/>
        </p:nvSpPr>
        <p:spPr>
          <a:xfrm>
            <a:off x="4552416" y="5459313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332656" y="514806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+ 1                  - 2                    </a:t>
            </a:r>
            <a:r>
              <a:rPr lang="cs-CZ" dirty="0"/>
              <a:t>-</a:t>
            </a:r>
            <a:r>
              <a:rPr lang="cs-CZ" dirty="0" smtClean="0"/>
              <a:t> 1                   + 3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80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Rozlož čísla.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           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4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0009524"/>
              </p:ext>
            </p:extLst>
          </p:nvPr>
        </p:nvGraphicFramePr>
        <p:xfrm>
          <a:off x="378903" y="971600"/>
          <a:ext cx="617220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4440"/>
                <a:gridCol w="1234440"/>
                <a:gridCol w="1234440"/>
                <a:gridCol w="1234440"/>
                <a:gridCol w="123444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365076" y="611559"/>
            <a:ext cx="63367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1                             3                             4                             2                            4</a:t>
            </a:r>
            <a:endParaRPr lang="cs-CZ" sz="1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65076" y="319172"/>
            <a:ext cx="6736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Řešení:</a:t>
            </a:r>
          </a:p>
          <a:p>
            <a:r>
              <a:rPr lang="cs-CZ" sz="1600" dirty="0" smtClean="0"/>
              <a:t>1. Nakresli správný počet      . </a:t>
            </a:r>
            <a:endParaRPr lang="cs-CZ" sz="1600" dirty="0"/>
          </a:p>
        </p:txBody>
      </p:sp>
      <p:sp>
        <p:nvSpPr>
          <p:cNvPr id="37" name="Ovál 36"/>
          <p:cNvSpPr/>
          <p:nvPr/>
        </p:nvSpPr>
        <p:spPr>
          <a:xfrm>
            <a:off x="2564903" y="575556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836712" y="1315221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844824" y="1272879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276872" y="1207209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435278" y="1531245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3068960" y="1207209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569710" y="1099197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353409" y="1423233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3730679" y="1502670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365104" y="1160278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653136" y="1371713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517039" y="1141539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093296" y="1122489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805264" y="1479725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278762" y="1531245"/>
            <a:ext cx="180019" cy="21602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92696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009960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1322624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623576" y="3500264"/>
            <a:ext cx="230608" cy="216024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2654912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018209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385704" y="3500264"/>
            <a:ext cx="230608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437112" y="3500264"/>
            <a:ext cx="230608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820120" y="3500264"/>
            <a:ext cx="230608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se šipkou 60"/>
          <p:cNvCxnSpPr/>
          <p:nvPr/>
        </p:nvCxnSpPr>
        <p:spPr>
          <a:xfrm flipH="1">
            <a:off x="1009960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>
            <a:off x="1322624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se šipkou 62"/>
          <p:cNvCxnSpPr/>
          <p:nvPr/>
        </p:nvCxnSpPr>
        <p:spPr>
          <a:xfrm flipH="1">
            <a:off x="2988418" y="4067944"/>
            <a:ext cx="11530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/>
          <p:nvPr/>
        </p:nvCxnSpPr>
        <p:spPr>
          <a:xfrm>
            <a:off x="3212812" y="4067944"/>
            <a:ext cx="25219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 flipH="1">
            <a:off x="4465623" y="4067944"/>
            <a:ext cx="23060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>
            <a:off x="4828960" y="4067944"/>
            <a:ext cx="22176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337047" y="3716288"/>
            <a:ext cx="5818229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4                                  3                            2</a:t>
            </a:r>
          </a:p>
          <a:p>
            <a:endParaRPr lang="cs-CZ" dirty="0"/>
          </a:p>
          <a:p>
            <a:r>
              <a:rPr lang="cs-CZ" dirty="0" smtClean="0"/>
              <a:t>      2               2                   1            2              1            1</a:t>
            </a:r>
          </a:p>
          <a:p>
            <a:endParaRPr lang="cs-CZ" dirty="0"/>
          </a:p>
          <a:p>
            <a:r>
              <a:rPr lang="cs-CZ" dirty="0" smtClean="0"/>
              <a:t>  </a:t>
            </a:r>
            <a:r>
              <a:rPr lang="cs-CZ" sz="1600" dirty="0" smtClean="0"/>
              <a:t>4. Vypočítej matematického hada.</a:t>
            </a:r>
          </a:p>
          <a:p>
            <a:endParaRPr lang="cs-CZ" sz="1600" dirty="0"/>
          </a:p>
          <a:p>
            <a:r>
              <a:rPr lang="cs-CZ" sz="1600" dirty="0" smtClean="0"/>
              <a:t>                            </a:t>
            </a:r>
            <a:r>
              <a:rPr lang="cs-CZ" sz="1600" dirty="0" smtClean="0">
                <a:solidFill>
                  <a:srgbClr val="FF0000"/>
                </a:solidFill>
              </a:rPr>
              <a:t>4                          2                        1                         4</a:t>
            </a:r>
            <a:endParaRPr lang="cs-CZ" sz="1600" dirty="0"/>
          </a:p>
        </p:txBody>
      </p:sp>
      <p:graphicFrame>
        <p:nvGraphicFramePr>
          <p:cNvPr id="68" name="Tabulka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7732157"/>
              </p:ext>
            </p:extLst>
          </p:nvPr>
        </p:nvGraphicFramePr>
        <p:xfrm>
          <a:off x="332656" y="5292080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9" name="Tabulka 6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488750"/>
              </p:ext>
            </p:extLst>
          </p:nvPr>
        </p:nvGraphicFramePr>
        <p:xfrm>
          <a:off x="1553232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0" name="Tabulka 6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2460493"/>
              </p:ext>
            </p:extLst>
          </p:nvPr>
        </p:nvGraphicFramePr>
        <p:xfrm>
          <a:off x="2805782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1" name="Tabulka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182052"/>
              </p:ext>
            </p:extLst>
          </p:nvPr>
        </p:nvGraphicFramePr>
        <p:xfrm>
          <a:off x="5262191" y="5305189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2" name="Tabulka 7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3334193"/>
              </p:ext>
            </p:extLst>
          </p:nvPr>
        </p:nvGraphicFramePr>
        <p:xfrm>
          <a:off x="4071840" y="5281972"/>
          <a:ext cx="480576" cy="452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0576"/>
              </a:tblGrid>
              <a:tr h="452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3" name="Šipka doprava 72"/>
          <p:cNvSpPr/>
          <p:nvPr/>
        </p:nvSpPr>
        <p:spPr>
          <a:xfrm>
            <a:off x="808000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Šipka doprava 73"/>
          <p:cNvSpPr/>
          <p:nvPr/>
        </p:nvSpPr>
        <p:spPr>
          <a:xfrm>
            <a:off x="2062362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ipka doprava 74"/>
          <p:cNvSpPr/>
          <p:nvPr/>
        </p:nvSpPr>
        <p:spPr>
          <a:xfrm>
            <a:off x="3310350" y="5436096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ipka doprava 75"/>
          <p:cNvSpPr/>
          <p:nvPr/>
        </p:nvSpPr>
        <p:spPr>
          <a:xfrm>
            <a:off x="4552416" y="5459313"/>
            <a:ext cx="709775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332656" y="514806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+ 1                  - 2                    </a:t>
            </a:r>
            <a:r>
              <a:rPr lang="cs-CZ" dirty="0"/>
              <a:t>-</a:t>
            </a:r>
            <a:r>
              <a:rPr lang="cs-CZ" dirty="0" smtClean="0"/>
              <a:t> 1                   + 3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16" y="6084168"/>
            <a:ext cx="5700713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060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328</Words>
  <Application>Microsoft Office PowerPoint</Application>
  <PresentationFormat>Předvádění na obrazovce (4:3)</PresentationFormat>
  <Paragraphs>99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a odčítání v oboru 1-4</vt:lpstr>
      <vt:lpstr>1. Nakresli správný počet       .    </vt:lpstr>
      <vt:lpstr>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v oboru 1-4</dc:title>
  <dc:creator>Zaneta</dc:creator>
  <cp:lastModifiedBy>PC-0C4S</cp:lastModifiedBy>
  <cp:revision>7</cp:revision>
  <dcterms:created xsi:type="dcterms:W3CDTF">2012-09-15T19:38:54Z</dcterms:created>
  <dcterms:modified xsi:type="dcterms:W3CDTF">2012-11-09T18:24:28Z</dcterms:modified>
</cp:coreProperties>
</file>