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50" autoAdjust="0"/>
  </p:normalViewPr>
  <p:slideViewPr>
    <p:cSldViewPr>
      <p:cViewPr>
        <p:scale>
          <a:sx n="90" d="100"/>
          <a:sy n="90" d="100"/>
        </p:scale>
        <p:origin x="-1464" y="-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F905-A982-4782-B58D-E193951BDA38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E591B-2325-484F-A7BF-F7A542115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0812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F905-A982-4782-B58D-E193951BDA38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E591B-2325-484F-A7BF-F7A542115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9884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F905-A982-4782-B58D-E193951BDA38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E591B-2325-484F-A7BF-F7A542115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4604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F905-A982-4782-B58D-E193951BDA38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E591B-2325-484F-A7BF-F7A542115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3126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F905-A982-4782-B58D-E193951BDA38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E591B-2325-484F-A7BF-F7A542115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7087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F905-A982-4782-B58D-E193951BDA38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E591B-2325-484F-A7BF-F7A542115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922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F905-A982-4782-B58D-E193951BDA38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E591B-2325-484F-A7BF-F7A542115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171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F905-A982-4782-B58D-E193951BDA38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E591B-2325-484F-A7BF-F7A542115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9972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F905-A982-4782-B58D-E193951BDA38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E591B-2325-484F-A7BF-F7A542115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11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F905-A982-4782-B58D-E193951BDA38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E591B-2325-484F-A7BF-F7A542115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5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F905-A982-4782-B58D-E193951BDA38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E591B-2325-484F-A7BF-F7A542115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51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EF905-A982-4782-B58D-E193951BDA38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E591B-2325-484F-A7BF-F7A542115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9949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5720" y="251520"/>
            <a:ext cx="6172200" cy="122413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Číselná řada 1-5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188640" y="1115616"/>
            <a:ext cx="6552728" cy="11073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cs-CZ" sz="1600" b="1" dirty="0" smtClean="0">
                <a:solidFill>
                  <a:prstClr val="black"/>
                </a:solidFill>
              </a:rPr>
              <a:t>Matematika a její aplikace</a:t>
            </a:r>
            <a:endParaRPr lang="cs-CZ" sz="1600" b="1" dirty="0">
              <a:solidFill>
                <a:prstClr val="black"/>
              </a:solidFill>
            </a:endParaRPr>
          </a:p>
          <a:p>
            <a:pPr lvl="0" algn="ctr">
              <a:spcBef>
                <a:spcPct val="20000"/>
              </a:spcBef>
            </a:pPr>
            <a:r>
              <a:rPr lang="cs-CZ" sz="1600" b="1" dirty="0">
                <a:solidFill>
                  <a:prstClr val="black"/>
                </a:solidFill>
              </a:rPr>
              <a:t> </a:t>
            </a:r>
            <a:r>
              <a:rPr lang="cs-CZ" sz="1600" b="1" dirty="0" smtClean="0">
                <a:solidFill>
                  <a:prstClr val="black"/>
                </a:solidFill>
              </a:rPr>
              <a:t>(matematika </a:t>
            </a:r>
            <a:r>
              <a:rPr lang="cs-CZ" sz="1600" b="1" dirty="0">
                <a:solidFill>
                  <a:prstClr val="black"/>
                </a:solidFill>
              </a:rPr>
              <a:t>pro 1</a:t>
            </a:r>
            <a:r>
              <a:rPr lang="cs-CZ" sz="1600" b="1" dirty="0" smtClean="0">
                <a:solidFill>
                  <a:prstClr val="black"/>
                </a:solidFill>
              </a:rPr>
              <a:t>. </a:t>
            </a:r>
            <a:r>
              <a:rPr lang="cs-CZ" sz="1600" b="1" dirty="0">
                <a:solidFill>
                  <a:prstClr val="black"/>
                </a:solidFill>
              </a:rPr>
              <a:t>ročník)</a:t>
            </a:r>
          </a:p>
          <a:p>
            <a:pPr lvl="0">
              <a:spcBef>
                <a:spcPct val="20000"/>
              </a:spcBef>
            </a:pPr>
            <a:r>
              <a:rPr lang="cs-CZ" sz="1600" b="1" dirty="0">
                <a:solidFill>
                  <a:prstClr val="black"/>
                </a:solidFill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</a:rPr>
              <a:t>CZ.1.07/1.4.00/21.0866</a:t>
            </a:r>
            <a:endParaRPr lang="cs-CZ" sz="1600" b="1" dirty="0">
              <a:solidFill>
                <a:prstClr val="black"/>
              </a:solidFill>
            </a:endParaRPr>
          </a:p>
          <a:p>
            <a:pPr lvl="0">
              <a:spcBef>
                <a:spcPct val="20000"/>
              </a:spcBef>
            </a:pPr>
            <a:r>
              <a:rPr lang="cs-CZ" sz="1600" b="1" dirty="0">
                <a:solidFill>
                  <a:prstClr val="black"/>
                </a:solidFill>
              </a:rPr>
              <a:t>Šablona:  </a:t>
            </a:r>
            <a:r>
              <a:rPr lang="cs-CZ" sz="1600" dirty="0">
                <a:solidFill>
                  <a:prstClr val="black"/>
                </a:solidFill>
              </a:rPr>
              <a:t>I/2 Inovace a zkvalitnění výuky směřující k rozvoji     </a:t>
            </a:r>
          </a:p>
          <a:p>
            <a:pPr lvl="0">
              <a:spcBef>
                <a:spcPct val="20000"/>
              </a:spcBef>
            </a:pPr>
            <a:r>
              <a:rPr lang="cs-CZ" sz="1600" dirty="0">
                <a:solidFill>
                  <a:prstClr val="black"/>
                </a:solidFill>
              </a:rPr>
              <a:t>                 čtenářské a informační gramotnosti</a:t>
            </a:r>
          </a:p>
          <a:p>
            <a:pPr lvl="0">
              <a:spcBef>
                <a:spcPct val="20000"/>
              </a:spcBef>
            </a:pPr>
            <a:r>
              <a:rPr lang="cs-CZ" sz="1600" b="1" dirty="0">
                <a:solidFill>
                  <a:prstClr val="black"/>
                </a:solidFill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</a:rPr>
              <a:t>VY_12_INOVACE_03_ČÍSELNÁ ŘADA 1-5</a:t>
            </a:r>
            <a:endParaRPr lang="cs-CZ" sz="1600" b="1" dirty="0">
              <a:solidFill>
                <a:prstClr val="black"/>
              </a:solidFill>
            </a:endParaRPr>
          </a:p>
          <a:p>
            <a:pPr lvl="0">
              <a:spcBef>
                <a:spcPct val="20000"/>
              </a:spcBef>
            </a:pPr>
            <a:r>
              <a:rPr lang="cs-CZ" sz="1600" b="1" dirty="0">
                <a:solidFill>
                  <a:prstClr val="black"/>
                </a:solidFill>
              </a:rPr>
              <a:t>Sada: </a:t>
            </a:r>
            <a:r>
              <a:rPr lang="cs-CZ" sz="1600" b="1" dirty="0" smtClean="0">
                <a:solidFill>
                  <a:prstClr val="black"/>
                </a:solidFill>
              </a:rPr>
              <a:t>2</a:t>
            </a:r>
            <a:endParaRPr lang="cs-CZ" sz="1600" b="1" dirty="0">
              <a:solidFill>
                <a:prstClr val="black"/>
              </a:solidFill>
            </a:endParaRPr>
          </a:p>
          <a:p>
            <a:pPr lvl="0">
              <a:spcBef>
                <a:spcPct val="20000"/>
              </a:spcBef>
            </a:pPr>
            <a:r>
              <a:rPr lang="cs-CZ" sz="1600" b="1" dirty="0">
                <a:solidFill>
                  <a:prstClr val="black"/>
                </a:solidFill>
              </a:rPr>
              <a:t>Druh materiálu: </a:t>
            </a:r>
            <a:r>
              <a:rPr lang="cs-CZ" sz="1600" dirty="0">
                <a:solidFill>
                  <a:prstClr val="black"/>
                </a:solidFill>
              </a:rPr>
              <a:t>Pracovní list  </a:t>
            </a:r>
            <a:r>
              <a:rPr lang="cs-CZ" sz="1600" dirty="0" smtClean="0">
                <a:solidFill>
                  <a:prstClr val="black"/>
                </a:solidFill>
              </a:rPr>
              <a:t>MA </a:t>
            </a:r>
            <a:r>
              <a:rPr lang="cs-CZ" sz="1600" dirty="0">
                <a:solidFill>
                  <a:prstClr val="black"/>
                </a:solidFill>
              </a:rPr>
              <a:t>č. </a:t>
            </a:r>
            <a:r>
              <a:rPr lang="cs-CZ" sz="1600" dirty="0" smtClean="0">
                <a:solidFill>
                  <a:prstClr val="black"/>
                </a:solidFill>
              </a:rPr>
              <a:t>3</a:t>
            </a:r>
            <a:endParaRPr lang="cs-CZ" sz="16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b="1" dirty="0">
                <a:solidFill>
                  <a:prstClr val="black"/>
                </a:solidFill>
              </a:rPr>
              <a:t>Jméno autora:  </a:t>
            </a:r>
            <a:r>
              <a:rPr lang="cs-CZ" sz="1600" dirty="0">
                <a:solidFill>
                  <a:prstClr val="black"/>
                </a:solidFill>
              </a:rPr>
              <a:t>Mgr. </a:t>
            </a:r>
            <a:r>
              <a:rPr lang="cs-CZ" sz="1600" dirty="0" smtClean="0">
                <a:solidFill>
                  <a:prstClr val="black"/>
                </a:solidFill>
              </a:rPr>
              <a:t>Jana </a:t>
            </a:r>
            <a:r>
              <a:rPr lang="cs-CZ" sz="1600" dirty="0">
                <a:solidFill>
                  <a:prstClr val="black"/>
                </a:solidFill>
              </a:rPr>
              <a:t>Sedláčková</a:t>
            </a:r>
          </a:p>
          <a:p>
            <a:pPr lvl="0">
              <a:spcBef>
                <a:spcPct val="20000"/>
              </a:spcBef>
            </a:pPr>
            <a:r>
              <a:rPr lang="cs-CZ" sz="1600" b="1" dirty="0" smtClean="0">
                <a:solidFill>
                  <a:prstClr val="black"/>
                </a:solidFill>
              </a:rPr>
              <a:t>Škola</a:t>
            </a:r>
            <a:r>
              <a:rPr lang="cs-CZ" sz="1600" b="1" dirty="0">
                <a:solidFill>
                  <a:prstClr val="black"/>
                </a:solidFill>
              </a:rPr>
              <a:t>:  </a:t>
            </a:r>
            <a:r>
              <a:rPr lang="cs-CZ" sz="16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lvl="0">
              <a:spcBef>
                <a:spcPct val="20000"/>
              </a:spcBef>
            </a:pPr>
            <a:r>
              <a:rPr lang="cs-CZ" sz="1600" b="1" dirty="0">
                <a:solidFill>
                  <a:prstClr val="black"/>
                </a:solidFill>
              </a:rPr>
              <a:t>            </a:t>
            </a:r>
            <a:r>
              <a:rPr lang="cs-CZ" sz="1600" dirty="0">
                <a:solidFill>
                  <a:prstClr val="black"/>
                </a:solidFill>
              </a:rPr>
              <a:t>Cholina 35, 783 22</a:t>
            </a:r>
          </a:p>
          <a:p>
            <a:pPr lvl="0">
              <a:spcBef>
                <a:spcPct val="20000"/>
              </a:spcBef>
            </a:pPr>
            <a:r>
              <a:rPr lang="cs-CZ" sz="1600" b="1" dirty="0">
                <a:solidFill>
                  <a:prstClr val="black"/>
                </a:solidFill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</a:rPr>
              <a:t>24. 8. 2012</a:t>
            </a:r>
            <a:endParaRPr lang="cs-CZ" sz="1600" dirty="0">
              <a:solidFill>
                <a:prstClr val="black"/>
              </a:solidFill>
            </a:endParaRPr>
          </a:p>
          <a:p>
            <a:pPr lvl="0">
              <a:spcBef>
                <a:spcPct val="20000"/>
              </a:spcBef>
            </a:pPr>
            <a:r>
              <a:rPr lang="cs-CZ" sz="1600" b="1" dirty="0">
                <a:solidFill>
                  <a:prstClr val="black"/>
                </a:solidFill>
              </a:rPr>
              <a:t>Předmět:  </a:t>
            </a:r>
            <a:r>
              <a:rPr lang="cs-CZ" sz="1600" dirty="0" smtClean="0">
                <a:solidFill>
                  <a:prstClr val="black"/>
                </a:solidFill>
              </a:rPr>
              <a:t>Matematika</a:t>
            </a:r>
            <a:endParaRPr lang="cs-CZ" sz="1600" dirty="0">
              <a:solidFill>
                <a:prstClr val="black"/>
              </a:solidFill>
            </a:endParaRPr>
          </a:p>
          <a:p>
            <a:pPr lvl="0">
              <a:spcBef>
                <a:spcPct val="20000"/>
              </a:spcBef>
            </a:pPr>
            <a:r>
              <a:rPr lang="cs-CZ" sz="1600" b="1" dirty="0">
                <a:solidFill>
                  <a:prstClr val="black"/>
                </a:solidFill>
              </a:rPr>
              <a:t>Ročník:  </a:t>
            </a:r>
            <a:r>
              <a:rPr lang="cs-CZ" sz="1600" dirty="0">
                <a:solidFill>
                  <a:prstClr val="black"/>
                </a:solidFill>
              </a:rPr>
              <a:t>první</a:t>
            </a:r>
          </a:p>
          <a:p>
            <a:pPr lvl="0">
              <a:spcBef>
                <a:spcPct val="20000"/>
              </a:spcBef>
            </a:pPr>
            <a:r>
              <a:rPr lang="cs-CZ" sz="1600" b="1" dirty="0" smtClean="0">
                <a:solidFill>
                  <a:prstClr val="black"/>
                </a:solidFill>
              </a:rPr>
              <a:t>Anotace: </a:t>
            </a:r>
            <a:r>
              <a:rPr lang="cs-CZ" sz="1600" dirty="0" smtClean="0">
                <a:solidFill>
                  <a:prstClr val="black"/>
                </a:solidFill>
              </a:rPr>
              <a:t>Pracovní </a:t>
            </a:r>
            <a:r>
              <a:rPr lang="cs-CZ" sz="1600" dirty="0">
                <a:solidFill>
                  <a:prstClr val="black"/>
                </a:solidFill>
              </a:rPr>
              <a:t>list pro žáky 1. </a:t>
            </a:r>
            <a:r>
              <a:rPr lang="cs-CZ" sz="1600" dirty="0" smtClean="0">
                <a:solidFill>
                  <a:prstClr val="black"/>
                </a:solidFill>
              </a:rPr>
              <a:t>ročníku  na vytváření číselné řady 1 – 5, </a:t>
            </a:r>
          </a:p>
          <a:p>
            <a:pPr lvl="0">
              <a:spcBef>
                <a:spcPct val="20000"/>
              </a:spcBef>
            </a:pPr>
            <a:r>
              <a:rPr lang="cs-CZ" sz="1600" dirty="0">
                <a:solidFill>
                  <a:prstClr val="black"/>
                </a:solidFill>
              </a:rPr>
              <a:t> </a:t>
            </a:r>
            <a:r>
              <a:rPr lang="cs-CZ" sz="1600" dirty="0" smtClean="0">
                <a:solidFill>
                  <a:prstClr val="black"/>
                </a:solidFill>
              </a:rPr>
              <a:t>                orientace v číselné řadě, doplňování do počtu. Je </a:t>
            </a:r>
            <a:r>
              <a:rPr lang="cs-CZ" sz="1600" dirty="0">
                <a:solidFill>
                  <a:prstClr val="black"/>
                </a:solidFill>
              </a:rPr>
              <a:t>určen pro </a:t>
            </a:r>
            <a:r>
              <a:rPr lang="cs-CZ" sz="1600" dirty="0" smtClean="0">
                <a:solidFill>
                  <a:prstClr val="black"/>
                </a:solidFill>
              </a:rPr>
              <a:t>  </a:t>
            </a:r>
          </a:p>
          <a:p>
            <a:pPr lvl="0">
              <a:spcBef>
                <a:spcPct val="20000"/>
              </a:spcBef>
            </a:pPr>
            <a:r>
              <a:rPr lang="cs-CZ" sz="1600" dirty="0">
                <a:solidFill>
                  <a:prstClr val="black"/>
                </a:solidFill>
              </a:rPr>
              <a:t> </a:t>
            </a:r>
            <a:r>
              <a:rPr lang="cs-CZ" sz="1600" dirty="0" smtClean="0">
                <a:solidFill>
                  <a:prstClr val="black"/>
                </a:solidFill>
              </a:rPr>
              <a:t>                samostatnou </a:t>
            </a:r>
            <a:r>
              <a:rPr lang="cs-CZ" sz="1600" dirty="0">
                <a:solidFill>
                  <a:prstClr val="black"/>
                </a:solidFill>
              </a:rPr>
              <a:t>práci </a:t>
            </a:r>
            <a:r>
              <a:rPr lang="cs-CZ" sz="1600" dirty="0" smtClean="0">
                <a:solidFill>
                  <a:prstClr val="black"/>
                </a:solidFill>
              </a:rPr>
              <a:t>žáků</a:t>
            </a:r>
            <a:r>
              <a:rPr lang="cs-CZ" sz="1600" dirty="0">
                <a:solidFill>
                  <a:prstClr val="black"/>
                </a:solidFill>
              </a:rPr>
              <a:t>, společná kontrola proběhne na interaktivní </a:t>
            </a:r>
            <a:endParaRPr lang="cs-CZ" sz="1600" dirty="0" smtClean="0">
              <a:solidFill>
                <a:prstClr val="black"/>
              </a:solidFill>
            </a:endParaRPr>
          </a:p>
          <a:p>
            <a:pPr lvl="0">
              <a:spcBef>
                <a:spcPct val="20000"/>
              </a:spcBef>
            </a:pPr>
            <a:r>
              <a:rPr lang="cs-CZ" sz="1600" dirty="0">
                <a:solidFill>
                  <a:prstClr val="black"/>
                </a:solidFill>
              </a:rPr>
              <a:t> </a:t>
            </a:r>
            <a:r>
              <a:rPr lang="cs-CZ" sz="1600" dirty="0" smtClean="0">
                <a:solidFill>
                  <a:prstClr val="black"/>
                </a:solidFill>
              </a:rPr>
              <a:t>                tabuli</a:t>
            </a:r>
            <a:r>
              <a:rPr lang="cs-CZ" sz="1600" dirty="0">
                <a:solidFill>
                  <a:prstClr val="black"/>
                </a:solidFill>
              </a:rPr>
              <a:t>.</a:t>
            </a:r>
          </a:p>
          <a:p>
            <a:pPr lvl="0">
              <a:spcBef>
                <a:spcPct val="20000"/>
              </a:spcBef>
            </a:pPr>
            <a:r>
              <a:rPr lang="cs-CZ" sz="1600" b="1" dirty="0">
                <a:solidFill>
                  <a:prstClr val="black"/>
                </a:solidFill>
              </a:rPr>
              <a:t>Klíčová slova:  </a:t>
            </a:r>
            <a:r>
              <a:rPr lang="cs-CZ" sz="1600" dirty="0" smtClean="0">
                <a:solidFill>
                  <a:prstClr val="black"/>
                </a:solidFill>
              </a:rPr>
              <a:t>číselná řada, doplňování do počtu</a:t>
            </a:r>
            <a:endParaRPr lang="cs-CZ" sz="1600" dirty="0">
              <a:solidFill>
                <a:prstClr val="black"/>
              </a:solidFill>
            </a:endParaRPr>
          </a:p>
          <a:p>
            <a:pPr lvl="0"/>
            <a:r>
              <a:rPr lang="cs-CZ" sz="1600" b="1" dirty="0" smtClean="0">
                <a:solidFill>
                  <a:prstClr val="black"/>
                </a:solidFill>
              </a:rPr>
              <a:t>Zdroje:</a:t>
            </a:r>
            <a:r>
              <a:rPr lang="cs-CZ" sz="1600" dirty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r>
              <a:rPr lang="cs-CZ" sz="1600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autorka</a:t>
            </a:r>
          </a:p>
          <a:p>
            <a:pPr lvl="0"/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 smtClean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 smtClean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 smtClean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 smtClean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 smtClean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 smtClean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 smtClean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 smtClean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lvl="0"/>
            <a:endParaRPr lang="cs-CZ" sz="1600" dirty="0">
              <a:solidFill>
                <a:prstClr val="black"/>
              </a:solidFill>
            </a:endParaRPr>
          </a:p>
          <a:p>
            <a:pPr lvl="0"/>
            <a:endParaRPr lang="cs-CZ" sz="1600" dirty="0">
              <a:solidFill>
                <a:prstClr val="black"/>
              </a:solidFill>
            </a:endParaRPr>
          </a:p>
          <a:p>
            <a:pPr lvl="0"/>
            <a:endParaRPr lang="cs-CZ" sz="1600" dirty="0">
              <a:solidFill>
                <a:prstClr val="black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336" y="8172400"/>
            <a:ext cx="4507335" cy="872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038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251520"/>
            <a:ext cx="6172200" cy="8568952"/>
          </a:xfrm>
        </p:spPr>
        <p:txBody>
          <a:bodyPr>
            <a:normAutofit/>
          </a:bodyPr>
          <a:lstStyle/>
          <a:p>
            <a:pPr algn="l"/>
            <a:r>
              <a:rPr lang="cs-CZ" sz="1600" dirty="0" smtClean="0"/>
              <a:t>1. Čti čísla: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     5     2     4     1     3     2     5     4     3     1     5</a:t>
            </a:r>
            <a:br>
              <a:rPr lang="cs-CZ" sz="1600" b="1" dirty="0" smtClean="0"/>
            </a:br>
            <a:r>
              <a:rPr lang="cs-CZ" sz="1600" b="1" dirty="0" smtClean="0"/>
              <a:t/>
            </a:r>
            <a:br>
              <a:rPr lang="cs-CZ" sz="1600" b="1" dirty="0" smtClean="0"/>
            </a:br>
            <a:r>
              <a:rPr lang="cs-CZ" sz="1600" b="1" dirty="0" smtClean="0"/>
              <a:t/>
            </a:r>
            <a:br>
              <a:rPr lang="cs-CZ" sz="1600" b="1" dirty="0" smtClean="0"/>
            </a:br>
            <a:r>
              <a:rPr lang="cs-CZ" sz="1600" dirty="0" smtClean="0"/>
              <a:t>2. Doplň čísla do číselné řady: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     </a:t>
            </a:r>
            <a:br>
              <a:rPr lang="cs-CZ" sz="1600" dirty="0" smtClean="0"/>
            </a:br>
            <a:r>
              <a:rPr lang="cs-CZ" sz="1600" b="1" dirty="0" smtClean="0"/>
              <a:t/>
            </a:r>
            <a:br>
              <a:rPr lang="cs-CZ" sz="1600" b="1" dirty="0" smtClean="0"/>
            </a:br>
            <a:r>
              <a:rPr lang="cs-CZ" sz="1600" b="1" dirty="0" smtClean="0"/>
              <a:t/>
            </a:r>
            <a:br>
              <a:rPr lang="cs-CZ" sz="1600" b="1" dirty="0" smtClean="0"/>
            </a:br>
            <a:r>
              <a:rPr lang="cs-CZ" sz="1600" b="1" dirty="0" smtClean="0"/>
              <a:t/>
            </a:r>
            <a:br>
              <a:rPr lang="cs-CZ" sz="1600" b="1" dirty="0" smtClean="0"/>
            </a:br>
            <a:r>
              <a:rPr lang="cs-CZ" sz="1600" dirty="0" smtClean="0"/>
              <a:t>3. Napiš počet: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    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4. Vybarvi:</a:t>
            </a:r>
            <a:br>
              <a:rPr lang="cs-CZ" sz="1600" dirty="0" smtClean="0"/>
            </a:br>
            <a:r>
              <a:rPr lang="cs-CZ" sz="1600" dirty="0" smtClean="0"/>
              <a:t>  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 smtClean="0"/>
              <a:t/>
            </a:r>
            <a:br>
              <a:rPr lang="cs-CZ" sz="1600" b="1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 </a:t>
            </a:r>
            <a:endParaRPr lang="cs-CZ" sz="16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413788"/>
              </p:ext>
            </p:extLst>
          </p:nvPr>
        </p:nvGraphicFramePr>
        <p:xfrm>
          <a:off x="625499" y="2267744"/>
          <a:ext cx="2736305" cy="4320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7261"/>
                <a:gridCol w="547261"/>
                <a:gridCol w="547261"/>
                <a:gridCol w="547261"/>
                <a:gridCol w="547261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rgbClr val="99FF6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071191"/>
              </p:ext>
            </p:extLst>
          </p:nvPr>
        </p:nvGraphicFramePr>
        <p:xfrm>
          <a:off x="3645024" y="2267744"/>
          <a:ext cx="2664295" cy="4320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2859"/>
                <a:gridCol w="532859"/>
                <a:gridCol w="532859"/>
                <a:gridCol w="532859"/>
                <a:gridCol w="532859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rgbClr val="99FF6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9254876"/>
              </p:ext>
            </p:extLst>
          </p:nvPr>
        </p:nvGraphicFramePr>
        <p:xfrm>
          <a:off x="620688" y="3697186"/>
          <a:ext cx="3312368" cy="18635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0"/>
                <a:gridCol w="792088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                                                                                                       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</a:txBody>
                  <a:tcPr/>
                </a:tc>
              </a:tr>
              <a:tr h="374442"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</a:txBody>
                  <a:tcPr/>
                </a:tc>
              </a:tr>
              <a:tr h="374442"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</a:txBody>
                  <a:tcPr/>
                </a:tc>
              </a:tr>
              <a:tr h="374442"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</a:txBody>
                  <a:tcPr/>
                </a:tc>
              </a:tr>
              <a:tr h="374442"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448" y="4211959"/>
            <a:ext cx="149225" cy="15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152" y="4211959"/>
            <a:ext cx="158179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692" y="4211960"/>
            <a:ext cx="158179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401" y="4211960"/>
            <a:ext cx="158750" cy="17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084" y="4211960"/>
            <a:ext cx="158750" cy="17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ývojový diagram: spojnice 8"/>
          <p:cNvSpPr/>
          <p:nvPr/>
        </p:nvSpPr>
        <p:spPr>
          <a:xfrm>
            <a:off x="694612" y="4499992"/>
            <a:ext cx="261478" cy="228600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694612" y="3779912"/>
            <a:ext cx="250937" cy="216024"/>
          </a:xfrm>
          <a:prstGeom prst="triangl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107" y="3768861"/>
            <a:ext cx="274637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782" y="3757811"/>
            <a:ext cx="274637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959" y="4499992"/>
            <a:ext cx="285750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721560" y="4932040"/>
            <a:ext cx="161591" cy="216024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959" y="4920989"/>
            <a:ext cx="182563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539" y="4920988"/>
            <a:ext cx="182563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419" y="4920987"/>
            <a:ext cx="182563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6cípá hvězda 11"/>
          <p:cNvSpPr/>
          <p:nvPr/>
        </p:nvSpPr>
        <p:spPr>
          <a:xfrm>
            <a:off x="673573" y="5202522"/>
            <a:ext cx="271976" cy="288032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8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336" y="8172400"/>
            <a:ext cx="4507335" cy="872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993"/>
              </p:ext>
            </p:extLst>
          </p:nvPr>
        </p:nvGraphicFramePr>
        <p:xfrm>
          <a:off x="945549" y="6084168"/>
          <a:ext cx="4499675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9935"/>
                <a:gridCol w="899935"/>
                <a:gridCol w="899935"/>
                <a:gridCol w="899935"/>
                <a:gridCol w="899935"/>
              </a:tblGrid>
              <a:tr h="26494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6494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6494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6494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6494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394123" y="6035382"/>
            <a:ext cx="551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4139" y="6439932"/>
            <a:ext cx="551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94123" y="6876256"/>
            <a:ext cx="489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94123" y="7245588"/>
            <a:ext cx="56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13628" y="7577429"/>
            <a:ext cx="56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098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5164" y="275248"/>
            <a:ext cx="6172200" cy="1524000"/>
          </a:xfrm>
        </p:spPr>
        <p:txBody>
          <a:bodyPr>
            <a:normAutofit/>
          </a:bodyPr>
          <a:lstStyle/>
          <a:p>
            <a:pPr algn="l"/>
            <a:r>
              <a:rPr lang="cs-CZ" sz="1600" dirty="0" smtClean="0"/>
              <a:t>Řešení:</a:t>
            </a:r>
            <a:br>
              <a:rPr lang="cs-CZ" sz="1600" dirty="0" smtClean="0"/>
            </a:br>
            <a:r>
              <a:rPr lang="cs-CZ" sz="1600" dirty="0" smtClean="0"/>
              <a:t>2.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endParaRPr lang="cs-CZ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4" y="1259632"/>
            <a:ext cx="2743200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04664" y="2051720"/>
            <a:ext cx="5760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3</a:t>
            </a:r>
            <a:r>
              <a:rPr lang="cs-CZ" sz="1600" dirty="0" smtClean="0"/>
              <a:t>. </a:t>
            </a:r>
            <a:endParaRPr lang="cs-CZ" sz="16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259632"/>
            <a:ext cx="2670175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2" y="2555776"/>
            <a:ext cx="3322637" cy="198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5026024"/>
            <a:ext cx="5114925" cy="203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6672" y="454332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7" y="8055730"/>
            <a:ext cx="4505325" cy="87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138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167</Words>
  <Application>Microsoft Office PowerPoint</Application>
  <PresentationFormat>Předvádění na obrazovce (4:3)</PresentationFormat>
  <Paragraphs>54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Číselná řada 1-5</vt:lpstr>
      <vt:lpstr>1. Čti čísla:       5     2     4     1     3     2     5     4     3     1     5   2. Doplň čísla do číselné řady:           3. Napiš počet:               4. Vybarvi:              </vt:lpstr>
      <vt:lpstr>Řešení: 2. 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Zaneta</dc:creator>
  <cp:lastModifiedBy>PC-0C4S</cp:lastModifiedBy>
  <cp:revision>22</cp:revision>
  <dcterms:created xsi:type="dcterms:W3CDTF">2012-05-12T08:52:08Z</dcterms:created>
  <dcterms:modified xsi:type="dcterms:W3CDTF">2012-11-09T18:27:29Z</dcterms:modified>
</cp:coreProperties>
</file>