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36" y="1236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0B96F-BDFB-4C8A-AD44-4F4C8D5D942D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ADAE3-8E05-4C25-AED3-3A4DDAC932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60616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0B96F-BDFB-4C8A-AD44-4F4C8D5D942D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ADAE3-8E05-4C25-AED3-3A4DDAC932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70029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0B96F-BDFB-4C8A-AD44-4F4C8D5D942D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ADAE3-8E05-4C25-AED3-3A4DDAC932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78407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4290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8615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0B96F-BDFB-4C8A-AD44-4F4C8D5D942D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ADAE3-8E05-4C25-AED3-3A4DDAC932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7766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0B96F-BDFB-4C8A-AD44-4F4C8D5D942D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ADAE3-8E05-4C25-AED3-3A4DDAC932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8992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0B96F-BDFB-4C8A-AD44-4F4C8D5D942D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ADAE3-8E05-4C25-AED3-3A4DDAC932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10873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0B96F-BDFB-4C8A-AD44-4F4C8D5D942D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ADAE3-8E05-4C25-AED3-3A4DDAC932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56692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0B96F-BDFB-4C8A-AD44-4F4C8D5D942D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ADAE3-8E05-4C25-AED3-3A4DDAC932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15494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0B96F-BDFB-4C8A-AD44-4F4C8D5D942D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ADAE3-8E05-4C25-AED3-3A4DDAC932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37050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0B96F-BDFB-4C8A-AD44-4F4C8D5D942D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ADAE3-8E05-4C25-AED3-3A4DDAC932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09535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4972050" y="366185"/>
            <a:ext cx="1543050" cy="780203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42900" y="366185"/>
            <a:ext cx="4514850" cy="780203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0B96F-BDFB-4C8A-AD44-4F4C8D5D942D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ADAE3-8E05-4C25-AED3-3A4DDAC932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51965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50B96F-BDFB-4C8A-AD44-4F4C8D5D942D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DADAE3-8E05-4C25-AED3-3A4DDAC932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56558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>
                <a:solidFill>
                  <a:prstClr val="black"/>
                </a:solidFill>
              </a:rPr>
              <a:t>Porovnávání čísel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smtClean="0">
                <a:solidFill>
                  <a:prstClr val="black"/>
                </a:solidFill>
              </a:rPr>
              <a:t>v oboru 1-5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Matematika a její aplikace</a:t>
            </a:r>
          </a:p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 (matematika pro 1. ročník)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</a:rPr>
              <a:t>CZ.1.07/1.4.00/21.0866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Šablona:  </a:t>
            </a:r>
            <a:r>
              <a:rPr lang="cs-CZ" sz="1600" dirty="0">
                <a:solidFill>
                  <a:prstClr val="black"/>
                </a:solidFill>
              </a:rPr>
              <a:t>I/2 Inovace a zkvalitnění výuky směřující k rozvoji    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čtenářské a informační gramotnosti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</a:rPr>
              <a:t>VY_12_INOVACE_05_POROVNÁVÁNÍ ČÍSEL V OBORU 1-5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Sada: 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Druh materiálu: </a:t>
            </a:r>
            <a:r>
              <a:rPr lang="cs-CZ" sz="1600" dirty="0">
                <a:solidFill>
                  <a:prstClr val="black"/>
                </a:solidFill>
              </a:rPr>
              <a:t>Pracovní list  MA č. </a:t>
            </a:r>
            <a:r>
              <a:rPr lang="cs-CZ" sz="1600" dirty="0" smtClean="0">
                <a:solidFill>
                  <a:prstClr val="black"/>
                </a:solidFill>
              </a:rPr>
              <a:t>5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Jméno autora:  </a:t>
            </a:r>
            <a:r>
              <a:rPr lang="cs-CZ" sz="1600" dirty="0">
                <a:solidFill>
                  <a:prstClr val="black"/>
                </a:solidFill>
              </a:rPr>
              <a:t>Mgr. </a:t>
            </a:r>
            <a:r>
              <a:rPr lang="cs-CZ" sz="1600">
                <a:solidFill>
                  <a:prstClr val="black"/>
                </a:solidFill>
              </a:rPr>
              <a:t>Jana Sedláčková</a:t>
            </a:r>
          </a:p>
          <a:p>
            <a:pPr marL="0" lvl="0" indent="0">
              <a:buNone/>
            </a:pPr>
            <a:r>
              <a:rPr lang="cs-CZ" sz="1600" b="1" smtClean="0">
                <a:solidFill>
                  <a:prstClr val="black"/>
                </a:solidFill>
              </a:rPr>
              <a:t>Škola</a:t>
            </a:r>
            <a:r>
              <a:rPr lang="cs-CZ" sz="1600" b="1" dirty="0">
                <a:solidFill>
                  <a:prstClr val="black"/>
                </a:solidFill>
              </a:rPr>
              <a:t>:  </a:t>
            </a:r>
            <a:r>
              <a:rPr lang="cs-CZ" sz="16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            </a:t>
            </a:r>
            <a:r>
              <a:rPr lang="cs-CZ" sz="16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</a:rPr>
              <a:t>25. </a:t>
            </a:r>
            <a:r>
              <a:rPr lang="cs-CZ" sz="1600" dirty="0">
                <a:solidFill>
                  <a:prstClr val="black"/>
                </a:solidFill>
              </a:rPr>
              <a:t>8. 2012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Předmět:  </a:t>
            </a:r>
            <a:r>
              <a:rPr lang="cs-CZ" sz="1600" dirty="0">
                <a:solidFill>
                  <a:prstClr val="black"/>
                </a:solidFill>
              </a:rPr>
              <a:t>Matematika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Ročník:  </a:t>
            </a:r>
            <a:r>
              <a:rPr lang="cs-CZ" sz="1600" dirty="0">
                <a:solidFill>
                  <a:prstClr val="black"/>
                </a:solidFill>
              </a:rPr>
              <a:t>první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Anotace: </a:t>
            </a:r>
            <a:r>
              <a:rPr lang="cs-CZ" sz="1600" dirty="0">
                <a:solidFill>
                  <a:prstClr val="black"/>
                </a:solidFill>
              </a:rPr>
              <a:t>Pracovní list pro žáky 1. ročníku na procvičení </a:t>
            </a:r>
            <a:r>
              <a:rPr lang="cs-CZ" sz="1600" dirty="0" smtClean="0">
                <a:solidFill>
                  <a:prstClr val="black"/>
                </a:solidFill>
              </a:rPr>
              <a:t>porovnávání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čísel, numerace 1-5. Je </a:t>
            </a:r>
            <a:r>
              <a:rPr lang="cs-CZ" sz="1600" dirty="0">
                <a:solidFill>
                  <a:prstClr val="black"/>
                </a:solidFill>
              </a:rPr>
              <a:t>určen pro </a:t>
            </a:r>
            <a:r>
              <a:rPr lang="cs-CZ" sz="1600" dirty="0" smtClean="0">
                <a:solidFill>
                  <a:prstClr val="black"/>
                </a:solidFill>
              </a:rPr>
              <a:t>samostatnou </a:t>
            </a:r>
            <a:r>
              <a:rPr lang="cs-CZ" sz="1600" dirty="0">
                <a:solidFill>
                  <a:prstClr val="black"/>
                </a:solidFill>
              </a:rPr>
              <a:t>práci žáků,  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společná </a:t>
            </a:r>
            <a:r>
              <a:rPr lang="cs-CZ" sz="1600" dirty="0">
                <a:solidFill>
                  <a:prstClr val="black"/>
                </a:solidFill>
              </a:rPr>
              <a:t>kontrola proběhne na interaktivní tabuli. 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Klíčová slova:  </a:t>
            </a:r>
            <a:r>
              <a:rPr lang="cs-CZ" sz="1600" dirty="0" smtClean="0">
                <a:solidFill>
                  <a:prstClr val="black"/>
                </a:solidFill>
              </a:rPr>
              <a:t>znaky </a:t>
            </a:r>
            <a:r>
              <a:rPr lang="en-US" sz="1600" dirty="0">
                <a:solidFill>
                  <a:prstClr val="black"/>
                </a:solidFill>
              </a:rPr>
              <a:t> </a:t>
            </a:r>
            <a:r>
              <a:rPr lang="en-US" sz="1600" dirty="0" smtClean="0">
                <a:solidFill>
                  <a:prstClr val="black"/>
                </a:solidFill>
              </a:rPr>
              <a:t>&gt;, &lt;, =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 smtClean="0">
                <a:solidFill>
                  <a:prstClr val="black"/>
                </a:solidFill>
              </a:rPr>
              <a:t>Zdroje</a:t>
            </a:r>
            <a:r>
              <a:rPr lang="cs-CZ" sz="1600" b="1" dirty="0">
                <a:solidFill>
                  <a:prstClr val="black"/>
                </a:solidFill>
              </a:rPr>
              <a:t>:  </a:t>
            </a:r>
            <a:r>
              <a:rPr lang="cs-CZ" sz="1600" dirty="0" smtClean="0">
                <a:solidFill>
                  <a:prstClr val="black"/>
                </a:solidFill>
              </a:rPr>
              <a:t>autorka, </a:t>
            </a:r>
            <a:r>
              <a:rPr lang="cs-CZ" sz="1600" dirty="0" smtClean="0">
                <a:solidFill>
                  <a:prstClr val="black"/>
                </a:solidFill>
                <a:hlinkClick r:id="rId2"/>
              </a:rPr>
              <a:t>www.microsoft.office.com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52535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sz="1600" dirty="0" smtClean="0"/>
              <a:t>1.</a:t>
            </a:r>
            <a:r>
              <a:rPr lang="cs-CZ" sz="1600" dirty="0" smtClean="0"/>
              <a:t>Škrtni čísla, která se nehodí.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endParaRPr lang="cs-CZ" sz="1600" dirty="0"/>
          </a:p>
        </p:txBody>
      </p:sp>
      <p:graphicFrame>
        <p:nvGraphicFramePr>
          <p:cNvPr id="10" name="Zástupný symbol pro obsah 9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509258"/>
              </p:ext>
            </p:extLst>
          </p:nvPr>
        </p:nvGraphicFramePr>
        <p:xfrm>
          <a:off x="1774726" y="1469936"/>
          <a:ext cx="3590155" cy="396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8031"/>
                <a:gridCol w="718031"/>
                <a:gridCol w="718031"/>
                <a:gridCol w="718031"/>
                <a:gridCol w="718031"/>
              </a:tblGrid>
              <a:tr h="35016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smtClean="0"/>
                        <a:t>2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 smtClean="0"/>
                        <a:t>4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 smtClean="0"/>
                        <a:t>1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 smtClean="0"/>
                        <a:t>5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 smtClean="0"/>
                        <a:t>3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20688" y="1403648"/>
            <a:ext cx="1152128" cy="504056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211336" y="971600"/>
            <a:ext cx="561480" cy="504056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340768" y="1835696"/>
            <a:ext cx="432048" cy="36004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69479" y="1835696"/>
            <a:ext cx="432048" cy="36004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850429" y="1374031"/>
            <a:ext cx="9223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5 </a:t>
            </a:r>
            <a:r>
              <a:rPr lang="en-US" sz="2400" b="1" dirty="0"/>
              <a:t>&gt;</a:t>
            </a:r>
            <a:endParaRPr lang="cs-CZ" sz="2400" b="1" dirty="0"/>
          </a:p>
        </p:txBody>
      </p:sp>
      <p:sp>
        <p:nvSpPr>
          <p:cNvPr id="12" name="Ovál 11"/>
          <p:cNvSpPr/>
          <p:nvPr/>
        </p:nvSpPr>
        <p:spPr>
          <a:xfrm>
            <a:off x="2060848" y="1851162"/>
            <a:ext cx="432048" cy="36004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2564904" y="1851162"/>
            <a:ext cx="432048" cy="36004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4221088" y="1835696"/>
            <a:ext cx="432048" cy="36004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4781128" y="1835696"/>
            <a:ext cx="432048" cy="36004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6" name="Zástupný symbol pro obsah 9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94806185"/>
              </p:ext>
            </p:extLst>
          </p:nvPr>
        </p:nvGraphicFramePr>
        <p:xfrm>
          <a:off x="1805162" y="2874167"/>
          <a:ext cx="3590155" cy="396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8031"/>
                <a:gridCol w="718031"/>
                <a:gridCol w="718031"/>
                <a:gridCol w="718031"/>
                <a:gridCol w="718031"/>
              </a:tblGrid>
              <a:tr h="35016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smtClean="0"/>
                        <a:t>2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 smtClean="0"/>
                        <a:t>4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 smtClean="0"/>
                        <a:t>1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 smtClean="0"/>
                        <a:t>5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 smtClean="0"/>
                        <a:t>3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7" name="Obdélník 16"/>
          <p:cNvSpPr/>
          <p:nvPr/>
        </p:nvSpPr>
        <p:spPr>
          <a:xfrm>
            <a:off x="651124" y="2807879"/>
            <a:ext cx="1152128" cy="504056"/>
          </a:xfrm>
          <a:prstGeom prst="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241772" y="2375831"/>
            <a:ext cx="561480" cy="504056"/>
          </a:xfrm>
          <a:prstGeom prst="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1371204" y="3239927"/>
            <a:ext cx="432048" cy="36004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699915" y="3239927"/>
            <a:ext cx="432048" cy="36004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880865" y="2778262"/>
            <a:ext cx="9223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4</a:t>
            </a:r>
            <a:r>
              <a:rPr lang="cs-CZ" sz="2400" b="1" dirty="0" smtClean="0"/>
              <a:t> </a:t>
            </a:r>
            <a:r>
              <a:rPr lang="en-US" sz="2400" b="1" dirty="0"/>
              <a:t>=</a:t>
            </a:r>
            <a:endParaRPr lang="cs-CZ" sz="2400" b="1" dirty="0"/>
          </a:p>
        </p:txBody>
      </p:sp>
      <p:sp>
        <p:nvSpPr>
          <p:cNvPr id="22" name="Ovál 21"/>
          <p:cNvSpPr/>
          <p:nvPr/>
        </p:nvSpPr>
        <p:spPr>
          <a:xfrm>
            <a:off x="2091284" y="3255393"/>
            <a:ext cx="432048" cy="36004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2595340" y="3255393"/>
            <a:ext cx="432048" cy="36004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4251524" y="3239927"/>
            <a:ext cx="432048" cy="36004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4811564" y="3239927"/>
            <a:ext cx="432048" cy="36004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6" name="Zástupný symbol pro obsah 9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31003369"/>
              </p:ext>
            </p:extLst>
          </p:nvPr>
        </p:nvGraphicFramePr>
        <p:xfrm>
          <a:off x="1805162" y="4206240"/>
          <a:ext cx="3590155" cy="396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8031"/>
                <a:gridCol w="718031"/>
                <a:gridCol w="718031"/>
                <a:gridCol w="718031"/>
                <a:gridCol w="718031"/>
              </a:tblGrid>
              <a:tr h="35016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smtClean="0"/>
                        <a:t>2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 smtClean="0"/>
                        <a:t>4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 smtClean="0"/>
                        <a:t>1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 smtClean="0"/>
                        <a:t>5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 smtClean="0"/>
                        <a:t>3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7" name="Obdélník 26"/>
          <p:cNvSpPr/>
          <p:nvPr/>
        </p:nvSpPr>
        <p:spPr>
          <a:xfrm>
            <a:off x="651124" y="4139952"/>
            <a:ext cx="1152128" cy="504056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1241772" y="3707904"/>
            <a:ext cx="561480" cy="504056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1371204" y="4572000"/>
            <a:ext cx="432048" cy="36004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699915" y="4572000"/>
            <a:ext cx="432048" cy="36004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880865" y="4110335"/>
            <a:ext cx="9223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2</a:t>
            </a:r>
            <a:r>
              <a:rPr lang="cs-CZ" sz="2400" b="1" dirty="0" smtClean="0"/>
              <a:t> </a:t>
            </a:r>
            <a:r>
              <a:rPr lang="en-US" sz="2400" b="1" dirty="0"/>
              <a:t>&lt;</a:t>
            </a:r>
            <a:endParaRPr lang="cs-CZ" sz="2400" b="1" dirty="0"/>
          </a:p>
        </p:txBody>
      </p:sp>
      <p:sp>
        <p:nvSpPr>
          <p:cNvPr id="32" name="Ovál 31"/>
          <p:cNvSpPr/>
          <p:nvPr/>
        </p:nvSpPr>
        <p:spPr>
          <a:xfrm>
            <a:off x="2091284" y="4587466"/>
            <a:ext cx="432048" cy="36004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2595340" y="4587466"/>
            <a:ext cx="432048" cy="36004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4251524" y="4572000"/>
            <a:ext cx="432048" cy="36004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4811564" y="4572000"/>
            <a:ext cx="432048" cy="36004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260648" y="5395317"/>
            <a:ext cx="61926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/>
              <a:t>2. </a:t>
            </a:r>
            <a:r>
              <a:rPr lang="en-US" sz="1600" dirty="0" err="1" smtClean="0"/>
              <a:t>Dopl</a:t>
            </a:r>
            <a:r>
              <a:rPr lang="cs-CZ" sz="1600" dirty="0" smtClean="0"/>
              <a:t>ň tabulku:</a:t>
            </a:r>
          </a:p>
          <a:p>
            <a:endParaRPr lang="cs-CZ" sz="1600" dirty="0"/>
          </a:p>
        </p:txBody>
      </p:sp>
      <p:graphicFrame>
        <p:nvGraphicFramePr>
          <p:cNvPr id="37" name="Tabulka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1934172"/>
              </p:ext>
            </p:extLst>
          </p:nvPr>
        </p:nvGraphicFramePr>
        <p:xfrm>
          <a:off x="2088506" y="5580112"/>
          <a:ext cx="3191668" cy="201622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95834"/>
                <a:gridCol w="1595834"/>
              </a:tblGrid>
              <a:tr h="403245">
                <a:tc>
                  <a:txBody>
                    <a:bodyPr/>
                    <a:lstStyle/>
                    <a:p>
                      <a:pPr algn="l"/>
                      <a:r>
                        <a:rPr lang="en-US" sz="2000" b="1" dirty="0" smtClean="0"/>
                        <a:t>4 &gt; 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2000" b="1" dirty="0" smtClean="0"/>
                        <a:t>5 =</a:t>
                      </a:r>
                      <a:endParaRPr lang="cs-CZ" sz="2000" b="1" dirty="0"/>
                    </a:p>
                  </a:txBody>
                  <a:tcPr/>
                </a:tc>
              </a:tr>
              <a:tr h="403245">
                <a:tc>
                  <a:txBody>
                    <a:bodyPr/>
                    <a:lstStyle/>
                    <a:p>
                      <a:pPr algn="l"/>
                      <a:r>
                        <a:rPr lang="en-US" sz="2000" b="1" dirty="0" smtClean="0"/>
                        <a:t>5 &lt;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2000" b="1" dirty="0" smtClean="0"/>
                        <a:t>2 &lt;</a:t>
                      </a:r>
                      <a:endParaRPr lang="cs-CZ" sz="2000" b="1" dirty="0"/>
                    </a:p>
                  </a:txBody>
                  <a:tcPr/>
                </a:tc>
              </a:tr>
              <a:tr h="403245">
                <a:tc>
                  <a:txBody>
                    <a:bodyPr/>
                    <a:lstStyle/>
                    <a:p>
                      <a:pPr algn="l"/>
                      <a:r>
                        <a:rPr lang="en-US" sz="2000" b="1" dirty="0" smtClean="0"/>
                        <a:t>1 =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2000" b="1" dirty="0" smtClean="0"/>
                        <a:t>4 &lt;</a:t>
                      </a:r>
                      <a:endParaRPr lang="cs-CZ" sz="2000" b="1" dirty="0"/>
                    </a:p>
                  </a:txBody>
                  <a:tcPr/>
                </a:tc>
              </a:tr>
              <a:tr h="403245">
                <a:tc>
                  <a:txBody>
                    <a:bodyPr/>
                    <a:lstStyle/>
                    <a:p>
                      <a:pPr algn="l"/>
                      <a:r>
                        <a:rPr lang="en-US" sz="2000" b="1" dirty="0" smtClean="0"/>
                        <a:t>2 &gt;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2000" b="1" dirty="0" smtClean="0"/>
                        <a:t>1 &lt;</a:t>
                      </a:r>
                      <a:endParaRPr lang="cs-CZ" sz="2000" b="1" dirty="0"/>
                    </a:p>
                  </a:txBody>
                  <a:tcPr/>
                </a:tc>
              </a:tr>
              <a:tr h="403245">
                <a:tc>
                  <a:txBody>
                    <a:bodyPr/>
                    <a:lstStyle/>
                    <a:p>
                      <a:pPr algn="l"/>
                      <a:r>
                        <a:rPr lang="en-US" sz="2000" b="1" dirty="0" smtClean="0"/>
                        <a:t>3 &lt;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2000" b="1" dirty="0" smtClean="0"/>
                        <a:t>3 =</a:t>
                      </a:r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34950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sz="1600" dirty="0" smtClean="0"/>
              <a:t>3. </a:t>
            </a:r>
            <a:r>
              <a:rPr lang="cs-CZ" sz="1600" dirty="0" smtClean="0"/>
              <a:t>Zapiš a porovnej: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endParaRPr lang="cs-CZ" sz="16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6279" y="1143795"/>
            <a:ext cx="570113" cy="570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4784" y="1177380"/>
            <a:ext cx="571342" cy="5760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751" y="1137844"/>
            <a:ext cx="571528" cy="5760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2896" y="1087540"/>
            <a:ext cx="626368" cy="626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3343" y="1159548"/>
            <a:ext cx="554360" cy="554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99484072"/>
              </p:ext>
            </p:extLst>
          </p:nvPr>
        </p:nvGraphicFramePr>
        <p:xfrm>
          <a:off x="1124744" y="1835696"/>
          <a:ext cx="1649345" cy="4320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49345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Pěticípá hvězda 6"/>
          <p:cNvSpPr/>
          <p:nvPr/>
        </p:nvSpPr>
        <p:spPr>
          <a:xfrm>
            <a:off x="4206974" y="965361"/>
            <a:ext cx="360040" cy="277788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7954" y="1188672"/>
            <a:ext cx="457200" cy="341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vál 7"/>
          <p:cNvSpPr/>
          <p:nvPr/>
        </p:nvSpPr>
        <p:spPr>
          <a:xfrm>
            <a:off x="5502647" y="1010525"/>
            <a:ext cx="432048" cy="443409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9"/>
          <p:cNvCxnSpPr>
            <a:stCxn id="8" idx="7"/>
          </p:cNvCxnSpPr>
          <p:nvPr/>
        </p:nvCxnSpPr>
        <p:spPr>
          <a:xfrm flipV="1">
            <a:off x="5871423" y="888114"/>
            <a:ext cx="293881" cy="187347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>
            <a:stCxn id="8" idx="6"/>
          </p:cNvCxnSpPr>
          <p:nvPr/>
        </p:nvCxnSpPr>
        <p:spPr>
          <a:xfrm>
            <a:off x="5934695" y="1232230"/>
            <a:ext cx="302617" cy="10919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stCxn id="8" idx="0"/>
          </p:cNvCxnSpPr>
          <p:nvPr/>
        </p:nvCxnSpPr>
        <p:spPr>
          <a:xfrm flipV="1">
            <a:off x="5718671" y="755576"/>
            <a:ext cx="0" cy="254949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stCxn id="8" idx="1"/>
          </p:cNvCxnSpPr>
          <p:nvPr/>
        </p:nvCxnSpPr>
        <p:spPr>
          <a:xfrm flipH="1" flipV="1">
            <a:off x="5301208" y="883050"/>
            <a:ext cx="264711" cy="192411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stCxn id="8" idx="2"/>
          </p:cNvCxnSpPr>
          <p:nvPr/>
        </p:nvCxnSpPr>
        <p:spPr>
          <a:xfrm flipH="1">
            <a:off x="5157192" y="1232230"/>
            <a:ext cx="345455" cy="10919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stCxn id="8" idx="3"/>
          </p:cNvCxnSpPr>
          <p:nvPr/>
        </p:nvCxnSpPr>
        <p:spPr>
          <a:xfrm flipH="1">
            <a:off x="5433563" y="1388998"/>
            <a:ext cx="132356" cy="140987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stCxn id="8" idx="4"/>
          </p:cNvCxnSpPr>
          <p:nvPr/>
        </p:nvCxnSpPr>
        <p:spPr>
          <a:xfrm>
            <a:off x="5718671" y="1453934"/>
            <a:ext cx="0" cy="38176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stCxn id="8" idx="5"/>
          </p:cNvCxnSpPr>
          <p:nvPr/>
        </p:nvCxnSpPr>
        <p:spPr>
          <a:xfrm>
            <a:off x="5871423" y="1388998"/>
            <a:ext cx="146940" cy="140987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1" name="Tabulka 3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3763816"/>
              </p:ext>
            </p:extLst>
          </p:nvPr>
        </p:nvGraphicFramePr>
        <p:xfrm>
          <a:off x="4285350" y="1835696"/>
          <a:ext cx="1649345" cy="4320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49345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2" name="Tabulka 3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4898523"/>
              </p:ext>
            </p:extLst>
          </p:nvPr>
        </p:nvGraphicFramePr>
        <p:xfrm>
          <a:off x="1156735" y="4067944"/>
          <a:ext cx="1649345" cy="4320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49345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3" name="Tabulka 3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9433184"/>
              </p:ext>
            </p:extLst>
          </p:nvPr>
        </p:nvGraphicFramePr>
        <p:xfrm>
          <a:off x="4395708" y="4067944"/>
          <a:ext cx="1649345" cy="4320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49345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5412" y="3302682"/>
            <a:ext cx="478743" cy="4787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5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399" y="3533774"/>
            <a:ext cx="478743" cy="4787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6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398" y="3033487"/>
            <a:ext cx="478743" cy="4787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7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656" y="3331257"/>
            <a:ext cx="478743" cy="4787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0544" y="3034177"/>
            <a:ext cx="482352" cy="482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3343" y="3025548"/>
            <a:ext cx="481013" cy="481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2415" y="3570628"/>
            <a:ext cx="583747" cy="5837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2896" y="3264807"/>
            <a:ext cx="481013" cy="481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9139" y="3467894"/>
            <a:ext cx="481013" cy="481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4046" y="3078950"/>
            <a:ext cx="387815" cy="3878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4" name="Picture 20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0813" y="3548175"/>
            <a:ext cx="400731" cy="400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5" name="Ovál 24"/>
          <p:cNvSpPr/>
          <p:nvPr/>
        </p:nvSpPr>
        <p:spPr>
          <a:xfrm>
            <a:off x="5499741" y="3331257"/>
            <a:ext cx="305523" cy="441888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5565919" y="3203848"/>
            <a:ext cx="152752" cy="262917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louk 26"/>
          <p:cNvSpPr/>
          <p:nvPr/>
        </p:nvSpPr>
        <p:spPr>
          <a:xfrm>
            <a:off x="5433563" y="3203848"/>
            <a:ext cx="208732" cy="60959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28" name="Pěticípá hvězda 27"/>
          <p:cNvSpPr/>
          <p:nvPr/>
        </p:nvSpPr>
        <p:spPr>
          <a:xfrm>
            <a:off x="5642295" y="3773145"/>
            <a:ext cx="45719" cy="45719"/>
          </a:xfrm>
          <a:prstGeom prst="star5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5" name="Picture 21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9199" y="3329229"/>
            <a:ext cx="328613" cy="658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6" name="Picture 22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0586" y="2809081"/>
            <a:ext cx="328613" cy="658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7" name="Picture 23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4335" y="3065235"/>
            <a:ext cx="401637" cy="401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9" name="TextovéPole 28"/>
          <p:cNvSpPr txBox="1"/>
          <p:nvPr/>
        </p:nvSpPr>
        <p:spPr>
          <a:xfrm>
            <a:off x="294566" y="4771177"/>
            <a:ext cx="63367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4. Rozklad čísel. Doplň:</a:t>
            </a:r>
          </a:p>
          <a:p>
            <a:endParaRPr lang="cs-CZ" sz="1600" dirty="0"/>
          </a:p>
        </p:txBody>
      </p:sp>
      <p:sp>
        <p:nvSpPr>
          <p:cNvPr id="30" name="Mrak 29"/>
          <p:cNvSpPr/>
          <p:nvPr/>
        </p:nvSpPr>
        <p:spPr>
          <a:xfrm>
            <a:off x="692696" y="5580112"/>
            <a:ext cx="864096" cy="720080"/>
          </a:xfrm>
          <a:prstGeom prst="cloud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0" name="Lichoběžník 39"/>
          <p:cNvSpPr/>
          <p:nvPr/>
        </p:nvSpPr>
        <p:spPr>
          <a:xfrm>
            <a:off x="845492" y="6171753"/>
            <a:ext cx="558504" cy="576064"/>
          </a:xfrm>
          <a:prstGeom prst="trapezoid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TextovéPole 40"/>
          <p:cNvSpPr txBox="1"/>
          <p:nvPr/>
        </p:nvSpPr>
        <p:spPr>
          <a:xfrm>
            <a:off x="477852" y="5522331"/>
            <a:ext cx="129378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5</a:t>
            </a:r>
          </a:p>
          <a:p>
            <a:endParaRPr lang="cs-CZ" dirty="0"/>
          </a:p>
          <a:p>
            <a:r>
              <a:rPr lang="cs-CZ" dirty="0" smtClean="0"/>
              <a:t>       3</a:t>
            </a:r>
          </a:p>
          <a:p>
            <a:endParaRPr lang="cs-CZ" dirty="0"/>
          </a:p>
        </p:txBody>
      </p:sp>
      <p:cxnSp>
        <p:nvCxnSpPr>
          <p:cNvPr id="43" name="Přímá spojnice 42"/>
          <p:cNvCxnSpPr/>
          <p:nvPr/>
        </p:nvCxnSpPr>
        <p:spPr>
          <a:xfrm>
            <a:off x="1123563" y="6260995"/>
            <a:ext cx="0" cy="48682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" name="Mrak 66"/>
          <p:cNvSpPr/>
          <p:nvPr/>
        </p:nvSpPr>
        <p:spPr>
          <a:xfrm>
            <a:off x="3334108" y="5577571"/>
            <a:ext cx="864096" cy="720080"/>
          </a:xfrm>
          <a:prstGeom prst="cloud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8" name="Lichoběžník 67"/>
          <p:cNvSpPr/>
          <p:nvPr/>
        </p:nvSpPr>
        <p:spPr>
          <a:xfrm>
            <a:off x="3486904" y="6169212"/>
            <a:ext cx="558504" cy="576064"/>
          </a:xfrm>
          <a:prstGeom prst="trapezoid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0" name="Přímá spojnice 69"/>
          <p:cNvCxnSpPr/>
          <p:nvPr/>
        </p:nvCxnSpPr>
        <p:spPr>
          <a:xfrm>
            <a:off x="3764975" y="6258454"/>
            <a:ext cx="0" cy="48682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" name="Mrak 70"/>
          <p:cNvSpPr/>
          <p:nvPr/>
        </p:nvSpPr>
        <p:spPr>
          <a:xfrm>
            <a:off x="4865566" y="5527079"/>
            <a:ext cx="864096" cy="720080"/>
          </a:xfrm>
          <a:prstGeom prst="cloud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2" name="Lichoběžník 71"/>
          <p:cNvSpPr/>
          <p:nvPr/>
        </p:nvSpPr>
        <p:spPr>
          <a:xfrm>
            <a:off x="5018362" y="6118720"/>
            <a:ext cx="558504" cy="576064"/>
          </a:xfrm>
          <a:prstGeom prst="trapezoid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4" name="Přímá spojnice 73"/>
          <p:cNvCxnSpPr/>
          <p:nvPr/>
        </p:nvCxnSpPr>
        <p:spPr>
          <a:xfrm>
            <a:off x="5296433" y="6207962"/>
            <a:ext cx="0" cy="48682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51" name="Picture 27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9139" y="5552430"/>
            <a:ext cx="901700" cy="1195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6" name="TextovéPole 45"/>
          <p:cNvSpPr txBox="1"/>
          <p:nvPr/>
        </p:nvSpPr>
        <p:spPr>
          <a:xfrm>
            <a:off x="2216138" y="5770819"/>
            <a:ext cx="44151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3                       4                          2                               </a:t>
            </a:r>
          </a:p>
          <a:p>
            <a:endParaRPr lang="cs-CZ" dirty="0"/>
          </a:p>
          <a:p>
            <a:r>
              <a:rPr lang="cs-CZ" dirty="0" smtClean="0"/>
              <a:t>     2                  3                               1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5601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1600" dirty="0" smtClean="0"/>
              <a:t>Řešení: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1. </a:t>
            </a: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dirty="0" smtClean="0"/>
              <a:t>.</a:t>
            </a:r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1600" dirty="0" smtClean="0"/>
              <a:t>2. </a:t>
            </a:r>
            <a:endParaRPr lang="cs-CZ" sz="16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1875" y="939800"/>
            <a:ext cx="4792663" cy="4005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4"/>
          <p:cNvCxnSpPr/>
          <p:nvPr/>
        </p:nvCxnSpPr>
        <p:spPr>
          <a:xfrm flipV="1">
            <a:off x="4509120" y="1475656"/>
            <a:ext cx="576064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2348880" y="2942431"/>
            <a:ext cx="504056" cy="26141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3717032" y="2942431"/>
            <a:ext cx="648072" cy="26141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4365104" y="2942431"/>
            <a:ext cx="648072" cy="26141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5085184" y="2942431"/>
            <a:ext cx="648072" cy="26141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2348880" y="4211960"/>
            <a:ext cx="504056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3717032" y="4211960"/>
            <a:ext cx="648072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4509120" y="4211960"/>
            <a:ext cx="504056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2" name="Tabulka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3916369"/>
              </p:ext>
            </p:extLst>
          </p:nvPr>
        </p:nvGraphicFramePr>
        <p:xfrm>
          <a:off x="692696" y="5364088"/>
          <a:ext cx="3191668" cy="201622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95834"/>
                <a:gridCol w="1595834"/>
              </a:tblGrid>
              <a:tr h="403245">
                <a:tc>
                  <a:txBody>
                    <a:bodyPr/>
                    <a:lstStyle/>
                    <a:p>
                      <a:pPr algn="l"/>
                      <a:r>
                        <a:rPr lang="en-US" sz="2000" b="1" dirty="0" smtClean="0"/>
                        <a:t>4 &gt; </a:t>
                      </a:r>
                      <a:r>
                        <a:rPr lang="cs-CZ" sz="2000" b="1" dirty="0" smtClean="0"/>
                        <a:t>2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2000" b="1" dirty="0" smtClean="0"/>
                        <a:t>5 =</a:t>
                      </a:r>
                      <a:r>
                        <a:rPr lang="cs-CZ" sz="2000" b="1" dirty="0" smtClean="0"/>
                        <a:t> 5 </a:t>
                      </a:r>
                      <a:endParaRPr lang="cs-CZ" sz="2000" b="1" dirty="0"/>
                    </a:p>
                  </a:txBody>
                  <a:tcPr/>
                </a:tc>
              </a:tr>
              <a:tr h="403245">
                <a:tc>
                  <a:txBody>
                    <a:bodyPr/>
                    <a:lstStyle/>
                    <a:p>
                      <a:pPr algn="l"/>
                      <a:r>
                        <a:rPr lang="en-US" sz="2000" b="1" dirty="0" smtClean="0"/>
                        <a:t>5 &lt;</a:t>
                      </a:r>
                      <a:r>
                        <a:rPr lang="cs-CZ" sz="2000" b="1" dirty="0" smtClean="0"/>
                        <a:t> 3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2000" b="1" dirty="0" smtClean="0"/>
                        <a:t>2 &lt;</a:t>
                      </a:r>
                      <a:r>
                        <a:rPr lang="cs-CZ" sz="2000" b="1" dirty="0" smtClean="0"/>
                        <a:t> 4</a:t>
                      </a:r>
                      <a:endParaRPr lang="cs-CZ" sz="2000" b="1" dirty="0"/>
                    </a:p>
                  </a:txBody>
                  <a:tcPr/>
                </a:tc>
              </a:tr>
              <a:tr h="403245">
                <a:tc>
                  <a:txBody>
                    <a:bodyPr/>
                    <a:lstStyle/>
                    <a:p>
                      <a:pPr algn="l"/>
                      <a:r>
                        <a:rPr lang="en-US" sz="2000" b="1" dirty="0" smtClean="0"/>
                        <a:t>1 =</a:t>
                      </a:r>
                      <a:r>
                        <a:rPr lang="cs-CZ" sz="2000" b="1" dirty="0" smtClean="0"/>
                        <a:t> 1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2000" b="1" dirty="0" smtClean="0"/>
                        <a:t>4 &lt;</a:t>
                      </a:r>
                      <a:r>
                        <a:rPr lang="cs-CZ" sz="2000" b="1" dirty="0" smtClean="0"/>
                        <a:t> 5</a:t>
                      </a:r>
                      <a:endParaRPr lang="cs-CZ" sz="2000" b="1" dirty="0"/>
                    </a:p>
                  </a:txBody>
                  <a:tcPr/>
                </a:tc>
              </a:tr>
              <a:tr h="403245">
                <a:tc>
                  <a:txBody>
                    <a:bodyPr/>
                    <a:lstStyle/>
                    <a:p>
                      <a:pPr algn="l"/>
                      <a:r>
                        <a:rPr lang="en-US" sz="2000" b="1" dirty="0" smtClean="0"/>
                        <a:t>2 &gt;</a:t>
                      </a:r>
                      <a:r>
                        <a:rPr lang="cs-CZ" sz="2000" b="1" dirty="0" smtClean="0"/>
                        <a:t> 1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2000" b="1" dirty="0" smtClean="0"/>
                        <a:t>1 &lt; 2</a:t>
                      </a:r>
                      <a:endParaRPr lang="cs-CZ" sz="2000" b="1" dirty="0"/>
                    </a:p>
                  </a:txBody>
                  <a:tcPr/>
                </a:tc>
              </a:tr>
              <a:tr h="403245">
                <a:tc>
                  <a:txBody>
                    <a:bodyPr/>
                    <a:lstStyle/>
                    <a:p>
                      <a:pPr algn="l"/>
                      <a:r>
                        <a:rPr lang="en-US" sz="2000" b="1" dirty="0" smtClean="0"/>
                        <a:t>3 &lt;</a:t>
                      </a:r>
                      <a:r>
                        <a:rPr lang="cs-CZ" sz="2000" b="1" dirty="0" smtClean="0"/>
                        <a:t> 4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2000" b="1" dirty="0" smtClean="0"/>
                        <a:t>3 = 3</a:t>
                      </a:r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520" y="8234262"/>
            <a:ext cx="4505325" cy="871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23874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sz="1600" dirty="0" smtClean="0"/>
              <a:t>3.   3 &gt; 2, 2 &gt; 1, 4 &lt; 5, 3 = 3  </a:t>
            </a: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1600" dirty="0" smtClean="0"/>
              <a:t>4. </a:t>
            </a:r>
            <a:endParaRPr lang="cs-CZ" sz="16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475" y="2335213"/>
            <a:ext cx="6621463" cy="1481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9641" y="3146308"/>
            <a:ext cx="58318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            2                    1                          1                       1</a:t>
            </a:r>
            <a:endParaRPr lang="cs-CZ" dirty="0"/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520" y="8234262"/>
            <a:ext cx="4505325" cy="871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82797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279</Words>
  <Application>Microsoft Office PowerPoint</Application>
  <PresentationFormat>Předvádění na obrazovce (4:3)</PresentationFormat>
  <Paragraphs>95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Porovnávání čísel v oboru 1-5</vt:lpstr>
      <vt:lpstr>1.Škrtni čísla, která se nehodí.    </vt:lpstr>
      <vt:lpstr>3. Zapiš a porovnej:  </vt:lpstr>
      <vt:lpstr>Řešení:     1. </vt:lpstr>
      <vt:lpstr>3.   3 &gt; 2, 2 &gt; 1, 4 &lt; 5, 3 = 3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Porovnávání čísel, numerace 1-5</dc:title>
  <dc:creator>Zaneta</dc:creator>
  <cp:lastModifiedBy>PC-0C4S</cp:lastModifiedBy>
  <cp:revision>12</cp:revision>
  <dcterms:created xsi:type="dcterms:W3CDTF">2012-09-03T12:49:53Z</dcterms:created>
  <dcterms:modified xsi:type="dcterms:W3CDTF">2012-11-09T18:28:07Z</dcterms:modified>
</cp:coreProperties>
</file>