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890325-6DBC-456A-BD39-D2D25D917484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89249-A4F0-44AE-BFC9-34D10E3E99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292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09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9583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787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0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2871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8147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1489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7853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6500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841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946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30454-2B88-4F0F-99E3-4CC30A42A7C7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F90461D-1D28-4725-9CB3-D1090193E918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233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VY_32_INOVACE_6_09_ PL Život v čase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K procvičení a zopakování učiva na téma život v čase. Žák si hravou formou zopakuje probrané učivo. Počítáme s prací s interaktivní tabulí, psaní přímo do prezentace.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2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Život v čase 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Pracovní listy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065129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778098"/>
          </a:xfrm>
        </p:spPr>
        <p:txBody>
          <a:bodyPr>
            <a:noAutofit/>
          </a:bodyPr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1)Přiřaď názvy hodin k obrázkům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Kabinet\AppData\Local\Temp\MP9003029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27124"/>
            <a:ext cx="2023664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binet\AppData\Local\Temp\MP90028955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16680"/>
            <a:ext cx="2039924" cy="26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binet\AppData\Local\Temp\MP90038795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84784"/>
            <a:ext cx="282648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binet\AppData\Local\Temp\MP90040742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2094458" cy="2618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293096"/>
            <a:ext cx="1372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sluneční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5589240"/>
            <a:ext cx="15327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ručičkové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76510" y="3501008"/>
            <a:ext cx="1390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digitální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71728" y="6222503"/>
            <a:ext cx="1539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přesýpací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948158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4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 spoj</a:t>
            </a:r>
            <a:endParaRPr lang="cs-CZ" sz="4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30963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SVÁTKY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RODINNÉ SVÁTKY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NÁBOŽENSKÉ SVÁTKY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5118283"/>
            <a:ext cx="63033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Den vzniku </a:t>
            </a:r>
            <a:r>
              <a:rPr lang="cs-CZ" sz="2400" dirty="0" smtClean="0"/>
              <a:t>samostatného </a:t>
            </a:r>
            <a:r>
              <a:rPr lang="cs-CZ" sz="2400" dirty="0"/>
              <a:t>Československa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1484784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Velikonoce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2288201"/>
            <a:ext cx="4674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Den české </a:t>
            </a:r>
            <a:r>
              <a:rPr lang="cs-CZ" sz="2400" dirty="0" smtClean="0"/>
              <a:t>státnosti - sv. Václav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973612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Jmeniny (svátek)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315606" y="3845735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Vánoce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48143" y="4581128"/>
            <a:ext cx="1834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Narozeniny</a:t>
            </a:r>
          </a:p>
        </p:txBody>
      </p:sp>
    </p:spTree>
    <p:extLst>
      <p:ext uri="{BB962C8B-B14F-4D97-AF65-F5344CB8AC3E}">
        <p14:creationId xmlns:p14="http://schemas.microsoft.com/office/powerpoint/2010/main" val="39589307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85185E-6 C -0.00555 0.01528 -0.0125 0.02917 -0.01805 0.04445 C -0.02152 0.07107 -0.02118 0.07917 -0.0302 0.10301 C -0.03246 0.10926 -0.03906 0.11551 -0.04236 0.12107 C -0.04531 0.12593 -0.04756 0.13148 -0.05138 0.13542 C -0.0585 0.14236 -0.06718 0.14861 -0.07569 0.15139 C -0.07968 0.15278 -0.08784 0.15556 -0.08784 0.15556 C -0.12621 0.1544 -0.16232 0.15394 -0.2 0.14746 C -0.21614 0.14468 -0.23489 0.14398 -0.25 0.13542 C -0.26128 0.12894 -0.2717 0.11829 -0.28177 0.10903 C -0.28663 0.1044 -0.28975 0.09931 -0.29531 0.09699 C -0.30034 0.09051 -0.30434 0.08681 -0.31059 0.08287 C -0.31631 0.07083 -0.30989 0.08171 -0.31961 0.07269 C -0.32534 0.06713 -0.33038 0.05996 -0.33628 0.0544 C -0.33732 0.05232 -0.33802 0.05023 -0.33923 0.04838 C -0.3401 0.04699 -0.34149 0.04607 -0.34236 0.04445 C -0.35156 0.02847 -0.34444 0.03565 -0.35295 0.02824 C -0.35572 0.0206 -0.35833 0.01852 -0.36197 0.01204 C -0.36631 0.00417 -0.3684 -0.00486 -0.37413 -0.01018 C -0.37465 -0.01227 -0.37465 -0.01458 -0.37569 -0.0162 C -0.3769 -0.01805 -0.37916 -0.01805 -0.3802 -0.02014 C -0.38611 -0.03264 -0.38263 -0.05046 -0.39843 -0.05046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1.73472E-18 C 0.01093 -0.00208 0.01492 -0.0044 0.02274 -0.01412 C 0.0243 -0.0213 0.02482 -0.02685 0.02864 -0.03241 C 0.02864 -0.03264 0.02829 -0.06412 0.02569 -0.07269 C 0.0203 -0.09074 0.00989 -0.10417 -5.27778E-6 -0.11713 C -0.00747 -0.12685 -0.01285 -0.13935 -0.0198 -0.14954 C -0.03022 -0.16505 -0.04202 -0.17917 -0.05313 -0.19398 C -0.05973 -0.20278 -0.05782 -0.19722 -0.06372 -0.20394 C -0.07345 -0.21481 -0.06303 -0.20532 -0.07275 -0.21829 C -0.07761 -0.22477 -0.08386 -0.2287 -0.08942 -0.23426 C -0.09827 -0.24306 -0.09011 -0.2375 -0.09706 -0.24653 C -0.10279 -0.25394 -0.11147 -0.26134 -0.11824 -0.26667 C -0.1231 -0.27616 -0.14532 -0.29421 -0.15001 -0.29907 C -0.18004 -0.32986 -0.22049 -0.36505 -0.25921 -0.36759 C -0.2764 -0.36875 -0.29341 -0.36898 -0.3106 -0.36968 C -0.33838 -0.375 -0.31772 -0.37176 -0.37275 -0.37176 " pathEditMode="relative" ptsTypes="fffffffffffffffA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-4.07407E-6 C 0.00052 0.02014 0.00156 0.04028 0.00156 0.06042 C 0.00156 0.07732 0.00087 0.09422 -1.38778E-17 0.11111 C -0.00052 0.12107 -0.0092 0.13959 -0.01216 0.14746 C -0.01511 0.15556 -0.01719 0.16621 -0.02118 0.17361 C -0.02952 0.18843 -0.04098 0.20579 -0.05452 0.21204 C -0.06129 0.22061 -0.07153 0.21922 -0.08021 0.22223 C -0.19983 0.22107 -0.3 0.22361 -0.41354 0.20602 C -0.42413 0.20232 -0.43473 0.19977 -0.44549 0.19792 C -0.45868 0.1919 -0.47188 0.18449 -0.4849 0.17778 C -0.49462 0.17292 -0.49636 0.16482 -0.50452 0.15949 C -0.51424 0.15324 -0.50973 0.15834 -0.51823 0.15139 C -0.52136 0.14885 -0.52379 0.14491 -0.52726 0.14329 C -0.53091 0.14167 -0.53507 0.14098 -0.53785 0.13727 " pathEditMode="relative" ptsTypes="fffffffffffff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46945E-18 C -0.00295 -0.03773 -0.00607 -0.08588 -0.02135 -0.11921 C -0.02725 -0.15324 -0.04028 -0.1831 -0.05156 -0.21412 C -0.05659 -0.22778 -0.05868 -0.24306 -0.06371 -0.25671 C -0.06909 -0.27106 -0.07691 -0.28449 -0.08212 -0.29907 C -0.08646 -0.31157 -0.09132 -0.34005 -0.09705 -0.34954 C -0.10121 -0.35625 -0.10555 -0.3625 -0.10937 -0.36968 C -0.11632 -0.38403 -0.11215 -0.37917 -0.11996 -0.38588 C -0.1283 -0.40278 -0.13628 -0.41944 -0.15173 -0.42639 C -0.16423 -0.4206 -0.16909 -0.4037 -0.17587 -0.39005 C -0.18281 -0.37639 -0.19132 -0.36296 -0.19878 -0.34954 C -0.20816 -0.33194 -0.19548 -0.34468 -0.20625 -0.33542 C -0.21649 -0.31204 -0.2283 -0.29005 -0.24253 -0.27083 C -0.24687 -0.26505 -0.24913 -0.25648 -0.2533 -0.25046 C -0.25486 -0.24792 -0.25746 -0.24676 -0.2592 -0.24444 C -0.26389 -0.23843 -0.26684 -0.23032 -0.27153 -0.22431 C -0.27257 -0.22268 -0.27482 -0.22199 -0.27587 -0.22014 C -0.28837 -0.20185 -0.29913 -0.18102 -0.31059 -0.16157 C -0.31562 -0.15278 -0.3217 -0.14306 -0.32725 -0.13542 C -0.32899 -0.1331 -0.33159 -0.13194 -0.33333 -0.1294 C -0.34305 -0.11505 -0.35017 -0.09884 -0.36059 -0.08495 C -0.36632 -0.07731 -0.37413 -0.07153 -0.38038 -0.06458 C -0.39444 -0.04861 -0.41007 -0.03657 -0.42725 -0.02824 C -0.43437 -0.02477 -0.44271 -0.01852 -0.45017 -0.0162 C -0.45555 -0.01435 -0.46666 -0.01227 -0.46666 -0.01227 C -0.47708 -0.00671 -0.48784 -0.00532 -0.49861 -0.00208 C -0.52222 0.00509 -0.54409 0.01319 -0.56823 0.0162 C -0.63038 0.01204 -0.60972 0.02083 -0.63333 0.00995 C -0.63819 0.0037 -0.64357 -0.00347 -0.65 -0.00602 C -0.65347 -0.01065 -0.65416 -0.01551 -0.65764 -0.02014 " pathEditMode="relative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4 0 C 0.00139 0.00694 0.00191 0.01157 0.00573 0.0169 C 0.01164 0.0331 0.01754 0.04722 0.02101 0.06505 C 0.02032 0.07708 0.0224 0.09051 0.01806 0.10093 C 0.0158 0.10671 0.01164 0.11528 0.0073 0.11991 C 0.00434 0.12292 0.0007 0.12477 -0.00191 0.12824 C -0.00659 0.13542 -0.0118 0.14352 -0.01718 0.14954 C -0.021 0.15394 -0.02204 0.15278 -0.025 0.15787 C -0.03055 0.16736 -0.03229 0.18194 -0.03402 0.19375 C -0.03316 0.21088 -0.03333 0.22245 -0.03107 0.23796 C -0.0276 0.2625 -0.03194 0.22546 -0.02638 0.25903 C -0.025 0.26713 -0.02465 0.27199 -0.02013 0.27801 C -0.01857 0.29005 -0.01579 0.30301 -0.00954 0.31181 C -0.00763 0.31991 -0.00625 0.32731 -0.00329 0.33495 C -0.00138 0.34861 0.00018 0.36065 0.00122 0.37477 C 0.00122 0.37917 0.00539 0.45949 -0.00486 0.48449 C -0.01006 0.49676 -0.01597 0.50903 -0.02013 0.52222 C -0.02222 0.5287 -0.02951 0.53912 -0.02951 0.53935 C -0.03541 0.55602 -0.04618 0.56875 -0.05711 0.57917 C -0.07309 0.59468 -0.07621 0.60046 -0.09548 0.60648 C -0.10156 0.61505 -0.09548 0.60833 -0.10763 0.61296 C -0.13472 0.62361 -0.10833 0.61644 -0.1276 0.6213 C -0.13368 0.62569 -0.13923 0.62755 -0.146 0.62963 C -0.15989 0.63958 -0.14322 0.6287 -0.16128 0.63634 C -0.16927 0.63935 -0.17447 0.64282 -0.18298 0.64444 C -0.19652 0.65255 -0.21128 0.65949 -0.22586 0.66134 C -0.24704 0.66875 -0.24895 0.66806 -0.27795 0.66991 C -0.34288 0.66898 -0.40781 0.66875 -0.47256 0.66759 C -0.47691 0.66759 -0.48472 0.66644 -0.48784 0.66134 " pathEditMode="relative" rAng="0" ptsTypes="ffffffffffffffffffffffffffff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47" y="33495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96296E-6 C 0.00278 0.01065 0.00503 0.02153 0.00746 0.03218 C 0.00799 0.04028 0.00903 0.04838 0.00903 0.05648 C 0.00903 0.09676 0.00608 0.13218 -0.00313 0.16968 C -0.00573 0.18056 -0.0092 0.19977 -0.0151 0.2081 C -0.01667 0.21644 -0.01962 0.22616 -0.02431 0.23218 C -0.02483 0.23496 -0.025 0.23773 -0.02587 0.24028 C -0.02656 0.2419 -0.0283 0.24259 -0.02882 0.24445 C -0.02986 0.24746 -0.02969 0.25116 -0.03038 0.2544 C -0.03125 0.25787 -0.03212 0.26134 -0.03333 0.26458 C -0.03872 0.27894 -0.03646 0.27107 -0.04392 0.28287 C -0.05434 0.29931 -0.06233 0.31134 -0.07726 0.32107 C -0.08368 0.32963 -0.09288 0.33125 -0.10156 0.33333 C -0.10729 0.33843 -0.12118 0.34144 -0.12118 0.34144 C -0.13663 0.35139 -0.15434 0.3544 -0.17135 0.35764 C -0.18194 0.36181 -0.1934 0.36389 -0.20451 0.36551 C -0.21372 0.36945 -0.22413 0.3713 -0.23333 0.37176 C -0.26719 0.37361 -0.3349 0.3757 -0.3349 0.3757 C -0.37274 0.38866 -0.49254 0.37778 -0.49844 0.37778 C -0.52431 0.37269 -0.55104 0.37315 -0.57726 0.37176 C -0.63264 0.36551 -0.68837 0.36551 -0.74392 0.36366 C -0.74948 0.36111 -0.75504 0.35996 -0.76059 0.35764 C -0.76372 0.35625 -0.76979 0.35347 -0.76979 0.35347 C -0.77083 0.35139 -0.77188 0.34954 -0.77274 0.34746 C -0.77344 0.3456 -0.77431 0.34144 -0.77431 0.34144 " pathEditMode="relative" ptsTypes="ffffffffffffffffffffffffA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4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začínají roční období?</a:t>
            </a:r>
            <a:endParaRPr lang="cs-CZ" sz="4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Jaro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140968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Léto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293096"/>
            <a:ext cx="14157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Podzim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733256"/>
            <a:ext cx="1037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Zima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24315" y="4293096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21.3.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1988840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21.6.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24314" y="5733256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23.9.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140968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21.12.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625233" y="2348880"/>
            <a:ext cx="3954879" cy="105369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625233" y="2250450"/>
            <a:ext cx="3666847" cy="204264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5" idx="3"/>
          </p:cNvCxnSpPr>
          <p:nvPr/>
        </p:nvCxnSpPr>
        <p:spPr>
          <a:xfrm>
            <a:off x="1883316" y="4554706"/>
            <a:ext cx="3408764" cy="117855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763688" y="3664188"/>
            <a:ext cx="3528392" cy="2429108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93579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621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621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r>
              <a:rPr lang="cs-CZ" sz="4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tvrzení je správné?</a:t>
            </a:r>
            <a:endParaRPr lang="cs-CZ" sz="4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Normální rok má 366 dní a přestupný jednou za </a:t>
            </a:r>
            <a:r>
              <a:rPr lang="cs-CZ" sz="2800" dirty="0" smtClean="0"/>
              <a:t>4 roky </a:t>
            </a:r>
            <a:r>
              <a:rPr lang="cs-CZ" sz="2800" dirty="0" smtClean="0"/>
              <a:t>má 365 dní.</a:t>
            </a:r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Mezi normálním a přestupným rokem není rozdíl.</a:t>
            </a:r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Normální rok má 365 dní a přestupný jednou za čtyři roky má 366 dní.</a:t>
            </a:r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Normální rok má 365 dní a přestupný jednou za dva roky má 366 dní.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79377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850106"/>
          </a:xfrm>
        </p:spPr>
        <p:txBody>
          <a:bodyPr>
            <a:normAutofit/>
          </a:bodyPr>
          <a:lstStyle/>
          <a:p>
            <a:r>
              <a:rPr lang="cs-CZ" sz="3600" b="1" i="1" u="sng" dirty="0" smtClean="0"/>
              <a:t>Lineární vnímání času znamená:</a:t>
            </a:r>
            <a:endParaRPr lang="cs-CZ" sz="36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Čas je vnímán v kruhu, střídání úrody, roční období, vše se v cyklech opakuje.</a:t>
            </a:r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Čas je vnímán jako celek, je jedno kde začíná a kde </a:t>
            </a:r>
            <a:r>
              <a:rPr lang="cs-CZ" sz="2800" dirty="0" smtClean="0"/>
              <a:t>končí.</a:t>
            </a: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Čas je vnímán jako přímka, od začátku do konce, od narození do </a:t>
            </a:r>
            <a:r>
              <a:rPr lang="cs-CZ" sz="2800" dirty="0" smtClean="0"/>
              <a:t>smrti 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30797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/>
              <a:t>Co pro ČR znamená datum 28.9.</a:t>
            </a:r>
            <a:endParaRPr lang="cs-CZ" sz="36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780928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28.9. – Den České státnosti.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svátek sv. Václava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76059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922114"/>
          </a:xfrm>
        </p:spPr>
        <p:txBody>
          <a:bodyPr/>
          <a:lstStyle/>
          <a:p>
            <a:r>
              <a:rPr lang="cs-CZ" sz="3600" b="1" i="1" u="sng" dirty="0" smtClean="0"/>
              <a:t>Cyklické vnímání </a:t>
            </a:r>
            <a:r>
              <a:rPr lang="cs-CZ" sz="3600" b="1" i="1" u="sng" dirty="0"/>
              <a:t>času znamená</a:t>
            </a:r>
            <a:r>
              <a:rPr lang="cs-CZ" sz="3200" b="1" i="1" u="sng" dirty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80648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Čas je vnímán v kruhu, střídání úrody, roční období, vše se v cyklech opakuje.</a:t>
            </a:r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Čas je vnímán jako celek, je jedno kde začíná a kde </a:t>
            </a:r>
            <a:r>
              <a:rPr lang="cs-CZ" sz="2800" dirty="0" smtClean="0"/>
              <a:t>končí.</a:t>
            </a: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Čas je vnímán jako přímka, od začátku do konce, od narození do </a:t>
            </a:r>
            <a:r>
              <a:rPr lang="cs-CZ" sz="2800" dirty="0" smtClean="0"/>
              <a:t>smrti …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680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citace: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56895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dirty="0" smtClean="0"/>
              <a:t>Není-li </a:t>
            </a:r>
            <a:r>
              <a:rPr lang="cs-CZ" dirty="0"/>
              <a:t>uvedeno jinak je materiál dílem autorky podle učebních osnov odpovídajících ŠVP vyučovaných podle učebnic: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SKÁCELOVÁ, J., MRÁZOVÁ, L. </a:t>
            </a:r>
            <a:r>
              <a:rPr lang="cs-CZ" i="1" dirty="0"/>
              <a:t>Výchova k Občanství pro 6. ročník. </a:t>
            </a:r>
            <a:r>
              <a:rPr lang="cs-CZ" dirty="0"/>
              <a:t>1st </a:t>
            </a:r>
            <a:r>
              <a:rPr lang="cs-CZ" dirty="0"/>
              <a:t>ed</a:t>
            </a:r>
            <a:r>
              <a:rPr lang="cs-CZ" dirty="0"/>
              <a:t>. Brno: Nová škola, 2010. ISBN 978-80-7289-127-6</a:t>
            </a:r>
            <a:r>
              <a:rPr lang="cs-CZ" dirty="0" smtClean="0"/>
              <a:t>.</a:t>
            </a:r>
          </a:p>
          <a:p>
            <a:pPr>
              <a:defRPr/>
            </a:pPr>
            <a:endParaRPr lang="cs-CZ" dirty="0"/>
          </a:p>
          <a:p>
            <a:r>
              <a:rPr lang="cs-CZ" dirty="0"/>
              <a:t>Anotace k pracovním listům vytvořených v MS Word, nebo MS PowerPoint:</a:t>
            </a:r>
          </a:p>
          <a:p>
            <a:r>
              <a:rPr lang="cs-CZ" dirty="0"/>
              <a:t>Všechny pracovní listy slouží žákům a vyučujícímu k rychlému zopakování probraného učiva. Pracovní listy lze použít dvěma způsoby. První je tištěná podoba rozdaná žákům, kdy žáci samostatně vyřeší úlohy a poté je společně zkontrolují. Následně si je uloží, tak aby je mohli využít k procvičování na pozdější ověřování znalostí. Druhá možnost je společná práce na interaktivní tabuli.</a:t>
            </a:r>
          </a:p>
          <a:p>
            <a:r>
              <a:rPr lang="cs-CZ" dirty="0"/>
              <a:t>Čas vymezený na práci s pracovním listem je 10 – 20 minut i s kontrolou. Některé pracovní listy nebo jejich části lze použít například jako test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Citováno dne 1.10.2011</a:t>
            </a:r>
            <a:endParaRPr lang="cs-CZ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4869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97</TotalTime>
  <Words>336</Words>
  <Application>Microsoft Office PowerPoint</Application>
  <PresentationFormat>Předvádění na obrazovce (4:3)</PresentationFormat>
  <Paragraphs>75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Motiv systému Office</vt:lpstr>
      <vt:lpstr>Název školy: ZŠ Klášterec nad Ohří, Krátká 676 Autor: Mgr. Veronika Kubincová Název materiálu: VY_32_INOVACE_6_09_ PL Život v čase Číslo projektu: CZ.1.07/1.4.00/21.1115  </vt:lpstr>
      <vt:lpstr>Život v čase </vt:lpstr>
      <vt:lpstr>1)Přiřaď názvy hodin k obrázkům</vt:lpstr>
      <vt:lpstr>Správně spoj</vt:lpstr>
      <vt:lpstr>Kdy začínají roční období?</vt:lpstr>
      <vt:lpstr>Které tvrzení je správné?</vt:lpstr>
      <vt:lpstr>Lineární vnímání času znamená:</vt:lpstr>
      <vt:lpstr>Co pro ČR znamená datum 28.9.</vt:lpstr>
      <vt:lpstr>Cyklické vnímání času znamená:</vt:lpstr>
      <vt:lpstr>Použitá literatura a 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v čase</dc:title>
  <dc:creator>Kabinet</dc:creator>
  <cp:lastModifiedBy>Martin Králík</cp:lastModifiedBy>
  <cp:revision>18</cp:revision>
  <dcterms:created xsi:type="dcterms:W3CDTF">2011-12-29T17:33:15Z</dcterms:created>
  <dcterms:modified xsi:type="dcterms:W3CDTF">2012-03-02T08:55:09Z</dcterms:modified>
</cp:coreProperties>
</file>