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D240B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AC7E6-82E6-4C40-961A-250CF51B4E0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E3A8-6B20-4ABD-833B-3F20A49956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0357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AC7E6-82E6-4C40-961A-250CF51B4E0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E3A8-6B20-4ABD-833B-3F20A49956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934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AC7E6-82E6-4C40-961A-250CF51B4E0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E3A8-6B20-4ABD-833B-3F20A49956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6287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AC7E6-82E6-4C40-961A-250CF51B4E0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E3A8-6B20-4ABD-833B-3F20A49956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342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AC7E6-82E6-4C40-961A-250CF51B4E0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E3A8-6B20-4ABD-833B-3F20A49956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896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AC7E6-82E6-4C40-961A-250CF51B4E0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E3A8-6B20-4ABD-833B-3F20A49956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9767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AC7E6-82E6-4C40-961A-250CF51B4E0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E3A8-6B20-4ABD-833B-3F20A49956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99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AC7E6-82E6-4C40-961A-250CF51B4E0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E3A8-6B20-4ABD-833B-3F20A49956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92740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AC7E6-82E6-4C40-961A-250CF51B4E0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E3A8-6B20-4ABD-833B-3F20A49956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484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AC7E6-82E6-4C40-961A-250CF51B4E0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E3A8-6B20-4ABD-833B-3F20A49956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5359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1AC7E6-82E6-4C40-961A-250CF51B4E0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E3A8-6B20-4ABD-833B-3F20A49956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9262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1AC7E6-82E6-4C40-961A-250CF51B4E0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00E3A8-6B20-4ABD-833B-3F20A49956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2751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gi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250" y="5214938"/>
            <a:ext cx="5665788" cy="1239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2850117" y="720373"/>
            <a:ext cx="2761140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19  Vím, co čtu IV.</a:t>
            </a:r>
            <a:endParaRPr lang="cs-CZ" dirty="0"/>
          </a:p>
          <a:p>
            <a:pPr algn="ctr"/>
            <a:r>
              <a:rPr lang="cs-CZ" sz="2400" b="1" dirty="0" smtClean="0"/>
              <a:t>VY_32_INOVACE_19</a:t>
            </a:r>
            <a:endParaRPr lang="cs-CZ" sz="2400" b="1" dirty="0"/>
          </a:p>
        </p:txBody>
      </p:sp>
      <p:sp>
        <p:nvSpPr>
          <p:cNvPr id="8" name="Obdélník 7"/>
          <p:cNvSpPr/>
          <p:nvPr/>
        </p:nvSpPr>
        <p:spPr>
          <a:xfrm>
            <a:off x="852558" y="1988840"/>
            <a:ext cx="756084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/>
              <a:t>autor:</a:t>
            </a:r>
            <a:r>
              <a:rPr lang="cs-CZ" dirty="0"/>
              <a:t>		Mgr. Jana Kobylková</a:t>
            </a:r>
          </a:p>
          <a:p>
            <a:pPr>
              <a:spcBef>
                <a:spcPct val="50000"/>
              </a:spcBef>
            </a:pPr>
            <a:r>
              <a:rPr lang="cs-CZ" b="1" dirty="0"/>
              <a:t>identifikace:</a:t>
            </a:r>
            <a:r>
              <a:rPr lang="cs-CZ" dirty="0"/>
              <a:t>	</a:t>
            </a:r>
            <a:r>
              <a:rPr lang="cs-CZ" dirty="0" smtClean="0"/>
              <a:t>B1 - 19</a:t>
            </a:r>
            <a:endParaRPr lang="cs-CZ" dirty="0"/>
          </a:p>
          <a:p>
            <a:pPr>
              <a:spcBef>
                <a:spcPct val="50000"/>
              </a:spcBef>
            </a:pPr>
            <a:r>
              <a:rPr lang="cs-CZ" b="1" dirty="0"/>
              <a:t>třída:</a:t>
            </a:r>
            <a:r>
              <a:rPr lang="cs-CZ" dirty="0"/>
              <a:t>		2.</a:t>
            </a:r>
          </a:p>
          <a:p>
            <a:pPr>
              <a:spcBef>
                <a:spcPct val="50000"/>
              </a:spcBef>
            </a:pPr>
            <a:r>
              <a:rPr lang="cs-CZ" b="1" dirty="0"/>
              <a:t>předmět:</a:t>
            </a:r>
            <a:r>
              <a:rPr lang="cs-CZ" dirty="0"/>
              <a:t>		JČ</a:t>
            </a:r>
          </a:p>
          <a:p>
            <a:pPr>
              <a:spcBef>
                <a:spcPct val="50000"/>
              </a:spcBef>
            </a:pPr>
            <a:r>
              <a:rPr lang="cs-CZ" b="1" dirty="0"/>
              <a:t>anotace:</a:t>
            </a:r>
            <a:r>
              <a:rPr lang="cs-CZ" dirty="0"/>
              <a:t>		</a:t>
            </a:r>
            <a:r>
              <a:rPr lang="cs-CZ" dirty="0" smtClean="0"/>
              <a:t>Čtení s porozuměním – žáci samostatně čtou  příběhy 			( </a:t>
            </a:r>
            <a:r>
              <a:rPr lang="cs-CZ" dirty="0"/>
              <a:t>tiché čtení) </a:t>
            </a:r>
            <a:r>
              <a:rPr lang="cs-CZ" dirty="0" smtClean="0"/>
              <a:t>, na připravené papíry zapisují odpovědi 			na otázky za textem. Po přečtení příběhů následuje 			společná 	kontrola, popř. hlasité čtení.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05363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573016"/>
            <a:ext cx="6400800" cy="2448272"/>
          </a:xfrm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rgbClr val="D240B6"/>
                </a:solidFill>
              </a:rPr>
              <a:t>Připravte si papír, tužku </a:t>
            </a:r>
          </a:p>
          <a:p>
            <a:r>
              <a:rPr lang="cs-CZ" sz="4800" dirty="0" smtClean="0">
                <a:solidFill>
                  <a:srgbClr val="D240B6"/>
                </a:solidFill>
              </a:rPr>
              <a:t>a odpovězte na otázky </a:t>
            </a:r>
          </a:p>
          <a:p>
            <a:r>
              <a:rPr lang="cs-CZ" sz="4800" dirty="0" smtClean="0">
                <a:solidFill>
                  <a:srgbClr val="D240B6"/>
                </a:solidFill>
              </a:rPr>
              <a:t>za textem.</a:t>
            </a:r>
            <a:endParaRPr lang="cs-CZ" sz="4800" dirty="0">
              <a:solidFill>
                <a:srgbClr val="D240B6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980728"/>
            <a:ext cx="7772400" cy="1181993"/>
          </a:xfrm>
        </p:spPr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7030A0"/>
                </a:solidFill>
              </a:rPr>
              <a:t>Čtení, to je pro nás potěšení! </a:t>
            </a:r>
            <a:endParaRPr lang="cs-CZ" sz="6000" dirty="0">
              <a:solidFill>
                <a:srgbClr val="7030A0"/>
              </a:solidFill>
            </a:endParaRPr>
          </a:p>
        </p:txBody>
      </p:sp>
      <p:pic>
        <p:nvPicPr>
          <p:cNvPr id="5" name="Picture 4" descr="C:\Users\Projektor\AppData\Local\Microsoft\Windows\Temporary Internet Files\Content.IE5\D013XS6I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242" y="1572489"/>
            <a:ext cx="1489124" cy="1418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Projektor\AppData\Local\Microsoft\Windows\Temporary Internet Files\Content.IE5\VJPG747D\MC900440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8975" y="1484784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85884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9631" y="260648"/>
            <a:ext cx="8999580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„Klárko, proč jsi za mnou včera nepřišla?“ ptá se Eva. </a:t>
            </a:r>
          </a:p>
          <a:p>
            <a:r>
              <a:rPr lang="cs-CZ" sz="3200" dirty="0" smtClean="0"/>
              <a:t>„Čekala jsem na tebe celý večer. Chtěly jsme přece </a:t>
            </a:r>
            <a:br>
              <a:rPr lang="cs-CZ" sz="3200" dirty="0" smtClean="0"/>
            </a:br>
            <a:r>
              <a:rPr lang="cs-CZ" sz="3200" dirty="0" smtClean="0"/>
              <a:t>  jít do </a:t>
            </a:r>
            <a:r>
              <a:rPr lang="cs-CZ" sz="3200" dirty="0" err="1" smtClean="0"/>
              <a:t>kina.“„Promiň</a:t>
            </a:r>
            <a:r>
              <a:rPr lang="cs-CZ" sz="3200" dirty="0" smtClean="0"/>
              <a:t>, </a:t>
            </a:r>
            <a:r>
              <a:rPr lang="cs-CZ" sz="3200" dirty="0" err="1" smtClean="0"/>
              <a:t>Evi</a:t>
            </a:r>
            <a:r>
              <a:rPr lang="cs-CZ" sz="3200" dirty="0" smtClean="0"/>
              <a:t>. Musela jsem rychle jít </a:t>
            </a:r>
          </a:p>
          <a:p>
            <a:r>
              <a:rPr lang="cs-CZ" sz="3200" dirty="0" smtClean="0"/>
              <a:t>  k babičce, protože si včera zlomila nohu. Nestihla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jsem ti ani zavolat. Ale to víš, babička potřebovala </a:t>
            </a:r>
          </a:p>
          <a:p>
            <a:r>
              <a:rPr lang="cs-CZ" sz="3200" dirty="0" smtClean="0"/>
              <a:t>  moji </a:t>
            </a:r>
            <a:r>
              <a:rPr lang="cs-CZ" sz="3200" dirty="0" err="1" smtClean="0"/>
              <a:t>pomoc.“„Dobře</a:t>
            </a:r>
            <a:r>
              <a:rPr lang="cs-CZ" sz="3200" dirty="0" smtClean="0"/>
              <a:t>, </a:t>
            </a:r>
            <a:r>
              <a:rPr lang="cs-CZ" sz="3200" dirty="0" err="1" smtClean="0"/>
              <a:t>Klári</a:t>
            </a:r>
            <a:r>
              <a:rPr lang="cs-CZ" sz="3200" dirty="0" smtClean="0"/>
              <a:t>, však já se nezlobím.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Jen jsem měla strach, jestli se ti něco nestalo. </a:t>
            </a:r>
          </a:p>
          <a:p>
            <a:r>
              <a:rPr lang="cs-CZ" sz="3200" dirty="0" smtClean="0"/>
              <a:t>  A do kina půjdeme jindy.“</a:t>
            </a:r>
            <a:endParaRPr lang="cs-CZ" sz="3200" dirty="0"/>
          </a:p>
        </p:txBody>
      </p:sp>
      <p:pic>
        <p:nvPicPr>
          <p:cNvPr id="1027" name="Picture 3" descr="C:\Users\Projektor\AppData\Local\Microsoft\Windows\Temporary Internet Files\Content.IE5\X2C6737N\MP9004056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05064"/>
            <a:ext cx="3817632" cy="2553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84122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2492896"/>
            <a:ext cx="603396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1. Kam chtěly dívky jít 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12175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11" y="332656"/>
            <a:ext cx="9257663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Libor telefonuje svému kamarádovi Petrovi:</a:t>
            </a:r>
          </a:p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„Ahoj Petře, včera jsem dostal od tatínka nový </a:t>
            </a:r>
          </a:p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 kopací míč. Půjdeš se mnou na hřiště?“</a:t>
            </a:r>
          </a:p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„Ahoj Libore, půjdu rád, ale nejdříve musím jít </a:t>
            </a:r>
          </a:p>
          <a:p>
            <a:r>
              <a:rPr lang="cs-CZ" sz="32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nakoupit. Slíbil jsem to mamce,“ odpověděl Petr. </a:t>
            </a:r>
          </a:p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„Dobře,“ říká Libor, „ tak se sejdeme na hřišti. V kolik?“</a:t>
            </a:r>
          </a:p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„Budu tam ve tři. A těším se! Zatím </a:t>
            </a:r>
            <a:r>
              <a:rPr lang="cs-CZ" sz="3200" dirty="0">
                <a:solidFill>
                  <a:schemeClr val="tx2">
                    <a:lumMod val="75000"/>
                  </a:schemeClr>
                </a:solidFill>
              </a:rPr>
              <a:t>a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hoj,“ řekl Petr.</a:t>
            </a:r>
          </a:p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„Nazdárek“ rozloučil se Libor.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Projektor\AppData\Local\Microsoft\Windows\Temporary Internet Files\Content.IE5\VJPG747D\MP9002626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306026"/>
            <a:ext cx="3312369" cy="2196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jektor\AppData\Local\Microsoft\Windows\Temporary Internet Files\Content.IE5\G6EK19EX\MP90038730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376036"/>
            <a:ext cx="2500214" cy="250021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37990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2519819"/>
            <a:ext cx="61530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2. Co slíbil Petr mamce?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1674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57019"/>
            <a:ext cx="8346516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Markétka se učí vařit. „ Maminko, kolik mléka 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mám připravit na krupici?“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„Stačí ti půl litru,“ odpoví maminka. 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Markétka je šikovná holka. 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Už umí sama uvařit  čaj, pudink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a těstoviny. Za chvíli to z kuchyně pěkně voní. 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Markétka volá: „Hotovo, pojďte všichni ke stolu.“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Její bráška Tomášek už chystá talíře. 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„Na krupičku jsem se moc těšil,“ říká a olizuje si </a:t>
            </a:r>
          </a:p>
          <a:p>
            <a:r>
              <a:rPr lang="cs-CZ" sz="3200" dirty="0">
                <a:solidFill>
                  <a:srgbClr val="00B050"/>
                </a:solidFill>
              </a:rPr>
              <a:t> </a:t>
            </a:r>
            <a:r>
              <a:rPr lang="cs-CZ" sz="3200" dirty="0" smtClean="0">
                <a:solidFill>
                  <a:srgbClr val="00B050"/>
                </a:solidFill>
              </a:rPr>
              <a:t>mlsně pusu.</a:t>
            </a:r>
          </a:p>
        </p:txBody>
      </p:sp>
      <p:pic>
        <p:nvPicPr>
          <p:cNvPr id="2050" name="Picture 2" descr="C:\Users\Projektor\AppData\Local\Microsoft\Windows\Temporary Internet Files\Content.IE5\IPMRDGEY\MC9002508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05227"/>
            <a:ext cx="2152203" cy="2455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jektor\AppData\Local\Microsoft\Windows\Temporary Internet Files\Content.IE5\G6EK19EX\MC9001991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8871" y="5013176"/>
            <a:ext cx="993294" cy="1556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ojektor\AppData\Local\Microsoft\Windows\Temporary Internet Files\Content.IE5\Q5SIP1T6\MM900337006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7955" y="5161884"/>
            <a:ext cx="1408262" cy="1408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27366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060848"/>
            <a:ext cx="840371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3. Jak se jmenuje Markétčin bráška?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14992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20688"/>
            <a:ext cx="647299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7030A0"/>
                </a:solidFill>
              </a:rPr>
              <a:t>Zvládli jste to všichni ?</a:t>
            </a:r>
          </a:p>
          <a:p>
            <a:pPr algn="ctr"/>
            <a:r>
              <a:rPr lang="cs-CZ" sz="4800" dirty="0" smtClean="0">
                <a:solidFill>
                  <a:srgbClr val="7030A0"/>
                </a:solidFill>
              </a:rPr>
              <a:t>Kontrolujeme:</a:t>
            </a:r>
            <a:endParaRPr lang="cs-CZ" sz="4800" dirty="0">
              <a:solidFill>
                <a:srgbClr val="7030A0"/>
              </a:solidFill>
            </a:endParaRPr>
          </a:p>
        </p:txBody>
      </p:sp>
      <p:pic>
        <p:nvPicPr>
          <p:cNvPr id="1027" name="Picture 3" descr="C:\Users\Projektor\AppData\Local\Microsoft\Windows\Temporary Internet Files\Content.IE5\VJPG747D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1809" y="1029092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jektor\AppData\Local\Microsoft\Windows\Temporary Internet Files\Content.IE5\D013XS6I\MC900437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96212"/>
            <a:ext cx="1489124" cy="1418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1365" y="3140968"/>
            <a:ext cx="871353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FF"/>
                </a:solidFill>
              </a:rPr>
              <a:t>1. Dívky chtěly jít do kina.</a:t>
            </a:r>
          </a:p>
          <a:p>
            <a:r>
              <a:rPr lang="cs-CZ" sz="4000" dirty="0" smtClean="0">
                <a:solidFill>
                  <a:srgbClr val="FF00FF"/>
                </a:solidFill>
              </a:rPr>
              <a:t>2. Petr slíbil mamince, že půjde nakoupit.</a:t>
            </a:r>
          </a:p>
          <a:p>
            <a:r>
              <a:rPr lang="cs-CZ" sz="4000" dirty="0" smtClean="0">
                <a:solidFill>
                  <a:srgbClr val="FF00FF"/>
                </a:solidFill>
              </a:rPr>
              <a:t>3. Markétčin bráška se jmenuje Tomášek.</a:t>
            </a:r>
            <a:endParaRPr lang="cs-CZ" sz="4000" dirty="0">
              <a:solidFill>
                <a:srgbClr val="FF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10593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Projektor\AppData\Local\Microsoft\Windows\Temporary Internet Files\Content.IE5\Q5SIP1T6\MC9004343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89040"/>
            <a:ext cx="2092967" cy="2031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43838" y="1337645"/>
            <a:ext cx="734932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Kdo odpověděl správně, </a:t>
            </a:r>
          </a:p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zaslouží si pochvalu!</a:t>
            </a:r>
            <a:endParaRPr lang="cs-CZ" sz="54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Projektor\AppData\Local\Microsoft\Windows\Temporary Internet Files\Content.IE5\TL0AG0I5\MC9004382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6912" y="3466579"/>
            <a:ext cx="1720850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Projektor\AppData\Local\Microsoft\Windows\Temporary Internet Files\Content.IE5\TL0AG0I5\MC9004382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5892" y="4365104"/>
            <a:ext cx="1720850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61551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556792"/>
            <a:ext cx="45577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 </a:t>
            </a:r>
          </a:p>
          <a:p>
            <a:r>
              <a:rPr lang="cs-CZ" dirty="0" smtClean="0"/>
              <a:t>Použité ilustrace: galerie Microsoft PowerPoint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018829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294</Words>
  <Application>Microsoft Office PowerPoint</Application>
  <PresentationFormat>Předvádění na obrazovce (4:3)</PresentationFormat>
  <Paragraphs>48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Čtení, to je pro nás potěšení!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Vím, co čtu</dc:title>
  <dc:creator>Projektor</dc:creator>
  <cp:lastModifiedBy>Projektor</cp:lastModifiedBy>
  <cp:revision>9</cp:revision>
  <dcterms:created xsi:type="dcterms:W3CDTF">2012-05-08T08:36:38Z</dcterms:created>
  <dcterms:modified xsi:type="dcterms:W3CDTF">2012-05-21T20:57:34Z</dcterms:modified>
</cp:coreProperties>
</file>