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7917-500E-437C-9DF6-77E66B37A0CA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17DEF-8EF8-4C03-8224-2902FEE4CC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7917-500E-437C-9DF6-77E66B37A0CA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17DEF-8EF8-4C03-8224-2902FEE4CC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7917-500E-437C-9DF6-77E66B37A0CA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17DEF-8EF8-4C03-8224-2902FEE4CC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7917-500E-437C-9DF6-77E66B37A0CA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17DEF-8EF8-4C03-8224-2902FEE4CC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7917-500E-437C-9DF6-77E66B37A0CA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17DEF-8EF8-4C03-8224-2902FEE4CC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7917-500E-437C-9DF6-77E66B37A0CA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17DEF-8EF8-4C03-8224-2902FEE4CC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7917-500E-437C-9DF6-77E66B37A0CA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17DEF-8EF8-4C03-8224-2902FEE4CC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7917-500E-437C-9DF6-77E66B37A0CA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17DEF-8EF8-4C03-8224-2902FEE4CC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7917-500E-437C-9DF6-77E66B37A0CA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17DEF-8EF8-4C03-8224-2902FEE4CC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7917-500E-437C-9DF6-77E66B37A0CA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17DEF-8EF8-4C03-8224-2902FEE4CC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C7917-500E-437C-9DF6-77E66B37A0CA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17DEF-8EF8-4C03-8224-2902FEE4CC9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C7917-500E-437C-9DF6-77E66B37A0CA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817DEF-8EF8-4C03-8224-2902FEE4CC9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5000636"/>
            <a:ext cx="5665787" cy="123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2571736" y="642918"/>
            <a:ext cx="276114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b="1" dirty="0" smtClean="0"/>
              <a:t>03 </a:t>
            </a:r>
            <a:r>
              <a:rPr lang="cs-CZ" b="1" dirty="0" smtClean="0"/>
              <a:t>Matematické hádanky I.</a:t>
            </a:r>
            <a:endParaRPr lang="cs-CZ" dirty="0"/>
          </a:p>
          <a:p>
            <a:pPr algn="ctr"/>
            <a:r>
              <a:rPr lang="cs-CZ" sz="2400" b="1" dirty="0" smtClean="0"/>
              <a:t>VY_32_INOVACE_03</a:t>
            </a:r>
            <a:endParaRPr lang="cs-CZ" sz="2400" b="1" dirty="0"/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571472" y="2285992"/>
            <a:ext cx="8064500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200" b="1" dirty="0"/>
              <a:t>autor:</a:t>
            </a:r>
            <a:r>
              <a:rPr lang="cs-CZ" dirty="0"/>
              <a:t>		</a:t>
            </a:r>
            <a:r>
              <a:rPr lang="cs-CZ" sz="1200" dirty="0"/>
              <a:t>Mgr. Jana </a:t>
            </a:r>
            <a:r>
              <a:rPr lang="cs-CZ" sz="1200" dirty="0" smtClean="0"/>
              <a:t>Kobylková</a:t>
            </a:r>
            <a:endParaRPr lang="cs-CZ" sz="1200" dirty="0"/>
          </a:p>
          <a:p>
            <a:pPr>
              <a:spcBef>
                <a:spcPct val="50000"/>
              </a:spcBef>
            </a:pPr>
            <a:r>
              <a:rPr lang="cs-CZ" sz="1200" b="1" dirty="0"/>
              <a:t>identifikace:</a:t>
            </a:r>
            <a:r>
              <a:rPr lang="cs-CZ" sz="1200" dirty="0"/>
              <a:t>		</a:t>
            </a:r>
            <a:r>
              <a:rPr lang="cs-CZ" sz="1200" dirty="0" smtClean="0"/>
              <a:t>B2 - </a:t>
            </a:r>
            <a:r>
              <a:rPr lang="cs-CZ" sz="1200" dirty="0" smtClean="0"/>
              <a:t>03</a:t>
            </a:r>
            <a:endParaRPr lang="cs-CZ" sz="1200" dirty="0"/>
          </a:p>
          <a:p>
            <a:pPr>
              <a:spcBef>
                <a:spcPct val="50000"/>
              </a:spcBef>
            </a:pPr>
            <a:r>
              <a:rPr lang="cs-CZ" sz="1200" b="1" dirty="0"/>
              <a:t>třída:</a:t>
            </a:r>
            <a:r>
              <a:rPr lang="cs-CZ" sz="1200" dirty="0"/>
              <a:t>		</a:t>
            </a:r>
            <a:r>
              <a:rPr lang="cs-CZ" sz="1200" dirty="0" smtClean="0"/>
              <a:t>2.</a:t>
            </a:r>
            <a:endParaRPr lang="cs-CZ" sz="1200" dirty="0"/>
          </a:p>
          <a:p>
            <a:pPr>
              <a:spcBef>
                <a:spcPct val="50000"/>
              </a:spcBef>
            </a:pPr>
            <a:r>
              <a:rPr lang="cs-CZ" sz="1200" b="1" dirty="0"/>
              <a:t>předmět:</a:t>
            </a:r>
            <a:r>
              <a:rPr lang="cs-CZ" sz="1200" dirty="0"/>
              <a:t>		</a:t>
            </a:r>
            <a:r>
              <a:rPr lang="cs-CZ" sz="1200" dirty="0" smtClean="0"/>
              <a:t>M</a:t>
            </a:r>
            <a:endParaRPr lang="cs-CZ" sz="1200" dirty="0"/>
          </a:p>
          <a:p>
            <a:pPr>
              <a:spcBef>
                <a:spcPct val="50000"/>
              </a:spcBef>
            </a:pPr>
            <a:r>
              <a:rPr lang="cs-CZ" sz="1200" b="1" dirty="0"/>
              <a:t>anotace:</a:t>
            </a:r>
            <a:r>
              <a:rPr lang="cs-CZ" sz="1200" dirty="0"/>
              <a:t>		</a:t>
            </a:r>
            <a:r>
              <a:rPr lang="cs-CZ" sz="1200" dirty="0" smtClean="0"/>
              <a:t>Procvičování sčítání a odčítání v oboru do </a:t>
            </a:r>
            <a:r>
              <a:rPr lang="cs-CZ" sz="1200" dirty="0" smtClean="0"/>
              <a:t>100  zábavnou  formou,  cvičení postřehu</a:t>
            </a:r>
            <a:r>
              <a:rPr lang="cs-CZ" sz="1200" dirty="0" smtClean="0"/>
              <a:t> </a:t>
            </a:r>
            <a:r>
              <a:rPr lang="cs-CZ" sz="1200" dirty="0" smtClean="0"/>
              <a:t> a  </a:t>
            </a:r>
            <a:r>
              <a:rPr lang="cs-CZ" sz="1200" dirty="0" smtClean="0"/>
              <a:t>pozornosti, 		zrychlování  počtářských dovedností. Z každé čtveřice  příkladů žáci vyberou pouze ten chybný, 		zvednou pastelku stejné barvy – rychlá kontrola  pro vyučujícího. Za každým úkolem následuje 		ihned správné řešení. Doporučuji spouštět jako  prezentaci v PowerPointu ( postupné přílety 		správných odpovědí, otáčení…)</a:t>
            </a:r>
            <a:r>
              <a:rPr lang="cs-CZ" sz="1200" dirty="0"/>
              <a:t>	</a:t>
            </a:r>
          </a:p>
          <a:p>
            <a:pPr>
              <a:spcBef>
                <a:spcPct val="50000"/>
              </a:spcBef>
            </a:pPr>
            <a:endParaRPr lang="cs-CZ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158" y="857232"/>
            <a:ext cx="83582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</a:rPr>
              <a:t>Někdo tady lže….</a:t>
            </a:r>
          </a:p>
          <a:p>
            <a:r>
              <a:rPr lang="cs-CZ" sz="4000" dirty="0">
                <a:solidFill>
                  <a:srgbClr val="7030A0"/>
                </a:solidFill>
              </a:rPr>
              <a:t>	</a:t>
            </a:r>
            <a:r>
              <a:rPr lang="cs-CZ" sz="4000" dirty="0" smtClean="0">
                <a:solidFill>
                  <a:srgbClr val="7030A0"/>
                </a:solidFill>
              </a:rPr>
              <a:t>		Odhalte lháře!  							Soustřeďte se !!!</a:t>
            </a:r>
            <a:endParaRPr lang="cs-CZ" sz="4000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71604" y="3786190"/>
            <a:ext cx="614366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accent6"/>
                </a:solidFill>
              </a:rPr>
              <a:t>Připravte si </a:t>
            </a:r>
            <a:r>
              <a:rPr lang="cs-CZ" sz="3200" dirty="0" smtClean="0">
                <a:solidFill>
                  <a:srgbClr val="FF0000"/>
                </a:solidFill>
              </a:rPr>
              <a:t>červenou</a:t>
            </a:r>
            <a:r>
              <a:rPr lang="cs-CZ" sz="3200" dirty="0" smtClean="0"/>
              <a:t>, </a:t>
            </a:r>
            <a:r>
              <a:rPr lang="cs-CZ" sz="3200" dirty="0" smtClean="0">
                <a:solidFill>
                  <a:srgbClr val="0070C0"/>
                </a:solidFill>
              </a:rPr>
              <a:t>modrou</a:t>
            </a:r>
            <a:r>
              <a:rPr lang="cs-CZ" sz="3200" dirty="0" smtClean="0"/>
              <a:t>, </a:t>
            </a:r>
            <a:r>
              <a:rPr lang="cs-CZ" sz="3200" dirty="0" smtClean="0">
                <a:solidFill>
                  <a:srgbClr val="00B050"/>
                </a:solidFill>
              </a:rPr>
              <a:t>zelenou</a:t>
            </a:r>
            <a:r>
              <a:rPr lang="cs-CZ" sz="3200" dirty="0" smtClean="0"/>
              <a:t> </a:t>
            </a:r>
            <a:r>
              <a:rPr lang="cs-CZ" sz="3200" dirty="0" smtClean="0">
                <a:solidFill>
                  <a:schemeClr val="accent6"/>
                </a:solidFill>
              </a:rPr>
              <a:t>a</a:t>
            </a:r>
            <a:r>
              <a:rPr lang="cs-CZ" sz="3200" dirty="0" smtClean="0"/>
              <a:t> černou </a:t>
            </a:r>
            <a:r>
              <a:rPr lang="cs-CZ" sz="3200" dirty="0" smtClean="0">
                <a:solidFill>
                  <a:schemeClr val="accent6"/>
                </a:solidFill>
              </a:rPr>
              <a:t>pastelku. Zvedněte barvu toho, kdo nemluví pravdu.</a:t>
            </a:r>
            <a:endParaRPr lang="cs-CZ" sz="32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jektor\AppData\Local\Microsoft\Windows\Temporary Internet Files\Content.IE5\IPMRDGEY\MC900439766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958464">
            <a:off x="2677347" y="748529"/>
            <a:ext cx="2100547" cy="2100547"/>
          </a:xfrm>
          <a:prstGeom prst="rect">
            <a:avLst/>
          </a:prstGeom>
          <a:noFill/>
        </p:spPr>
      </p:pic>
      <p:pic>
        <p:nvPicPr>
          <p:cNvPr id="6" name="Picture 2" descr="C:\Users\Projektor\AppData\Local\Microsoft\Windows\Temporary Internet Files\Content.IE5\IPMRDGEY\MC900439766[1].png"/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979474">
            <a:off x="686592" y="3044052"/>
            <a:ext cx="2143140" cy="2143140"/>
          </a:xfrm>
          <a:prstGeom prst="rect">
            <a:avLst/>
          </a:prstGeom>
          <a:noFill/>
        </p:spPr>
      </p:pic>
      <p:pic>
        <p:nvPicPr>
          <p:cNvPr id="7" name="Picture 2" descr="C:\Users\Projektor\AppData\Local\Microsoft\Windows\Temporary Internet Files\Content.IE5\IPMRDGEY\MC900439766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1148787">
            <a:off x="4124476" y="3624420"/>
            <a:ext cx="1957382" cy="1957382"/>
          </a:xfrm>
          <a:prstGeom prst="rect">
            <a:avLst/>
          </a:prstGeom>
          <a:noFill/>
        </p:spPr>
      </p:pic>
      <p:pic>
        <p:nvPicPr>
          <p:cNvPr id="8" name="Picture 2" descr="C:\Users\Projektor\AppData\Local\Microsoft\Windows\Temporary Internet Files\Content.IE5\IPMRDGEY\MC900439766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1">
                <a:lumMod val="95000"/>
                <a:lumOff val="5000"/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000965">
            <a:off x="6516035" y="1229630"/>
            <a:ext cx="1873796" cy="1873796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2357422" y="2571744"/>
            <a:ext cx="2786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B050"/>
                </a:solidFill>
              </a:rPr>
              <a:t>90 – 70 = 30</a:t>
            </a:r>
            <a:endParaRPr lang="cs-CZ" sz="3600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86182" y="5500702"/>
            <a:ext cx="3214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49 – 20 = 29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000760" y="3000372"/>
            <a:ext cx="2857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100 – 50 = </a:t>
            </a:r>
            <a:r>
              <a:rPr lang="cs-CZ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50</a:t>
            </a:r>
            <a:endParaRPr lang="cs-CZ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57158" y="5072074"/>
            <a:ext cx="2786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81 – 5 = 76</a:t>
            </a:r>
            <a:endParaRPr lang="cs-CZ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85852" y="1071546"/>
            <a:ext cx="45916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00B050"/>
                </a:solidFill>
              </a:rPr>
              <a:t>Lhářem  byl ….. </a:t>
            </a:r>
            <a:endParaRPr lang="cs-CZ" sz="5400" dirty="0">
              <a:solidFill>
                <a:srgbClr val="00B050"/>
              </a:solidFill>
            </a:endParaRPr>
          </a:p>
        </p:txBody>
      </p:sp>
      <p:pic>
        <p:nvPicPr>
          <p:cNvPr id="3" name="Picture 2" descr="C:\Users\Projektor\AppData\Local\Microsoft\Windows\Temporary Internet Files\Content.IE5\IPMRDGEY\MC900439766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2798022">
            <a:off x="5292185" y="2791864"/>
            <a:ext cx="2100547" cy="2100547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14348" y="4286256"/>
            <a:ext cx="4286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00B050"/>
                </a:solidFill>
              </a:rPr>
              <a:t>90 – 70 = 30</a:t>
            </a:r>
            <a:endParaRPr lang="cs-CZ" sz="4800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-1000164" y="357166"/>
            <a:ext cx="809837" cy="830997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00B050"/>
                </a:solidFill>
              </a:rPr>
              <a:t>20</a:t>
            </a:r>
            <a:endParaRPr lang="cs-CZ" sz="48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71 0.02798 C -0.01928 0.02983 -0.02483 0.03769 -0.02709 0.03908 C -0.02934 0.04046 -0.03993 0.02035 -0.03178 0.03699 C -0.02362 0.05364 0.01232 0.12139 0.02239 0.13873 C 0.03211 0.15607 0.02239 0.13526 0.02777 0.14104 C 0.03368 0.14682 0.04826 0.16324 0.05364 0.17387 C 0.06024 0.18451 0.05642 0.18381 0.06371 0.20486 C 0.07152 0.2259 0.08975 0.26728 0.09965 0.29988 C 0.10746 0.33202 0.09323 0.38243 0.11736 0.39931 C 0.14114 0.41618 0.21753 0.43491 0.24079 0.40139 C 0.26423 0.36786 0.22569 0.23075 0.25833 0.19792 C 0.29062 0.16509 0.39149 0.17988 0.43645 0.20462 C 0.48142 0.22936 0.52204 0.30173 0.52864 0.34636 C 0.53507 0.39075 0.50069 0.46705 0.47465 0.47098 C 0.44843 0.47491 0.39566 0.37179 0.37152 0.36971 C 0.34739 0.36763 0.33246 0.43029 0.32986 0.4585 C 0.32725 0.48671 0.35104 0.49295 0.35555 0.53873 C 0.36007 0.58451 0.33802 0.70844 0.35711 0.73318 C 0.37621 0.75792 0.45451 0.71653 0.46979 0.68671 C 0.48507 0.65688 0.45225 0.57295 0.4493 0.55353 C 0.44618 0.5341 0.45156 0.56671 0.45225 0.5704 " pathEditMode="relative" rAng="0" ptsTypes="aaaaaaaaaaaaaaaaaaaaa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" y="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Projektor\AppData\Local\Microsoft\Windows\Temporary Internet Files\Content.IE5\LWZG0AQB\MC900410779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71472" y="3000372"/>
            <a:ext cx="1809082" cy="2357454"/>
          </a:xfrm>
          <a:prstGeom prst="rect">
            <a:avLst/>
          </a:prstGeom>
          <a:noFill/>
        </p:spPr>
      </p:pic>
      <p:pic>
        <p:nvPicPr>
          <p:cNvPr id="10" name="Picture 3" descr="C:\Users\Projektor\AppData\Local\Microsoft\Windows\Temporary Internet Files\Content.IE5\LWZG0AQB\MC900410779[1].wmf"/>
          <p:cNvPicPr>
            <a:picLocks noChangeAspect="1" noChangeArrowheads="1"/>
          </p:cNvPicPr>
          <p:nvPr/>
        </p:nvPicPr>
        <p:blipFill>
          <a:blip r:embed="rId2">
            <a:biLevel thresh="50000"/>
          </a:blip>
          <a:srcRect/>
          <a:stretch>
            <a:fillRect/>
          </a:stretch>
        </p:blipFill>
        <p:spPr bwMode="auto">
          <a:xfrm>
            <a:off x="4643438" y="3571876"/>
            <a:ext cx="1480158" cy="1928826"/>
          </a:xfrm>
          <a:prstGeom prst="rect">
            <a:avLst/>
          </a:prstGeom>
          <a:noFill/>
        </p:spPr>
      </p:pic>
      <p:pic>
        <p:nvPicPr>
          <p:cNvPr id="11" name="Picture 3" descr="C:\Users\Projektor\AppData\Local\Microsoft\Windows\Temporary Internet Files\Content.IE5\LWZG0AQB\MC900410779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285984" y="357166"/>
            <a:ext cx="1857388" cy="2420402"/>
          </a:xfrm>
          <a:prstGeom prst="rect">
            <a:avLst/>
          </a:prstGeom>
          <a:noFill/>
        </p:spPr>
      </p:pic>
      <p:pic>
        <p:nvPicPr>
          <p:cNvPr id="12" name="Picture 3" descr="C:\Users\Projektor\AppData\Local\Microsoft\Windows\Temporary Internet Files\Content.IE5\LWZG0AQB\MC900410779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6215074" y="785794"/>
            <a:ext cx="1857388" cy="2420402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2285984" y="2786058"/>
            <a:ext cx="2214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</a:rPr>
              <a:t>59 + 8 = 67</a:t>
            </a:r>
            <a:endParaRPr lang="cs-CZ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57158" y="5286388"/>
            <a:ext cx="2917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B050"/>
                </a:solidFill>
              </a:rPr>
              <a:t>66 + 8 = 74</a:t>
            </a:r>
            <a:endParaRPr lang="cs-CZ" sz="3600" dirty="0">
              <a:solidFill>
                <a:srgbClr val="00B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226214" y="3143248"/>
            <a:ext cx="22300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47 + 6 = 52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00562" y="5500702"/>
            <a:ext cx="2500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38 + 9 = 47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158" y="642918"/>
            <a:ext cx="67866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A  tentokráte  lhal…….</a:t>
            </a:r>
            <a:endParaRPr lang="cs-CZ" sz="4800" dirty="0"/>
          </a:p>
        </p:txBody>
      </p:sp>
      <p:pic>
        <p:nvPicPr>
          <p:cNvPr id="3" name="Picture 3" descr="C:\Users\Projektor\AppData\Local\Microsoft\Windows\Temporary Internet Files\Content.IE5\LWZG0AQB\MC900410779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20507153">
            <a:off x="1282765" y="2565603"/>
            <a:ext cx="1857388" cy="242040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643438" y="3286124"/>
            <a:ext cx="34756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47  +  6  =  52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144000" y="428604"/>
            <a:ext cx="809837" cy="830997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53</a:t>
            </a:r>
            <a:endParaRPr lang="cs-CZ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2 0.00417 C -0.08246 -0.0178 -0.15573 -0.03953 -0.19323 -0.04647 C -0.23073 -0.05341 -0.22205 -0.04971 -0.23455 -0.03815 C -0.24705 -0.02659 -0.2618 -0.00069 -0.26788 0.02336 C -0.27396 0.0474 -0.27083 0.07723 -0.27101 0.10544 C -0.27118 0.13388 -0.25903 0.17018 -0.26944 0.19237 C -0.27986 0.21457 -0.30469 0.23862 -0.33299 0.23862 C -0.36128 0.23908 -0.40243 0.20463 -0.43941 0.19422 C -0.47639 0.18428 -0.52674 0.1674 -0.55521 0.17758 C -0.58368 0.18775 -0.59618 0.22289 -0.61076 0.25573 C -0.62535 0.28856 -0.63837 0.33457 -0.64253 0.37411 C -0.6467 0.41365 -0.64062 0.45943 -0.63611 0.49226 C -0.6316 0.52555 -0.6401 0.53341 -0.61545 0.57295 C -0.5908 0.61249 -0.54757 0.69758 -0.48871 0.72925 C -0.42986 0.76093 -0.30156 0.75769 -0.2618 0.76301 C -0.22205 0.76833 -0.26701 0.77087 -0.25069 0.76093 C -0.23437 0.75099 -0.17899 0.71515 -0.16337 0.70382 C -0.14774 0.69249 -0.16285 0.71815 -0.15694 0.69318 C -0.15104 0.66821 -0.12083 0.59908 -0.1283 0.55376 C -0.13576 0.50844 -0.18611 0.44833 -0.20139 0.42058 " pathEditMode="relative" rAng="0" ptsTypes="aaaaaaaaaaaaaaaaaaaa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" y="3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jektor\AppData\Local\Microsoft\Windows\Temporary Internet Files\Content.IE5\NOK3JUQM\MC900441382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143240" y="214290"/>
            <a:ext cx="2241550" cy="2241550"/>
          </a:xfrm>
          <a:prstGeom prst="rect">
            <a:avLst/>
          </a:prstGeom>
          <a:noFill/>
        </p:spPr>
      </p:pic>
      <p:pic>
        <p:nvPicPr>
          <p:cNvPr id="3" name="Picture 2" descr="C:\Users\Projektor\AppData\Local\Microsoft\Windows\Temporary Internet Files\Content.IE5\NOK3JUQM\MC900441382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5141533">
            <a:off x="572670" y="2644379"/>
            <a:ext cx="2241550" cy="2241550"/>
          </a:xfrm>
          <a:prstGeom prst="rect">
            <a:avLst/>
          </a:prstGeom>
          <a:noFill/>
        </p:spPr>
      </p:pic>
      <p:pic>
        <p:nvPicPr>
          <p:cNvPr id="4" name="Picture 2" descr="C:\Users\Projektor\AppData\Local\Microsoft\Windows\Temporary Internet Files\Content.IE5\NOK3JUQM\MC900441382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786182" y="3714752"/>
            <a:ext cx="2241550" cy="2241550"/>
          </a:xfrm>
          <a:prstGeom prst="rect">
            <a:avLst/>
          </a:prstGeom>
          <a:noFill/>
        </p:spPr>
      </p:pic>
      <p:pic>
        <p:nvPicPr>
          <p:cNvPr id="5" name="Picture 2" descr="C:\Users\Projektor\AppData\Local\Microsoft\Windows\Temporary Internet Files\Content.IE5\NOK3JUQM\MC900441382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5860191">
            <a:off x="6105894" y="1676746"/>
            <a:ext cx="2241550" cy="224155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928926" y="2357430"/>
            <a:ext cx="22910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46 – 8 = 38</a:t>
            </a:r>
            <a:endParaRPr lang="cs-CZ" sz="36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14348" y="4786322"/>
            <a:ext cx="22910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92 – 7 = 86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00430" y="5857892"/>
            <a:ext cx="22910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51 – 6 = 45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429388" y="3857628"/>
            <a:ext cx="22910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63 – 9 = 54</a:t>
            </a:r>
            <a:endParaRPr lang="cs-CZ" sz="3600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Projektor\AppData\Local\Microsoft\Windows\Temporary Internet Files\Content.IE5\NOK3JUQM\MC900441382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5141533">
            <a:off x="2930123" y="2001437"/>
            <a:ext cx="2241550" cy="224155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85720" y="642918"/>
            <a:ext cx="65231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  kdopak si vymýšlel právě teď ?</a:t>
            </a:r>
            <a:endParaRPr lang="cs-CZ" sz="36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643306" y="4643446"/>
            <a:ext cx="299473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92 – 7 = 86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358346" y="714356"/>
            <a:ext cx="755335" cy="76944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85</a:t>
            </a:r>
            <a:endParaRPr lang="cs-CZ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2.99722E-6 C -0.03334 0.00023 -0.06528 0.00046 -0.08889 0.0104 C -0.11216 0.02035 -0.1257 0.02914 -0.14011 0.05943 C -0.15486 0.08973 -0.154 0.16674 -0.17587 0.19264 C -0.19775 0.21854 -0.24479 0.22918 -0.27205 0.21531 C -0.29948 0.20143 -0.31441 0.1302 -0.34063 0.10869 C -0.36771 0.08718 -0.40278 0.08256 -0.42986 0.08626 C -0.4566 0.08996 -0.48125 0.11702 -0.50261 0.13136 C -0.52361 0.1457 -0.54115 0.16489 -0.55677 0.17229 C -0.57205 0.17969 -0.58091 0.18015 -0.59532 0.17645 C -0.6099 0.17275 -0.62691 0.16165 -0.64358 0.14963 C -0.66025 0.1376 -0.67604 0.12002 -0.69549 0.1043 C -0.71493 0.08857 -0.74028 0.06568 -0.76025 0.0555 C -0.78021 0.04533 -0.79879 0.04024 -0.81545 0.04278 C -0.83212 0.04533 -0.84288 0.04648 -0.86007 0.07146 C -0.87726 0.09644 -0.90677 0.16027 -0.91858 0.19241 C -0.93038 0.22456 -0.92813 0.22965 -0.93091 0.2641 C -0.93368 0.29856 -0.93837 0.35939 -0.93559 0.3994 C -0.93282 0.4394 -0.92223 0.47224 -0.91407 0.50393 C -0.90591 0.53561 -0.89948 0.56221 -0.88629 0.58996 C -0.87309 0.61771 -0.85278 0.64385 -0.8349 0.67021 C -0.81702 0.69657 -0.79132 0.7315 -0.77882 0.74815 C -0.7665 0.7648 -0.77014 0.76202 -0.76025 0.77058 C -0.75052 0.77914 -0.74028 0.79116 -0.72032 0.79926 C -0.69931 0.80735 -0.67379 0.81475 -0.6375 0.81984 C -0.60122 0.82493 -0.54618 0.83163 -0.50261 0.83002 C -0.45868 0.8284 -0.41372 0.82261 -0.37552 0.80966 C -0.33629 0.79671 -0.30261 0.77521 -0.27205 0.75231 C -0.24167 0.72941 -0.2099 0.70259 -0.19132 0.67229 C -0.17275 0.642 -0.16302 0.60592 -0.16025 0.56984 C -0.15764 0.53376 -0.16337 0.4852 -0.17587 0.45513 C -0.18854 0.42507 -0.21372 0.40379 -0.23473 0.38945 C -0.25625 0.37511 -0.27882 0.3691 -0.30469 0.3691 C -0.33073 0.3691 -0.3724 0.3765 -0.39063 0.38945 C -0.41059 0.4024 -0.41146 0.42761 -0.41563 0.44681 C -0.41997 0.466 -0.41945 0.48774 -0.41771 0.50416 C -0.41563 0.52058 -0.41042 0.53446 -0.40677 0.54533 C -0.40295 0.55619 -0.39775 0.56452 -0.39549 0.56961 " pathEditMode="relative" rAng="0" ptsTypes="aaaaaaaaaaaaaaaaaaaaaaaaaaaaaaaaaaaaaa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4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Projektor\AppData\Local\Microsoft\Windows\Temporary Internet Files\Content.IE5\VMUKIEE7\MC900438000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2071670" y="928670"/>
            <a:ext cx="2504391" cy="1706570"/>
          </a:xfrm>
          <a:prstGeom prst="rect">
            <a:avLst/>
          </a:prstGeom>
          <a:noFill/>
          <a:scene3d>
            <a:camera prst="orthographicFront">
              <a:rot lat="0" lon="300000" rev="0"/>
            </a:camera>
            <a:lightRig rig="threePt" dir="t"/>
          </a:scene3d>
        </p:spPr>
      </p:pic>
      <p:pic>
        <p:nvPicPr>
          <p:cNvPr id="4" name="Picture 3" descr="C:\Users\Projektor\AppData\Local\Microsoft\Windows\Temporary Internet Files\Content.IE5\VMUKIEE7\MC900438000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14348" y="3571876"/>
            <a:ext cx="2504391" cy="1706570"/>
          </a:xfrm>
          <a:prstGeom prst="rect">
            <a:avLst/>
          </a:prstGeom>
          <a:noFill/>
        </p:spPr>
      </p:pic>
      <p:pic>
        <p:nvPicPr>
          <p:cNvPr id="5" name="Picture 3" descr="C:\Users\Projektor\AppData\Local\Microsoft\Windows\Temporary Internet Files\Content.IE5\VMUKIEE7\MC900438000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5857884" y="3429000"/>
            <a:ext cx="2504391" cy="1706570"/>
          </a:xfrm>
          <a:prstGeom prst="rect">
            <a:avLst/>
          </a:prstGeom>
          <a:noFill/>
        </p:spPr>
      </p:pic>
      <p:pic>
        <p:nvPicPr>
          <p:cNvPr id="6" name="Picture 3" descr="C:\Users\Projektor\AppData\Local\Microsoft\Windows\Temporary Internet Files\Content.IE5\VMUKIEE7\MC900438000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357818" y="214290"/>
            <a:ext cx="2504391" cy="170657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071670" y="2714620"/>
            <a:ext cx="22910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90 – 7 = 83</a:t>
            </a:r>
            <a:endParaRPr lang="cs-CZ" sz="3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715008" y="2000240"/>
            <a:ext cx="22910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80 – 5 = 75</a:t>
            </a:r>
            <a:endParaRPr lang="cs-CZ" sz="36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1472" y="5357826"/>
            <a:ext cx="24064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50 – 3 = 48 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215074" y="5286388"/>
            <a:ext cx="22910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60 – 6 = 54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00034" y="642918"/>
            <a:ext cx="53287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Odhalili  jste  lháře ?</a:t>
            </a:r>
            <a:endParaRPr lang="cs-CZ" sz="4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Projektor\AppData\Local\Microsoft\Windows\Temporary Internet Files\Content.IE5\VMUKIEE7\MC900438000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21055206" flipH="1">
            <a:off x="589661" y="1667028"/>
            <a:ext cx="1886739" cy="1285683"/>
          </a:xfrm>
          <a:prstGeom prst="rect">
            <a:avLst/>
          </a:prstGeom>
          <a:noFill/>
        </p:spPr>
      </p:pic>
      <p:pic>
        <p:nvPicPr>
          <p:cNvPr id="5" name="Picture 3" descr="C:\Users\Projektor\AppData\Local\Microsoft\Windows\Temporary Internet Files\Content.IE5\VMUKIEE7\MC900438000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2643174" y="1643050"/>
            <a:ext cx="1887034" cy="1285884"/>
          </a:xfrm>
          <a:prstGeom prst="rect">
            <a:avLst/>
          </a:prstGeom>
          <a:noFill/>
          <a:scene3d>
            <a:camera prst="orthographicFront">
              <a:rot lat="0" lon="300000" rev="0"/>
            </a:camera>
            <a:lightRig rig="threePt" dir="t"/>
          </a:scene3d>
        </p:spPr>
      </p:pic>
      <p:pic>
        <p:nvPicPr>
          <p:cNvPr id="6" name="Picture 3" descr="C:\Users\Projektor\AppData\Local\Microsoft\Windows\Temporary Internet Files\Content.IE5\VMUKIEE7\MC900438000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4857752" y="1571612"/>
            <a:ext cx="1928826" cy="1314362"/>
          </a:xfrm>
          <a:prstGeom prst="rect">
            <a:avLst/>
          </a:prstGeom>
          <a:noFill/>
        </p:spPr>
      </p:pic>
      <p:pic>
        <p:nvPicPr>
          <p:cNvPr id="7" name="Picture 3" descr="C:\Users\Projektor\AppData\Local\Microsoft\Windows\Temporary Internet Files\Content.IE5\VMUKIEE7\MC900438000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000892" y="1643050"/>
            <a:ext cx="1782199" cy="1214446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2857488" y="3643314"/>
            <a:ext cx="27606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50 – 3 = 48</a:t>
            </a:r>
            <a:endParaRPr lang="cs-CZ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-1000164" y="1285860"/>
            <a:ext cx="809837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47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57262E-7 C 0.00521 0.03353 0.01059 0.06706 0.02465 0.10869 C 0.03871 0.15032 0.06597 0.22132 0.08455 0.25 C 0.10347 0.27867 0.1184 0.27081 0.13698 0.28076 C 0.15521 0.2907 0.18299 0.29533 0.19549 0.30943 C 0.20764 0.32354 0.20972 0.34343 0.21076 0.36494 C 0.2118 0.38644 0.2118 0.41558 0.20156 0.43871 C 0.19115 0.46184 0.15451 0.47433 0.14913 0.50416 C 0.1441 0.53399 0.15417 0.59204 0.17083 0.61702 C 0.18733 0.642 0.21927 0.6524 0.24757 0.65379 C 0.27604 0.65518 0.31597 0.64639 0.34149 0.62511 C 0.36684 0.60384 0.38038 0.56036 0.4 0.52682 C 0.41944 0.49329 0.42726 0.44172 0.45833 0.42437 C 0.48958 0.40703 0.55694 0.41373 0.58611 0.42229 C 0.61493 0.43085 0.61788 0.45397 0.63212 0.47548 C 0.64653 0.49699 0.65469 0.53214 0.6724 0.55134 C 0.68993 0.57053 0.70833 0.58302 0.73854 0.59019 C 0.76875 0.59736 0.81805 0.608 0.85382 0.59435 C 0.88941 0.58071 0.92778 0.54625 0.95243 0.50832 C 0.97691 0.47039 0.99566 0.41212 1.00139 0.36679 C 1.00729 0.32146 1.00382 0.26804 0.9875 0.23566 C 0.97135 0.20328 0.93212 0.18524 0.90451 0.17229 C 0.87708 0.15934 0.84896 0.15425 0.82135 0.15795 C 0.79392 0.16165 0.76267 0.1783 0.73854 0.19472 C 0.71424 0.21114 0.69236 0.2345 0.67517 0.25624 C 0.65799 0.27798 0.64236 0.31313 0.63524 0.32585 " pathEditMode="relative" ptsTypes="aaaaaaaaaaaaaaaaaaaaaaaaaA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C:\Users\Projektor\AppData\Local\Microsoft\Windows\Temporary Internet Files\Content.IE5\PNVXNOW5\MC900027941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928926" y="285728"/>
            <a:ext cx="1511347" cy="2071702"/>
          </a:xfrm>
          <a:prstGeom prst="rect">
            <a:avLst/>
          </a:prstGeom>
          <a:noFill/>
        </p:spPr>
      </p:pic>
      <p:pic>
        <p:nvPicPr>
          <p:cNvPr id="9" name="Picture 8" descr="C:\Users\Projektor\AppData\Local\Microsoft\Windows\Temporary Internet Files\Content.IE5\PNVXNOW5\MC900027941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0070C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4357686" y="3714752"/>
            <a:ext cx="1511347" cy="2071702"/>
          </a:xfrm>
          <a:prstGeom prst="rect">
            <a:avLst/>
          </a:prstGeom>
          <a:noFill/>
        </p:spPr>
      </p:pic>
      <p:pic>
        <p:nvPicPr>
          <p:cNvPr id="10" name="Picture 8" descr="C:\Users\Projektor\AppData\Local\Microsoft\Windows\Temporary Internet Files\Content.IE5\PNVXNOW5\MC900027941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643702" y="714356"/>
            <a:ext cx="1511347" cy="2071702"/>
          </a:xfrm>
          <a:prstGeom prst="rect">
            <a:avLst/>
          </a:prstGeom>
          <a:noFill/>
        </p:spPr>
      </p:pic>
      <p:pic>
        <p:nvPicPr>
          <p:cNvPr id="11" name="Picture 8" descr="C:\Users\Projektor\AppData\Local\Microsoft\Windows\Temporary Internet Files\Content.IE5\PNVXNOW5\MC900027941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857224" y="2714620"/>
            <a:ext cx="1511347" cy="2071702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2214546" y="2214554"/>
            <a:ext cx="32431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60 – 30 + 9 = 39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900804" y="2857496"/>
            <a:ext cx="3243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40 + 50 – 7 = 83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857620" y="5786454"/>
            <a:ext cx="32431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30 + 40 – 6 = 62</a:t>
            </a:r>
            <a:endParaRPr lang="cs-CZ" sz="3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14282" y="4714884"/>
            <a:ext cx="32431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70 – 60 + 9 = 19</a:t>
            </a:r>
            <a:endParaRPr lang="cs-CZ" sz="36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4282" y="642918"/>
            <a:ext cx="84946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Kdo  správně  vyřešil  poslední  případ ?</a:t>
            </a:r>
            <a:endParaRPr lang="cs-CZ" sz="4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14480" y="1643050"/>
            <a:ext cx="40575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Lhářem  byl ……….</a:t>
            </a:r>
            <a:endParaRPr lang="cs-CZ" sz="36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8" descr="C:\Users\Projektor\AppData\Local\Microsoft\Windows\Temporary Internet Files\Content.IE5\PNVXNOW5\MC900027941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0070C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1421854">
            <a:off x="5358425" y="2771690"/>
            <a:ext cx="2394644" cy="3282495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28596" y="4071942"/>
            <a:ext cx="42659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30 + 40 – 6 = 62</a:t>
            </a:r>
            <a:endParaRPr lang="cs-CZ" sz="4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358346" y="5857892"/>
            <a:ext cx="809837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64</a:t>
            </a:r>
            <a:endParaRPr lang="cs-CZ" sz="4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93 -0.00278 C -0.10643 0.01479 -0.19393 0.0326 -0.24757 0.03953 C -0.30122 0.04647 -0.30625 0.04439 -0.34115 0.03953 C -0.37604 0.03468 -0.41285 0.03237 -0.45712 0.00994 C -0.50139 -0.01249 -0.56632 -0.04532 -0.60625 -0.09573 C -0.64618 -0.14613 -0.68403 -0.23307 -0.6967 -0.29226 C -0.70938 -0.35145 -0.70313 -0.41365 -0.68247 -0.45087 C -0.66181 -0.4881 -0.61024 -0.51908 -0.57292 -0.5163 C -0.53559 -0.51353 -0.48247 -0.46914 -0.45868 -0.43399 C -0.4349 -0.39885 -0.43264 -0.34081 -0.43004 -0.30498 C -0.42743 -0.26914 -0.42622 -0.24139 -0.44288 -0.21827 C -0.45955 -0.19515 -0.50382 -0.17249 -0.53004 -0.16555 C -0.55625 -0.15862 -0.58333 -0.16047 -0.6 -0.17596 C -0.61667 -0.19145 -0.62934 -0.24555 -0.63004 -0.2585 C -0.63073 -0.27145 -0.61771 -0.26289 -0.60469 -0.25434 " pathEditMode="relative" rAng="0" ptsTypes="aaaaaaaaaaaaaaA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5" y="-2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4348" y="1785926"/>
            <a:ext cx="46983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Citace:</a:t>
            </a:r>
          </a:p>
          <a:p>
            <a:r>
              <a:rPr lang="cs-CZ" dirty="0" smtClean="0"/>
              <a:t>Použité </a:t>
            </a:r>
            <a:r>
              <a:rPr lang="cs-CZ" dirty="0" smtClean="0"/>
              <a:t>ilustrace:  Kliparty Microsoft PowerPoint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206</Words>
  <Application>Microsoft Office PowerPoint</Application>
  <PresentationFormat>Předvádění na obrazovce (4:3)</PresentationFormat>
  <Paragraphs>48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Matematické hádanky</dc:title>
  <dc:creator>Projektor</dc:creator>
  <cp:lastModifiedBy>Projektor</cp:lastModifiedBy>
  <cp:revision>18</cp:revision>
  <dcterms:created xsi:type="dcterms:W3CDTF">2012-03-12T20:23:14Z</dcterms:created>
  <dcterms:modified xsi:type="dcterms:W3CDTF">2012-04-15T08:41:52Z</dcterms:modified>
</cp:coreProperties>
</file>