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357F"/>
    <a:srgbClr val="FEDD9C"/>
    <a:srgbClr val="FEF1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133EF-E2B8-4BFB-A127-AC1D442B38B8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47172-806F-470B-A818-4186BEE2D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5214938"/>
            <a:ext cx="5665788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857488" y="1071546"/>
            <a:ext cx="3175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cs-CZ" b="1" dirty="0" smtClean="0"/>
              <a:t>04  </a:t>
            </a:r>
            <a:r>
              <a:rPr lang="cs-CZ" b="1" dirty="0" smtClean="0"/>
              <a:t>Matematické hádanky II.</a:t>
            </a:r>
            <a:endParaRPr lang="cs-CZ" dirty="0"/>
          </a:p>
          <a:p>
            <a:pPr algn="ctr"/>
            <a:r>
              <a:rPr lang="cs-CZ" sz="2400" b="1" dirty="0" smtClean="0"/>
              <a:t>VY_32_INOVACE_04</a:t>
            </a:r>
            <a:endParaRPr lang="cs-CZ" sz="2400" b="1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42910" y="2214554"/>
            <a:ext cx="80645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Kobylková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B2 - 04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2.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M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</a:t>
            </a:r>
            <a:r>
              <a:rPr lang="cs-CZ" sz="1200" dirty="0" smtClean="0"/>
              <a:t>	Zábavnou formou si  žáci zopakují sčítání a odčítání v oboru do 100 s přechodem přes </a:t>
            </a:r>
            <a:r>
              <a:rPr lang="cs-CZ" sz="1200" dirty="0" smtClean="0"/>
              <a:t>deset, 		</a:t>
            </a:r>
            <a:r>
              <a:rPr lang="cs-CZ" sz="1200" dirty="0" smtClean="0"/>
              <a:t>cvičení </a:t>
            </a:r>
            <a:r>
              <a:rPr lang="cs-CZ" sz="1200" dirty="0" smtClean="0"/>
              <a:t>postřehu  a  pozornosti, </a:t>
            </a:r>
            <a:r>
              <a:rPr lang="cs-CZ" sz="1200" dirty="0" smtClean="0"/>
              <a:t>zrychlování  </a:t>
            </a:r>
            <a:r>
              <a:rPr lang="cs-CZ" sz="1200" dirty="0" smtClean="0"/>
              <a:t>počtářských dovedností. Z každé čtveřice  příkladů </a:t>
            </a:r>
            <a:r>
              <a:rPr lang="cs-CZ" sz="1200" dirty="0" smtClean="0"/>
              <a:t>		žáci </a:t>
            </a:r>
            <a:r>
              <a:rPr lang="cs-CZ" sz="1200" dirty="0" smtClean="0"/>
              <a:t>vyberou pouze ten chybný, </a:t>
            </a:r>
            <a:r>
              <a:rPr lang="cs-CZ" sz="1200" dirty="0" smtClean="0"/>
              <a:t>zvednou </a:t>
            </a:r>
            <a:r>
              <a:rPr lang="cs-CZ" sz="1200" dirty="0" smtClean="0"/>
              <a:t>pastelku stejné barvy – rychlá kontrola  pro vyučujícího. </a:t>
            </a:r>
            <a:r>
              <a:rPr lang="cs-CZ" sz="1200" dirty="0" smtClean="0"/>
              <a:t>		Za </a:t>
            </a:r>
            <a:r>
              <a:rPr lang="cs-CZ" sz="1200" dirty="0" smtClean="0"/>
              <a:t>každým úkolem následuje 	</a:t>
            </a:r>
            <a:r>
              <a:rPr lang="cs-CZ" sz="1200" dirty="0" smtClean="0"/>
              <a:t>ihned </a:t>
            </a:r>
            <a:r>
              <a:rPr lang="cs-CZ" sz="1200" dirty="0" smtClean="0"/>
              <a:t>správné řešení. Doporučuji spouštět jako  </a:t>
            </a:r>
            <a:r>
              <a:rPr lang="cs-CZ" sz="1200" dirty="0" smtClean="0"/>
              <a:t>prezentaci	              		 </a:t>
            </a:r>
            <a:r>
              <a:rPr lang="cs-CZ" sz="1200" dirty="0" smtClean="0"/>
              <a:t>v PowerPointu ( postupné přílety </a:t>
            </a:r>
            <a:r>
              <a:rPr lang="cs-CZ" sz="1200" dirty="0" smtClean="0"/>
              <a:t>správných </a:t>
            </a:r>
            <a:r>
              <a:rPr lang="cs-CZ" sz="1200" dirty="0" smtClean="0"/>
              <a:t>odpovědí, otáčení…)</a:t>
            </a:r>
            <a:r>
              <a:rPr lang="cs-CZ" sz="1200" dirty="0"/>
              <a:t>	</a:t>
            </a:r>
          </a:p>
          <a:p>
            <a:pPr>
              <a:spcBef>
                <a:spcPct val="50000"/>
              </a:spcBef>
            </a:pPr>
            <a:endParaRPr lang="cs-CZ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7030A0"/>
                </a:solidFill>
              </a:rPr>
              <a:t>Matematické  hádanky</a:t>
            </a:r>
            <a:endParaRPr lang="cs-CZ" sz="6000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3286124"/>
            <a:ext cx="6400800" cy="175260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7A357F"/>
                </a:solidFill>
              </a:rPr>
              <a:t>Pojďme si zahrát na detektivy!</a:t>
            </a:r>
            <a:endParaRPr lang="cs-CZ" sz="6000" b="1" dirty="0">
              <a:solidFill>
                <a:srgbClr val="7A357F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714356"/>
            <a:ext cx="8229600" cy="5143536"/>
          </a:xfrm>
        </p:spPr>
        <p:txBody>
          <a:bodyPr/>
          <a:lstStyle/>
          <a:p>
            <a:pPr>
              <a:buNone/>
            </a:pPr>
            <a:r>
              <a:rPr lang="cs-CZ" sz="3600" dirty="0" smtClean="0">
                <a:solidFill>
                  <a:srgbClr val="00B050"/>
                </a:solidFill>
              </a:rPr>
              <a:t>Někdo si tady pěkně vymýšlí!</a:t>
            </a:r>
          </a:p>
          <a:p>
            <a:pPr>
              <a:buNone/>
            </a:pPr>
            <a:r>
              <a:rPr lang="cs-CZ" sz="3600" dirty="0">
                <a:solidFill>
                  <a:srgbClr val="00B050"/>
                </a:solidFill>
              </a:rPr>
              <a:t>	</a:t>
            </a:r>
            <a:r>
              <a:rPr lang="cs-CZ" sz="3600" dirty="0" smtClean="0">
                <a:solidFill>
                  <a:srgbClr val="00B050"/>
                </a:solidFill>
              </a:rPr>
              <a:t>	Pojďme odhalit lháře.</a:t>
            </a:r>
          </a:p>
          <a:p>
            <a:pPr>
              <a:buNone/>
            </a:pPr>
            <a:r>
              <a:rPr lang="cs-CZ" sz="3600" dirty="0">
                <a:solidFill>
                  <a:srgbClr val="00B050"/>
                </a:solidFill>
              </a:rPr>
              <a:t>	</a:t>
            </a:r>
            <a:r>
              <a:rPr lang="cs-CZ" sz="3600" dirty="0" smtClean="0">
                <a:solidFill>
                  <a:srgbClr val="00B050"/>
                </a:solidFill>
              </a:rPr>
              <a:t>		Kdo ho odhalí jako první???</a:t>
            </a:r>
          </a:p>
          <a:p>
            <a:pPr>
              <a:buNone/>
            </a:pPr>
            <a:endParaRPr lang="cs-CZ" sz="36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Nachystejte si </a:t>
            </a:r>
            <a:r>
              <a:rPr lang="cs-CZ" sz="4000" dirty="0" smtClean="0">
                <a:solidFill>
                  <a:srgbClr val="FF0000"/>
                </a:solidFill>
              </a:rPr>
              <a:t>červenou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sz="4000" dirty="0" smtClean="0">
                <a:solidFill>
                  <a:srgbClr val="0070C0"/>
                </a:solidFill>
              </a:rPr>
              <a:t>modrou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sz="4000" dirty="0" smtClean="0">
                <a:solidFill>
                  <a:srgbClr val="FFC000"/>
                </a:solidFill>
              </a:rPr>
              <a:t>žlutou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 a </a:t>
            </a:r>
            <a:r>
              <a:rPr lang="cs-CZ" sz="4000" dirty="0" smtClean="0">
                <a:solidFill>
                  <a:srgbClr val="00B050"/>
                </a:solidFill>
              </a:rPr>
              <a:t>zelenou 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barvičku.</a:t>
            </a:r>
          </a:p>
          <a:p>
            <a:pPr>
              <a:buNone/>
            </a:pP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Pojďme hledat lháře…</a:t>
            </a:r>
          </a:p>
          <a:p>
            <a:pPr>
              <a:buNone/>
            </a:pPr>
            <a:endParaRPr lang="cs-CZ" dirty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Projektor\AppData\Local\Microsoft\Windows\Temporary Internet Files\Content.IE5\LWZG0AQB\MC90023217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000372"/>
            <a:ext cx="2021941" cy="2017414"/>
          </a:xfrm>
          <a:prstGeom prst="rect">
            <a:avLst/>
          </a:prstGeom>
          <a:noFill/>
        </p:spPr>
      </p:pic>
      <p:pic>
        <p:nvPicPr>
          <p:cNvPr id="10" name="Picture 7" descr="C:\Users\Projektor\AppData\Local\Microsoft\Windows\Temporary Internet Files\Content.IE5\LWZG0AQB\MC900232172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85918" y="285728"/>
            <a:ext cx="2021941" cy="2017414"/>
          </a:xfrm>
          <a:prstGeom prst="rect">
            <a:avLst/>
          </a:prstGeom>
          <a:noFill/>
        </p:spPr>
      </p:pic>
      <p:pic>
        <p:nvPicPr>
          <p:cNvPr id="11" name="Picture 7" descr="C:\Users\Projektor\AppData\Local\Microsoft\Windows\Temporary Internet Files\Content.IE5\LWZG0AQB\MC900232172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3143248"/>
            <a:ext cx="2021941" cy="2017414"/>
          </a:xfrm>
          <a:prstGeom prst="rect">
            <a:avLst/>
          </a:prstGeom>
          <a:noFill/>
        </p:spPr>
      </p:pic>
      <p:pic>
        <p:nvPicPr>
          <p:cNvPr id="12" name="Picture 7" descr="C:\Users\Projektor\AppData\Local\Microsoft\Windows\Temporary Internet Files\Content.IE5\LWZG0AQB\MC900232172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572132" y="357166"/>
            <a:ext cx="2021941" cy="201741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00034" y="2285992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76 – 8 = 69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29190" y="2500306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83 – 5 = 78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57224" y="4929198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31 + 9 = 40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72066" y="5000636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54 + 7 = 61</a:t>
            </a:r>
            <a:endParaRPr lang="cs-CZ" sz="4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Našli jste lháře?</a:t>
            </a:r>
          </a:p>
          <a:p>
            <a:pPr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FF0000"/>
                </a:solidFill>
              </a:rPr>
              <a:t>Byl to …..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7" descr="C:\Users\Projektor\AppData\Local\Microsoft\Windows\Temporary Internet Files\Content.IE5\LWZG0AQB\MC900232172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6248" y="1000108"/>
            <a:ext cx="2021941" cy="201741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85852" y="2786058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76 – 8 = 69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72330" y="3000372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144000" y="857232"/>
            <a:ext cx="857256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68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-0.01086 C -0.02587 -0.00254 -0.03039 0.0044 -0.03872 0.00809 C -0.04913 0.01942 -0.05348 0.02266 -0.06718 0.02497 C -0.0809 0.0326 -0.09409 0.03422 -0.10851 0.03977 C -0.12848 0.04763 -0.1448 0.0585 -0.16563 0.06312 C -0.18768 0.07908 -0.21042 0.08763 -0.23542 0.09064 C -0.24705 0.09734 -0.25816 0.10729 -0.27049 0.11168 C -0.28039 0.11538 -0.29063 0.11723 -0.30053 0.12023 C -0.30365 0.12301 -0.3066 0.12625 -0.31007 0.12856 C -0.31198 0.12994 -0.31459 0.12925 -0.3165 0.13064 C -0.33525 0.14335 -0.31303 0.13295 -0.32761 0.13919 C -0.33351 0.14451 -0.34341 0.15815 -0.34341 0.15838 C -0.34636 0.16994 -0.35365 0.19214 -0.36094 0.19838 C -0.36476 0.21156 -0.3691 0.22197 -0.37674 0.23214 C -0.38004 0.24555 -0.37691 0.23283 -0.3816 0.25549 C -0.38264 0.26035 -0.38473 0.27006 -0.38473 0.27006 C -0.38525 0.27584 -0.3849 0.28185 -0.38629 0.28717 C -0.38698 0.28994 -0.38976 0.29087 -0.39098 0.29341 C -0.40261 0.3163 -0.3908 0.29919 -0.39896 0.31052 C -0.40313 0.32694 -0.39983 0.32 -0.40851 0.33156 C -0.41198 0.34104 -0.4158 0.34937 -0.42119 0.357 C -0.42622 0.37734 -0.41841 0.34752 -0.42605 0.36971 C -0.42848 0.37665 -0.42796 0.38613 -0.4323 0.39075 C -0.4415 0.4007 -0.45087 0.41156 -0.45938 0.42243 C -0.46303 0.43746 -0.45799 0.41966 -0.46563 0.43515 C -0.46737 0.43862 -0.46754 0.44671 -0.46875 0.44994 C -0.46945 0.45179 -0.47119 0.45249 -0.47205 0.45411 C -0.47691 0.46312 -0.47674 0.4696 -0.48473 0.4733 C -0.48994 0.48347 -0.4948 0.4837 -0.50382 0.48578 C -0.51198 0.49041 -0.51875 0.49249 -0.52761 0.49434 C -0.54063 0.50127 -0.53855 0.50266 -0.55452 0.50497 C -0.5632 0.50451 -0.64289 0.52486 -0.64983 0.48809 C -0.65087 0.47653 -0.65191 0.46705 -0.65452 0.45619 C -0.65521 0.4444 -0.65695 0.42359 -0.65539 0.41064 C -0.65382 0.39769 -0.64705 0.38798 -0.64497 0.37804 C -0.6415 0.35908 -0.64566 0.36324 -0.64271 0.35145 C -0.6415 0.3385 -0.63924 0.33364 -0.63386 0.32301 C -0.63143 0.3133 -0.62969 0.31723 -0.62431 0.31052 C -0.62188 0.30058 -0.62188 0.30682 -0.62605 0.29989 C -0.62726 0.29781 -0.69375 0.27075 -0.69514 0.2689 C -0.69653 0.26705 -0.63386 0.28925 -0.63386 0.28948 " pathEditMode="relative" rAng="0" ptsTypes="fffffffffffffffffffffffffffffffffafffffff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rojektor\AppData\Local\Microsoft\Windows\Temporary Internet Files\Content.IE5\D013XS6I\MC90023519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628" y="3714752"/>
            <a:ext cx="1826971" cy="1479499"/>
          </a:xfrm>
          <a:prstGeom prst="rect">
            <a:avLst/>
          </a:prstGeom>
          <a:noFill/>
        </p:spPr>
      </p:pic>
      <p:pic>
        <p:nvPicPr>
          <p:cNvPr id="8" name="Picture 3" descr="C:\Users\Projektor\AppData\Local\Microsoft\Windows\Temporary Internet Files\Content.IE5\D013XS6I\MC900235199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143108" y="642918"/>
            <a:ext cx="1826971" cy="1479499"/>
          </a:xfrm>
          <a:prstGeom prst="rect">
            <a:avLst/>
          </a:prstGeom>
          <a:noFill/>
        </p:spPr>
      </p:pic>
      <p:pic>
        <p:nvPicPr>
          <p:cNvPr id="9" name="Picture 3" descr="C:\Users\Projektor\AppData\Local\Microsoft\Windows\Temporary Internet Files\Content.IE5\D013XS6I\MC90023519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000760" y="571480"/>
            <a:ext cx="1826971" cy="1479499"/>
          </a:xfrm>
          <a:prstGeom prst="rect">
            <a:avLst/>
          </a:prstGeom>
          <a:noFill/>
        </p:spPr>
      </p:pic>
      <p:pic>
        <p:nvPicPr>
          <p:cNvPr id="10" name="Picture 3" descr="C:\Users\Projektor\AppData\Local\Microsoft\Windows\Temporary Internet Files\Content.IE5\D013XS6I\MC90023519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3000372"/>
            <a:ext cx="1826971" cy="1479499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285852" y="2285992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99 - 8 = 91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14876" y="5357826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21 + 9 = 30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8596" y="4572008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43 + 9 = 52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00694" y="2285992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61 – 3 = 56</a:t>
            </a:r>
            <a:endParaRPr lang="cs-CZ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Kdo lhal tentokrát?</a:t>
            </a:r>
            <a:endParaRPr lang="cs-CZ" dirty="0"/>
          </a:p>
        </p:txBody>
      </p:sp>
      <p:pic>
        <p:nvPicPr>
          <p:cNvPr id="4" name="Picture 3" descr="C:\Users\Projektor\AppData\Local\Microsoft\Windows\Temporary Internet Files\Content.IE5\D013XS6I\MC90023519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071934" y="1500174"/>
            <a:ext cx="1826971" cy="147949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14678" y="3857628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61 – 3 = 56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928694" y="785794"/>
            <a:ext cx="928694" cy="830997"/>
          </a:xfrm>
          <a:prstGeom prst="rect">
            <a:avLst/>
          </a:prstGeom>
          <a:solidFill>
            <a:srgbClr val="92D05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58</a:t>
            </a:r>
            <a:endParaRPr lang="cs-CZ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69 0.04138 C 0.0559 0.04763 0.0526 0.04948 0.06024 0.05225 C 0.06822 0.06219 0.07829 0.06335 0.08854 0.06728 C 0.10937 0.08555 0.08055 0.06196 0.10312 0.07491 C 0.1052 0.0763 0.10607 0.07907 0.10798 0.08069 C 0.10937 0.08185 0.11128 0.08185 0.11267 0.08254 C 0.1184 0.08601 0.12083 0.09156 0.12708 0.09364 C 0.12986 0.09618 0.13385 0.09665 0.13663 0.09942 C 0.13802 0.10034 0.14496 0.11052 0.14618 0.1126 C 0.15156 0.12023 0.14982 0.12555 0.15746 0.13133 C 0.16024 0.13595 0.16406 0.13965 0.16684 0.14451 C 0.16875 0.14797 0.16961 0.15214 0.1717 0.1556 C 0.17552 0.16925 0.1809 0.18682 0.18281 0.20092 C 0.18402 0.20809 0.18246 0.21688 0.18611 0.22312 C 0.19027 0.23098 0.19201 0.23884 0.19392 0.24786 C 0.19635 0.27329 0.19392 0.31075 0.20017 0.33387 C 0.20434 0.36393 0.20382 0.39422 0.20694 0.42428 C 0.20729 0.44162 0.20746 0.45919 0.20816 0.47699 C 0.20937 0.49803 0.21007 0.48485 0.21128 0.50289 C 0.21423 0.53688 0.21475 0.56647 0.22743 0.59676 C 0.23055 0.60416 0.22916 0.61433 0.23229 0.62127 C 0.23507 0.62774 0.24114 0.63167 0.2434 0.63815 C 0.24861 0.65295 0.2592 0.67075 0.27222 0.67745 C 0.30972 0.69665 0.35104 0.69965 0.39166 0.70196 C 0.44288 0.70011 0.49375 0.70173 0.54479 0.70011 C 0.57257 0.69456 0.5927 0.6904 0.62118 0.68878 C 0.6375 0.68508 0.65277 0.68277 0.66909 0.68115 C 0.67708 0.68 0.68507 0.67954 0.69305 0.67745 C 0.69635 0.67653 0.69913 0.67445 0.7026 0.67375 C 0.7059 0.67306 0.70902 0.67237 0.71232 0.67191 C 0.71961 0.66728 0.72552 0.6615 0.73298 0.65688 C 0.74479 0.64948 0.75746 0.64462 0.76961 0.63815 C 0.78229 0.63121 0.79218 0.62543 0.80642 0.62289 C 0.81007 0.62196 0.81371 0.62011 0.81753 0.61896 C 0.82378 0.61757 0.83645 0.61549 0.83645 0.61572 C 0.84861 0.60994 0.85277 0.60971 0.86684 0.60809 C 0.8835 0.60277 0.86406 0.60855 0.89878 0.60416 C 0.90434 0.6037 0.9092 0.60138 0.91458 0.60046 C 0.92465 0.59676 0.93333 0.59144 0.94357 0.58936 C 0.95382 0.57711 0.94149 0.58936 0.95625 0.58196 C 0.95902 0.58034 0.96111 0.57734 0.96267 0.57433 C 0.96909 0.56208 0.97552 0.54913 0.98177 0.53665 C 0.98402 0.52347 0.98906 0.51075 0.99132 0.49734 C 0.99253 0.48971 0.99461 0.47468 0.99461 0.47491 C 0.99566 0.45919 0.99635 0.45248 0.9993 0.4393 C 1.00191 0.40046 1.00277 0.38081 1.00086 0.33595 C 1.00017 0.32023 0.99253 0.30844 0.98177 0.30011 C 0.97656 0.29156 0.96788 0.29156 0.95937 0.28878 C 0.94704 0.28532 0.93541 0.28277 0.92274 0.28138 C 0.90746 0.28208 0.89184 0.28231 0.87656 0.28347 C 0.86527 0.28439 0.85295 0.29202 0.84149 0.2948 C 0.82968 0.30381 0.83576 0.30127 0.82378 0.30381 C 0.8184 0.30682 0.81145 0.30751 0.80798 0.31329 C 0.80312 0.32162 0.80052 0.33387 0.79687 0.34335 C 0.79774 0.3748 0.79722 0.41341 0.80954 0.443 C 0.81041 0.45942 0.80954 0.48069 0.81423 0.49734 C 0.81423 0.4978 0.81336 0.51399 0.81111 0.51769 C 0.80538 0.52832 0.79444 0.52948 0.78559 0.53295 C 0.78246 0.53271 0.74305 0.53595 0.72968 0.5274 C 0.71961 0.52046 0.71232 0.51075 0.70434 0.50104 C 0.7 0.49549 0.69427 0.48647 0.68836 0.48416 C 0.68454 0.47098 0.67777 0.47584 0.67083 0.46728 " pathEditMode="relative" rAng="0" ptsTypes="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6" y="3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85918" y="2786058"/>
            <a:ext cx="1871666" cy="1871666"/>
          </a:xfrm>
          <a:prstGeom prst="rect">
            <a:avLst/>
          </a:prstGeom>
          <a:noFill/>
        </p:spPr>
      </p:pic>
      <p:pic>
        <p:nvPicPr>
          <p:cNvPr id="5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929322" y="3786190"/>
            <a:ext cx="1871666" cy="1871666"/>
          </a:xfrm>
          <a:prstGeom prst="rect">
            <a:avLst/>
          </a:prstGeom>
          <a:noFill/>
        </p:spPr>
      </p:pic>
      <p:pic>
        <p:nvPicPr>
          <p:cNvPr id="6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85852" y="500042"/>
            <a:ext cx="1871666" cy="1871666"/>
          </a:xfrm>
          <a:prstGeom prst="rect">
            <a:avLst/>
          </a:prstGeom>
          <a:noFill/>
        </p:spPr>
      </p:pic>
      <p:pic>
        <p:nvPicPr>
          <p:cNvPr id="7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642918"/>
            <a:ext cx="1871666" cy="187166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42910" y="2214554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91 + 9 = 100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29256" y="2285992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13 – 7 = 5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348" y="4714884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34 + 7 = 41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43504" y="5286388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86 – 7 = 79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64291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A kdo vyřeší tento případ?</a:t>
            </a:r>
            <a:endParaRPr lang="cs-CZ" dirty="0"/>
          </a:p>
        </p:txBody>
      </p:sp>
      <p:pic>
        <p:nvPicPr>
          <p:cNvPr id="4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714612" y="1214422"/>
            <a:ext cx="1871666" cy="1871666"/>
          </a:xfrm>
          <a:prstGeom prst="rect">
            <a:avLst/>
          </a:prstGeom>
          <a:noFill/>
        </p:spPr>
      </p:pic>
      <p:pic>
        <p:nvPicPr>
          <p:cNvPr id="5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4876" y="1214422"/>
            <a:ext cx="1871666" cy="1871666"/>
          </a:xfrm>
          <a:prstGeom prst="rect">
            <a:avLst/>
          </a:prstGeom>
          <a:noFill/>
        </p:spPr>
      </p:pic>
      <p:pic>
        <p:nvPicPr>
          <p:cNvPr id="6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00034" y="1214422"/>
            <a:ext cx="1871666" cy="1871666"/>
          </a:xfrm>
          <a:prstGeom prst="rect">
            <a:avLst/>
          </a:prstGeom>
          <a:noFill/>
        </p:spPr>
      </p:pic>
      <p:pic>
        <p:nvPicPr>
          <p:cNvPr id="7" name="Picture 2" descr="C:\Users\Projektor\AppData\Local\Microsoft\Windows\Temporary Internet Files\Content.IE5\4RRDSMX9\MC900441741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86578" y="1214422"/>
            <a:ext cx="1871666" cy="187166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14612" y="4071942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13 – 7 = 5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144000" y="2000240"/>
            <a:ext cx="571504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6</a:t>
            </a:r>
            <a:endParaRPr lang="cs-CZ" sz="4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5 0.01133 C -0.01927 0.01618 -0.02517 0.02289 -0.03281 0.02612 C -0.03785 0.03075 -0.04288 0.03398 -0.04861 0.03653 C -0.05434 0.04439 -0.06163 0.05017 -0.06771 0.0578 C -0.07049 0.06543 -0.07274 0.0689 -0.07726 0.07468 C -0.0809 0.0941 -0.07795 0.0867 -0.08351 0.09803 C -0.08507 0.1082 -0.08628 0.11607 -0.08993 0.12531 C -0.09184 0.13849 -0.0967 0.15029 -0.09948 0.16346 C -0.10417 0.18589 -0.10677 0.20901 -0.11215 0.23121 C -0.11302 0.24069 -0.11372 0.25641 -0.1184 0.26497 C -0.12101 0.26982 -0.12517 0.27283 -0.12795 0.27768 C -0.13889 0.29687 -0.13229 0.29294 -0.14392 0.29664 C -0.15833 0.30936 -0.14913 0.30312 -0.18507 0.29872 C -0.19219 0.2978 -0.19861 0.29318 -0.20573 0.29248 C -0.2184 0.29133 -0.23125 0.29109 -0.24392 0.2904 C -0.26372 0.28462 -0.28403 0.2793 -0.30417 0.2756 C -0.31354 0.27098 -0.32292 0.2689 -0.33281 0.26705 C -0.33542 0.26497 -0.33819 0.26312 -0.34062 0.26081 C -0.34184 0.25965 -0.34253 0.25711 -0.34392 0.25641 C -0.35 0.25341 -0.3566 0.25294 -0.36285 0.25017 C -0.3684 0.24323 -0.37344 0.24 -0.38038 0.23537 C -0.38559 0.2282 -0.38958 0.22705 -0.39618 0.22266 C -0.39774 0.21988 -0.39878 0.21618 -0.40104 0.2141 C -0.40382 0.21156 -0.40764 0.21202 -0.41059 0.20994 C -0.42066 0.20346 -0.42708 0.2 -0.4375 0.19514 C -0.44601 0.19121 -0.45278 0.1845 -0.46128 0.18034 C -0.47257 0.17479 -0.48455 0.17456 -0.49618 0.17202 C -0.5151 0.163 -0.53524 0.16393 -0.55503 0.16138 C -0.61736 0.16277 -0.67986 0.16323 -0.74219 0.16555 C -0.76701 0.16647 -0.79323 0.17711 -0.8184 0.18034 C -0.83455 0.18867 -0.82778 0.18266 -0.83906 0.19722 C -0.84861 0.22312 -0.83472 0.18982 -0.84861 0.20994 C -0.86493 0.23375 -0.85104 0.22543 -0.86285 0.23121 C -0.86649 0.23699 -0.87101 0.24161 -0.87396 0.24809 C -0.88281 0.26751 -0.88576 0.2874 -0.89306 0.30728 C -0.89427 0.31861 -0.89444 0.33687 -0.90104 0.3452 C -0.89983 0.36878 -0.90139 0.39237 -0.88507 0.40647 C -0.87483 0.42774 -0.89062 0.39815 -0.87552 0.41503 C -0.86302 0.4289 -0.88229 0.42034 -0.86615 0.42566 C -0.85712 0.44115 -0.86615 0.42867 -0.84861 0.44046 C -0.83594 0.44901 -0.8309 0.45595 -0.8184 0.4615 C -0.80243 0.48346 -0.8276 0.45063 -0.80573 0.47214 C -0.80365 0.47422 -0.8033 0.47861 -0.80104 0.48046 C -0.79948 0.48161 -0.78698 0.48601 -0.78351 0.48693 C -0.7809 0.48763 -0.77812 0.48809 -0.77552 0.48901 C -0.7724 0.49017 -0.76615 0.49318 -0.76615 0.49341 C -0.74549 0.49133 -0.72465 0.48924 -0.70417 0.48485 C -0.69288 0.47907 -0.68733 0.47653 -0.67552 0.47422 C -0.65434 0.46242 -0.6316 0.46289 -0.60885 0.4615 C -0.58993 0.45433 -0.57135 0.45318 -0.55174 0.45086 C -0.53906 0.4467 -0.53021 0.44716 -0.51684 0.44878 C -0.51267 0.45109 -0.50799 0.45225 -0.50417 0.45526 C -0.48559 0.47005 -0.49948 0.46242 -0.48837 0.46797 C -0.48628 0.47306 -0.48368 0.47745 -0.48194 0.48277 C -0.47587 0.50196 -0.48524 0.48115 -0.47726 0.49757 C -0.47361 0.52878 -0.47778 0.49433 -0.4724 0.53133 C -0.47135 0.53826 -0.47257 0.54659 -0.46927 0.55237 C -0.45677 0.57456 -0.42361 0.57826 -0.40573 0.57988 C -0.37153 0.57826 -0.33958 0.57225 -0.30573 0.56924 C -0.28889 0.56485 -0.27187 0.56462 -0.25503 0.56092 C -0.24028 0.55144 -0.25469 0.56185 -0.24549 0.55237 C -0.24184 0.54867 -0.23437 0.54196 -0.23437 0.54219 C -0.22535 0.51861 -0.22865 0.48161 -0.23437 0.45734 C -0.23628 0.44948 -0.24149 0.4437 -0.24392 0.43607 C -0.24757 0.42497 -0.25538 0.40624 -0.26441 0.40231 C -0.27483 0.38844 -0.28108 0.38659 -0.29618 0.38335 C -0.3125 0.36924 -0.33681 0.37919 -0.35503 0.38127 C -0.36198 0.38034 -0.37014 0.38266 -0.37552 0.37687 C -0.39132 0.36046 -0.40451 0.33919 -0.41997 0.32208 C -0.42378 0.31792 -0.425 0.30982 -0.42951 0.30728 C -0.43403 0.30474 -0.43906 0.30589 -0.44392 0.3052 C -0.45399 0.30011 -0.46476 0.30081 -0.47552 0.30081 " pathEditMode="relative" rAng="0" ptsTypes="ffffffffff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5" y="2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rojektor\AppData\Local\Microsoft\Windows\Temporary Internet Files\Content.IE5\NDS11M1L\MC900406414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500826" y="2357430"/>
            <a:ext cx="1250950" cy="1965325"/>
          </a:xfrm>
          <a:prstGeom prst="rect">
            <a:avLst/>
          </a:prstGeom>
          <a:noFill/>
        </p:spPr>
      </p:pic>
      <p:pic>
        <p:nvPicPr>
          <p:cNvPr id="6" name="Picture 2" descr="C:\Users\Projektor\AppData\Local\Microsoft\Windows\Temporary Internet Files\Content.IE5\NDS11M1L\MC900406414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000496" y="1285860"/>
            <a:ext cx="1250950" cy="1965325"/>
          </a:xfrm>
          <a:prstGeom prst="rect">
            <a:avLst/>
          </a:prstGeom>
          <a:noFill/>
        </p:spPr>
      </p:pic>
      <p:pic>
        <p:nvPicPr>
          <p:cNvPr id="7" name="Picture 2" descr="C:\Users\Projektor\AppData\Local\Microsoft\Windows\Temporary Internet Files\Content.IE5\NDS11M1L\MC900406414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14290"/>
            <a:ext cx="1250950" cy="1965325"/>
          </a:xfrm>
          <a:prstGeom prst="rect">
            <a:avLst/>
          </a:prstGeom>
          <a:noFill/>
        </p:spPr>
      </p:pic>
      <p:pic>
        <p:nvPicPr>
          <p:cNvPr id="8" name="Picture 2" descr="C:\Users\Projektor\AppData\Local\Microsoft\Windows\Temporary Internet Files\Content.IE5\NDS11M1L\MC900406414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500166" y="3143248"/>
            <a:ext cx="1250950" cy="1965325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28596" y="2357430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19 + 4 = 23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43240" y="3429000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56 - 8 = 48 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034" y="5286388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73 - 7 = 66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72132" y="4643446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39 – 5 = 31</a:t>
            </a:r>
            <a:endParaRPr lang="cs-CZ" sz="4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Kdo byl největším lhářem?</a:t>
            </a:r>
            <a:endParaRPr lang="cs-CZ" dirty="0"/>
          </a:p>
        </p:txBody>
      </p:sp>
      <p:pic>
        <p:nvPicPr>
          <p:cNvPr id="4" name="Picture 2" descr="C:\Users\Projektor\AppData\Local\Microsoft\Windows\Temporary Internet Files\Content.IE5\NDS11M1L\MC900406414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500826" y="2357430"/>
            <a:ext cx="1250950" cy="196532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428860" y="3714752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39 – 5 = 31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-857256" y="642918"/>
            <a:ext cx="857256" cy="830997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</a:rPr>
              <a:t>34</a:t>
            </a:r>
            <a:endParaRPr lang="cs-CZ" sz="4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9 -0.00393 C 0.04549 -0.02174 0.03334 -0.01249 0.07952 -0.01249 C 0.11112 -0.01249 0.17032 -0.00971 0.20643 -0.00809 C 0.21007 -0.0074 0.21389 -0.00717 0.21737 -0.00601 C 0.22032 -0.00509 0.22275 -0.00254 0.22535 -0.00185 C 0.25678 0.00601 0.29063 0.00855 0.32223 0.01087 C 0.32865 0.01225 0.34046 0.01456 0.34619 0.01711 C 0.34757 0.01803 0.34896 0.02058 0.3507 0.0215 C 0.35539 0.02404 0.36528 0.02774 0.36528 0.02798 C 0.3731 0.03907 0.3731 0.05503 0.38091 0.06589 C 0.3816 0.07006 0.38195 0.07445 0.3823 0.07861 C 0.38351 0.08277 0.38525 0.0867 0.38577 0.0911 C 0.39115 0.13017 0.38473 0.10312 0.38907 0.12069 C 0.38994 0.15884 0.3816 0.21341 0.4158 0.22867 C 0.42153 0.24 0.43143 0.23769 0.44132 0.23907 C 0.45435 0.25087 0.44219 0.24139 0.47448 0.24555 C 0.47639 0.24578 0.47796 0.2467 0.47952 0.24763 C 0.4816 0.24878 0.48334 0.25156 0.48577 0.25179 C 0.49948 0.25364 0.51337 0.25318 0.52674 0.25387 C 0.55122 0.25318 0.57587 0.25364 0.60001 0.25179 C 0.60747 0.25133 0.60712 0.24647 0.61268 0.24347 C 0.62396 0.23746 0.63733 0.23537 0.64931 0.23283 C 0.654 0.22682 0.66719 0.21179 0.67292 0.2074 C 0.67657 0.20485 0.68039 0.2037 0.68421 0.20115 C 0.6974 0.19144 0.71007 0.17873 0.72379 0.16948 C 0.7408 0.15815 0.74393 0.15006 0.76198 0.14404 C 0.7783 0.12809 0.804 0.11352 0.82396 0.10821 C 0.83264 0.10196 0.84254 0.09665 0.85226 0.09341 C 0.85886 0.0874 0.85626 0.08902 0.86528 0.08485 C 0.86823 0.08347 0.87448 0.08069 0.87448 0.08092 C 0.90678 0.08462 0.90278 0.08277 0.92396 0.09549 C 0.93316 0.10127 0.92987 0.09965 0.93976 0.11237 C 0.9408 0.11376 0.94306 0.11653 0.94306 0.11676 C 0.94341 0.11861 0.94393 0.12092 0.94462 0.123 C 0.94532 0.12578 0.94688 0.12832 0.94775 0.13133 C 0.94862 0.1348 0.94862 0.1385 0.94931 0.14196 C 0.94966 0.14404 0.95018 0.14613 0.9507 0.14821 C 0.954 0.17225 0.95504 0.19954 0.96198 0.22219 C 0.96337 0.23537 0.96702 0.24717 0.96823 0.26035 C 0.97032 0.27769 0.97257 0.29318 0.97622 0.31006 C 0.97935 0.32416 0.97691 0.3163 0.97952 0.33433 C 0.98091 0.34289 0.98421 0.35977 0.98421 0.36 C 0.98386 0.37757 0.98594 0.43191 0.97952 0.45896 C 0.97691 0.46913 0.97257 0.47838 0.96997 0.48855 C 0.96632 0.50196 0.96441 0.51907 0.95869 0.53087 C 0.9566 0.53549 0.9533 0.53896 0.9507 0.54358 C 0.94532 0.55399 0.94358 0.56647 0.93316 0.5711 C 0.92848 0.57595 0.92136 0.58682 0.9158 0.58913 C 0.91181 0.59144 0.90747 0.59191 0.90313 0.59329 C 0.88907 0.60509 0.88073 0.61549 0.86355 0.61873 C 0.85087 0.62728 0.83473 0.62983 0.82066 0.63352 C 0.81007 0.6363 0.80191 0.64509 0.79202 0.6504 C 0.77327 0.66035 0.75139 0.65988 0.7316 0.66312 C 0.71459 0.67237 0.69879 0.67491 0.68091 0.68 C 0.66251 0.68532 0.64584 0.69133 0.62691 0.69364 C 0.61268 0.70196 0.60313 0.70243 0.58733 0.70428 C 0.54879 0.71537 0.50921 0.71445 0.46997 0.71699 C 0.43698 0.72416 0.45001 0.72208 0.38403 0.71699 C 0.37761 0.71653 0.37171 0.70936 0.36528 0.70844 C 0.35487 0.70682 0.34497 0.70705 0.33507 0.70636 C 0.32605 0.70173 0.32223 0.6978 0.31251 0.69572 C 0.31042 0.69433 0.30851 0.69272 0.30643 0.69156 C 0.3033 0.68994 0.29671 0.68647 0.29671 0.6867 C 0.29289 0.68115 0.28438 0.67491 0.27952 0.67167 C 0.26806 0.65595 0.28698 0.62035 0.29862 0.6104 C 0.304 0.59907 0.3066 0.59884 0.31563 0.59329 C 0.32292 0.58913 0.32674 0.58589 0.33507 0.58381 C 0.35018 0.57526 0.36598 0.56855 0.3823 0.56462 C 0.39584 0.55329 0.42362 0.5593 0.44289 0.55422 C 0.48629 0.55699 0.47865 0.55769 0.53334 0.55422 C 0.54237 0.55376 0.55921 0.54728 0.56685 0.54566 C 0.58386 0.53803 0.60191 0.5378 0.61893 0.52878 C 0.61997 0.5274 0.62084 0.52532 0.62223 0.52462 C 0.62553 0.523 0.6316 0.52693 0.63316 0.52254 C 0.63594 0.51561 0.63316 0.50682 0.63178 0.49919 C 0.63108 0.49572 0.62848 0.49318 0.62691 0.49063 C 0.61737 0.4763 0.60712 0.47537 0.59376 0.46959 C 0.58907 0.46335 0.58577 0.45965 0.57952 0.45688 C 0.57535 0.44925 0.57813 0.45179 0.5731 0.44855 " pathEditMode="relative" rAng="0" ptsTypes="fffffffffffffffff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" y="3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p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Zvládli jste to ?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2643182"/>
            <a:ext cx="8229600" cy="25431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Tak to jste šikovní detektivové!</a:t>
            </a:r>
            <a:endParaRPr lang="cs-CZ" sz="6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5286388"/>
            <a:ext cx="1143008" cy="1143008"/>
          </a:xfrm>
          <a:prstGeom prst="rect">
            <a:avLst/>
          </a:prstGeom>
          <a:noFill/>
        </p:spPr>
      </p:pic>
      <p:pic>
        <p:nvPicPr>
          <p:cNvPr id="5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4714884"/>
            <a:ext cx="1143008" cy="1143008"/>
          </a:xfrm>
          <a:prstGeom prst="rect">
            <a:avLst/>
          </a:prstGeom>
          <a:noFill/>
        </p:spPr>
      </p:pic>
      <p:pic>
        <p:nvPicPr>
          <p:cNvPr id="6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5357826"/>
            <a:ext cx="1143008" cy="1143008"/>
          </a:xfrm>
          <a:prstGeom prst="rect">
            <a:avLst/>
          </a:prstGeom>
          <a:noFill/>
        </p:spPr>
      </p:pic>
      <p:pic>
        <p:nvPicPr>
          <p:cNvPr id="7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3929066"/>
            <a:ext cx="1143008" cy="1143008"/>
          </a:xfrm>
          <a:prstGeom prst="rect">
            <a:avLst/>
          </a:prstGeom>
          <a:noFill/>
        </p:spPr>
      </p:pic>
      <p:pic>
        <p:nvPicPr>
          <p:cNvPr id="8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500174"/>
            <a:ext cx="1143008" cy="1143008"/>
          </a:xfrm>
          <a:prstGeom prst="rect">
            <a:avLst/>
          </a:prstGeom>
          <a:noFill/>
        </p:spPr>
      </p:pic>
      <p:pic>
        <p:nvPicPr>
          <p:cNvPr id="9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571480"/>
            <a:ext cx="1143008" cy="1143008"/>
          </a:xfrm>
          <a:prstGeom prst="rect">
            <a:avLst/>
          </a:prstGeom>
          <a:noFill/>
        </p:spPr>
      </p:pic>
      <p:pic>
        <p:nvPicPr>
          <p:cNvPr id="10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1143008" cy="1143008"/>
          </a:xfrm>
          <a:prstGeom prst="rect">
            <a:avLst/>
          </a:prstGeom>
          <a:noFill/>
        </p:spPr>
      </p:pic>
      <p:pic>
        <p:nvPicPr>
          <p:cNvPr id="11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428736"/>
            <a:ext cx="1143008" cy="1143008"/>
          </a:xfrm>
          <a:prstGeom prst="rect">
            <a:avLst/>
          </a:prstGeom>
          <a:noFill/>
        </p:spPr>
      </p:pic>
      <p:pic>
        <p:nvPicPr>
          <p:cNvPr id="12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928934"/>
            <a:ext cx="1143008" cy="1143008"/>
          </a:xfrm>
          <a:prstGeom prst="rect">
            <a:avLst/>
          </a:prstGeom>
          <a:noFill/>
        </p:spPr>
      </p:pic>
      <p:pic>
        <p:nvPicPr>
          <p:cNvPr id="13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428736"/>
            <a:ext cx="1143008" cy="1143008"/>
          </a:xfrm>
          <a:prstGeom prst="rect">
            <a:avLst/>
          </a:prstGeom>
          <a:noFill/>
        </p:spPr>
      </p:pic>
      <p:pic>
        <p:nvPicPr>
          <p:cNvPr id="14" name="Picture 2" descr="C:\Users\Projektor\AppData\Local\Microsoft\Windows\Temporary Internet Files\Content.IE5\YHIGNTG8\MC900441385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714884"/>
            <a:ext cx="1143008" cy="1143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Citace:</a:t>
            </a:r>
            <a:br>
              <a:rPr lang="cs-CZ" dirty="0" smtClean="0"/>
            </a:br>
            <a:r>
              <a:rPr lang="cs-CZ" dirty="0" smtClean="0"/>
              <a:t>Použité </a:t>
            </a:r>
            <a:r>
              <a:rPr lang="cs-CZ" dirty="0" smtClean="0"/>
              <a:t>ilustrace: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Galerie ( kliparty) Microsoft PowerPoint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148</Words>
  <Application>Microsoft Office PowerPoint</Application>
  <PresentationFormat>Předvádění na obrazovce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Matematické  hádanky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Zvládli jste to ?</vt:lpstr>
      <vt:lpstr>Citace: Použité ilustrace: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Projektor</dc:creator>
  <cp:lastModifiedBy>Projektor</cp:lastModifiedBy>
  <cp:revision>11</cp:revision>
  <dcterms:created xsi:type="dcterms:W3CDTF">2012-03-18T15:20:00Z</dcterms:created>
  <dcterms:modified xsi:type="dcterms:W3CDTF">2012-04-15T08:47:09Z</dcterms:modified>
</cp:coreProperties>
</file>