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7" r:id="rId3"/>
    <p:sldId id="258" r:id="rId4"/>
    <p:sldId id="265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CE35D6-083A-45F9-9EBD-B4717002E8A7}" type="datetimeFigureOut">
              <a:rPr lang="cs-CZ" smtClean="0"/>
              <a:pPr/>
              <a:t>25.4.2012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A029F-78CF-4807-9DA7-36C9510908E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5214938"/>
            <a:ext cx="5665788" cy="1239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2480132" y="1071563"/>
            <a:ext cx="374621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09  Násobení třemi </a:t>
            </a:r>
            <a:r>
              <a:rPr lang="cs-CZ" b="1" dirty="0" smtClean="0"/>
              <a:t>- Hra na detektivy</a:t>
            </a:r>
            <a:endParaRPr lang="cs-CZ" dirty="0"/>
          </a:p>
          <a:p>
            <a:pPr algn="ctr"/>
            <a:r>
              <a:rPr lang="cs-CZ" sz="2400" b="1" dirty="0" smtClean="0"/>
              <a:t>VY_32_INOVACE_09</a:t>
            </a:r>
            <a:endParaRPr lang="cs-CZ" sz="2400" b="1" dirty="0"/>
          </a:p>
        </p:txBody>
      </p:sp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642910" y="2571744"/>
            <a:ext cx="80645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 b="1" dirty="0"/>
              <a:t>autor:</a:t>
            </a:r>
            <a:r>
              <a:rPr lang="cs-CZ" dirty="0"/>
              <a:t>		</a:t>
            </a:r>
            <a:r>
              <a:rPr lang="cs-CZ" sz="1200" dirty="0"/>
              <a:t>Mgr. Jana Kobylková</a:t>
            </a:r>
          </a:p>
          <a:p>
            <a:pPr>
              <a:spcBef>
                <a:spcPct val="50000"/>
              </a:spcBef>
            </a:pPr>
            <a:r>
              <a:rPr lang="cs-CZ" sz="1200" b="1" dirty="0"/>
              <a:t>identifikace:</a:t>
            </a:r>
            <a:r>
              <a:rPr lang="cs-CZ" sz="1200" dirty="0"/>
              <a:t>		</a:t>
            </a:r>
            <a:r>
              <a:rPr lang="cs-CZ" sz="1200" dirty="0" smtClean="0"/>
              <a:t>B2- 09</a:t>
            </a:r>
            <a:endParaRPr lang="cs-CZ" sz="1200" dirty="0"/>
          </a:p>
          <a:p>
            <a:pPr>
              <a:spcBef>
                <a:spcPct val="50000"/>
              </a:spcBef>
            </a:pPr>
            <a:r>
              <a:rPr lang="cs-CZ" sz="1200" b="1" dirty="0"/>
              <a:t>třída:</a:t>
            </a:r>
            <a:r>
              <a:rPr lang="cs-CZ" sz="1200" dirty="0"/>
              <a:t>		2.</a:t>
            </a:r>
          </a:p>
          <a:p>
            <a:pPr>
              <a:spcBef>
                <a:spcPct val="50000"/>
              </a:spcBef>
            </a:pPr>
            <a:r>
              <a:rPr lang="cs-CZ" sz="1200" b="1" dirty="0"/>
              <a:t>předmět:</a:t>
            </a:r>
            <a:r>
              <a:rPr lang="cs-CZ" sz="1200" dirty="0"/>
              <a:t>		M</a:t>
            </a:r>
          </a:p>
          <a:p>
            <a:pPr>
              <a:spcBef>
                <a:spcPct val="50000"/>
              </a:spcBef>
            </a:pPr>
            <a:r>
              <a:rPr lang="cs-CZ" sz="1200" b="1" dirty="0"/>
              <a:t>anotace:</a:t>
            </a:r>
            <a:r>
              <a:rPr lang="cs-CZ" sz="1200" dirty="0"/>
              <a:t>		</a:t>
            </a:r>
            <a:r>
              <a:rPr lang="cs-CZ" sz="1200" dirty="0" smtClean="0"/>
              <a:t>Tento materiál slouží k  rychlému a zábavnému procvičení násobení  0, 1, 2 a 3. </a:t>
            </a:r>
          </a:p>
          <a:p>
            <a:pPr>
              <a:spcBef>
                <a:spcPct val="50000"/>
              </a:spcBef>
            </a:pPr>
            <a:r>
              <a:rPr lang="cs-CZ" sz="1200" dirty="0" smtClean="0"/>
              <a:t>		Žáci vybírají vždy ze tří příkladů – odhalí chybu a zapíší u kterého obrázku chybu objevili. </a:t>
            </a:r>
          </a:p>
          <a:p>
            <a:pPr>
              <a:spcBef>
                <a:spcPct val="50000"/>
              </a:spcBef>
            </a:pPr>
            <a:r>
              <a:rPr lang="cs-CZ" sz="1200" dirty="0" smtClean="0"/>
              <a:t>		Na závěr si mohou společně vše zkontrolovat a zjistit,  jestli byli dobrými detektivy.</a:t>
            </a:r>
            <a:endParaRPr lang="cs-CZ" sz="1200" dirty="0"/>
          </a:p>
          <a:p>
            <a:pPr>
              <a:spcBef>
                <a:spcPct val="50000"/>
              </a:spcBef>
            </a:pPr>
            <a:endParaRPr lang="cs-CZ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714356"/>
            <a:ext cx="7772400" cy="1470025"/>
          </a:xfrm>
        </p:spPr>
        <p:txBody>
          <a:bodyPr>
            <a:normAutofit/>
          </a:bodyPr>
          <a:lstStyle/>
          <a:p>
            <a:r>
              <a:rPr lang="cs-CZ" sz="8000" dirty="0" smtClean="0">
                <a:solidFill>
                  <a:srgbClr val="00B050"/>
                </a:solidFill>
              </a:rPr>
              <a:t>Hra na detektivy</a:t>
            </a:r>
            <a:endParaRPr lang="cs-CZ" sz="8000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2500306"/>
            <a:ext cx="6400800" cy="1752600"/>
          </a:xfrm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rgbClr val="33CC33"/>
                </a:solidFill>
              </a:rPr>
              <a:t>Zahrajeme si na detektivy: Jeden ze tří  neumí počítat – poznáte kdo to je?</a:t>
            </a:r>
          </a:p>
          <a:p>
            <a:r>
              <a:rPr lang="cs-CZ" sz="4000" dirty="0" smtClean="0">
                <a:solidFill>
                  <a:srgbClr val="33CC33"/>
                </a:solidFill>
              </a:rPr>
              <a:t>Zapisujte popletené počtáře</a:t>
            </a:r>
          </a:p>
          <a:p>
            <a:r>
              <a:rPr lang="cs-CZ" sz="4000" dirty="0" smtClean="0">
                <a:solidFill>
                  <a:srgbClr val="33CC33"/>
                </a:solidFill>
              </a:rPr>
              <a:t>(př. 1 pes…)</a:t>
            </a:r>
            <a:endParaRPr lang="cs-CZ" sz="4000" dirty="0">
              <a:solidFill>
                <a:srgbClr val="33CC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0" y="0"/>
            <a:ext cx="13573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  <a:cs typeface="Aharoni" pitchFamily="2" charset="-79"/>
              </a:rPr>
              <a:t>1.</a:t>
            </a:r>
            <a:endParaRPr lang="cs-CZ" sz="9600" dirty="0">
              <a:solidFill>
                <a:srgbClr val="FF0000"/>
              </a:solidFill>
              <a:latin typeface="+mj-lt"/>
              <a:cs typeface="Aharoni" pitchFamily="2" charset="-79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3071802" y="785794"/>
            <a:ext cx="3000396" cy="3429024"/>
            <a:chOff x="2500298" y="142852"/>
            <a:chExt cx="3000396" cy="3429024"/>
          </a:xfrm>
        </p:grpSpPr>
        <p:pic>
          <p:nvPicPr>
            <p:cNvPr id="1034" name="Picture 10" descr="C:\Users\Projektor\AppData\Local\Microsoft\Windows\Temporary Internet Files\Content.IE5\Q5SIP1T6\MC900436378[1]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57487" y="357166"/>
              <a:ext cx="2286016" cy="2286016"/>
            </a:xfrm>
            <a:prstGeom prst="rect">
              <a:avLst/>
            </a:prstGeom>
            <a:noFill/>
          </p:spPr>
        </p:pic>
        <p:sp>
          <p:nvSpPr>
            <p:cNvPr id="9" name="TextovéPole 8"/>
            <p:cNvSpPr txBox="1"/>
            <p:nvPr/>
          </p:nvSpPr>
          <p:spPr>
            <a:xfrm>
              <a:off x="2786050" y="2643182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7 . 3 = 22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" name="Obdélník 9"/>
            <p:cNvSpPr/>
            <p:nvPr/>
          </p:nvSpPr>
          <p:spPr>
            <a:xfrm>
              <a:off x="2500298" y="142852"/>
              <a:ext cx="3000396" cy="342902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noFill/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6357950" y="2000240"/>
            <a:ext cx="2500330" cy="3286148"/>
            <a:chOff x="5643570" y="2285992"/>
            <a:chExt cx="2928958" cy="3500462"/>
          </a:xfrm>
        </p:grpSpPr>
        <p:grpSp>
          <p:nvGrpSpPr>
            <p:cNvPr id="23" name="Skupina 22"/>
            <p:cNvGrpSpPr/>
            <p:nvPr/>
          </p:nvGrpSpPr>
          <p:grpSpPr>
            <a:xfrm>
              <a:off x="5643570" y="2285992"/>
              <a:ext cx="2928958" cy="3500462"/>
              <a:chOff x="5643570" y="2285992"/>
              <a:chExt cx="2928958" cy="3500462"/>
            </a:xfrm>
          </p:grpSpPr>
          <p:sp>
            <p:nvSpPr>
              <p:cNvPr id="6" name="TextovéPole 5"/>
              <p:cNvSpPr txBox="1"/>
              <p:nvPr/>
            </p:nvSpPr>
            <p:spPr>
              <a:xfrm>
                <a:off x="5894624" y="4797193"/>
                <a:ext cx="2246230" cy="8851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800" dirty="0" smtClean="0">
                    <a:latin typeface="Times New Roman" pitchFamily="18" charset="0"/>
                    <a:cs typeface="Times New Roman" pitchFamily="18" charset="0"/>
                  </a:rPr>
                  <a:t>3 . 3=9</a:t>
                </a:r>
                <a:endParaRPr lang="cs-CZ" sz="4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" name="Obdélník 6"/>
              <p:cNvSpPr/>
              <p:nvPr/>
            </p:nvSpPr>
            <p:spPr>
              <a:xfrm>
                <a:off x="5643570" y="2285992"/>
                <a:ext cx="2928958" cy="3500462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pic>
          <p:nvPicPr>
            <p:cNvPr id="1036" name="Picture 12" descr="C:\Users\Projektor\AppData\Local\Microsoft\Windows\Temporary Internet Files\Content.IE5\VJPG747D\MC900436209[1]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429388" y="2786058"/>
              <a:ext cx="1295400" cy="1828800"/>
            </a:xfrm>
            <a:prstGeom prst="rect">
              <a:avLst/>
            </a:prstGeom>
            <a:noFill/>
          </p:spPr>
        </p:pic>
      </p:grpSp>
      <p:grpSp>
        <p:nvGrpSpPr>
          <p:cNvPr id="27" name="Skupina 26"/>
          <p:cNvGrpSpPr/>
          <p:nvPr/>
        </p:nvGrpSpPr>
        <p:grpSpPr>
          <a:xfrm>
            <a:off x="214282" y="2357430"/>
            <a:ext cx="2643206" cy="3429024"/>
            <a:chOff x="214282" y="2357430"/>
            <a:chExt cx="2643206" cy="3429024"/>
          </a:xfrm>
        </p:grpSpPr>
        <p:pic>
          <p:nvPicPr>
            <p:cNvPr id="1029" name="Picture 5" descr="C:\Users\Projektor\AppData\Local\Microsoft\Windows\Temporary Internet Files\Content.IE5\VMUKIEE7\MC900411640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1472" y="2643182"/>
              <a:ext cx="1936750" cy="1797050"/>
            </a:xfrm>
            <a:prstGeom prst="rect">
              <a:avLst/>
            </a:prstGeom>
            <a:noFill/>
          </p:spPr>
        </p:pic>
        <p:sp>
          <p:nvSpPr>
            <p:cNvPr id="25" name="TextovéPole 24"/>
            <p:cNvSpPr txBox="1"/>
            <p:nvPr/>
          </p:nvSpPr>
          <p:spPr>
            <a:xfrm>
              <a:off x="285720" y="4786322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5 . 3 = 15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" name="Obdélník 25"/>
            <p:cNvSpPr/>
            <p:nvPr/>
          </p:nvSpPr>
          <p:spPr>
            <a:xfrm>
              <a:off x="214282" y="2357430"/>
              <a:ext cx="2643206" cy="342902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Skupina 10"/>
          <p:cNvGrpSpPr/>
          <p:nvPr/>
        </p:nvGrpSpPr>
        <p:grpSpPr>
          <a:xfrm>
            <a:off x="214282" y="1571612"/>
            <a:ext cx="3786214" cy="2928958"/>
            <a:chOff x="0" y="1000108"/>
            <a:chExt cx="3857652" cy="3286148"/>
          </a:xfrm>
        </p:grpSpPr>
        <p:pic>
          <p:nvPicPr>
            <p:cNvPr id="1029" name="Picture 5" descr="C:\Users\Projektor\AppData\Local\Microsoft\Windows\Temporary Internet Files\Content.IE5\31CSFEEN\MC900336072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00034" y="1214422"/>
              <a:ext cx="2975473" cy="2411409"/>
            </a:xfrm>
            <a:prstGeom prst="rect">
              <a:avLst/>
            </a:prstGeom>
            <a:noFill/>
          </p:spPr>
        </p:pic>
        <p:sp>
          <p:nvSpPr>
            <p:cNvPr id="5" name="Elipsa 4"/>
            <p:cNvSpPr/>
            <p:nvPr/>
          </p:nvSpPr>
          <p:spPr>
            <a:xfrm>
              <a:off x="0" y="1000108"/>
              <a:ext cx="3857652" cy="328614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785786" y="3286124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5 . 1 = 5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3786182" y="2857496"/>
            <a:ext cx="2928958" cy="3643338"/>
            <a:chOff x="1857356" y="1785926"/>
            <a:chExt cx="3000396" cy="3857652"/>
          </a:xfrm>
        </p:grpSpPr>
        <p:pic>
          <p:nvPicPr>
            <p:cNvPr id="1026" name="Picture 2" descr="C:\Users\Projektor\AppData\Local\Microsoft\Windows\Temporary Internet Files\Content.IE5\Q5SIP1T6\MC900390948[1]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85985" y="2143116"/>
              <a:ext cx="1803378" cy="2230444"/>
            </a:xfrm>
            <a:prstGeom prst="rect">
              <a:avLst/>
            </a:prstGeom>
            <a:noFill/>
          </p:spPr>
        </p:pic>
        <p:sp>
          <p:nvSpPr>
            <p:cNvPr id="7" name="Elipsa 6"/>
            <p:cNvSpPr/>
            <p:nvPr/>
          </p:nvSpPr>
          <p:spPr>
            <a:xfrm rot="5400000">
              <a:off x="1428728" y="2214554"/>
              <a:ext cx="3857652" cy="300039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2214546" y="4286256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7 . 1 = </a:t>
              </a:r>
              <a:r>
                <a:rPr lang="cs-CZ" sz="4800" dirty="0" err="1" smtClean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5072066" y="357166"/>
            <a:ext cx="3714744" cy="2714644"/>
            <a:chOff x="3428992" y="1643050"/>
            <a:chExt cx="3857652" cy="3000396"/>
          </a:xfrm>
        </p:grpSpPr>
        <p:pic>
          <p:nvPicPr>
            <p:cNvPr id="1027" name="Picture 3" descr="C:\Users\Projektor\AppData\Local\Microsoft\Windows\Temporary Internet Files\Content.IE5\4RRDSMX9\MC900232438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393413" y="1800966"/>
              <a:ext cx="1735138" cy="1852612"/>
            </a:xfrm>
            <a:prstGeom prst="rect">
              <a:avLst/>
            </a:prstGeom>
            <a:noFill/>
          </p:spPr>
        </p:pic>
        <p:sp>
          <p:nvSpPr>
            <p:cNvPr id="6" name="Elipsa 5"/>
            <p:cNvSpPr/>
            <p:nvPr/>
          </p:nvSpPr>
          <p:spPr>
            <a:xfrm>
              <a:off x="3428992" y="1643050"/>
              <a:ext cx="3857652" cy="300039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3929058" y="3357562"/>
              <a:ext cx="284084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10 . 1 = 10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4" name="TextovéPole 13"/>
          <p:cNvSpPr txBox="1"/>
          <p:nvPr/>
        </p:nvSpPr>
        <p:spPr>
          <a:xfrm>
            <a:off x="0" y="0"/>
            <a:ext cx="12858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2.</a:t>
            </a:r>
            <a:endParaRPr lang="cs-CZ" sz="9600" dirty="0">
              <a:solidFill>
                <a:srgbClr val="FF0000"/>
              </a:solidFill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3643306" y="428604"/>
            <a:ext cx="3857652" cy="3000396"/>
            <a:chOff x="3571868" y="357166"/>
            <a:chExt cx="3857652" cy="3000396"/>
          </a:xfrm>
        </p:grpSpPr>
        <p:pic>
          <p:nvPicPr>
            <p:cNvPr id="2050" name="Picture 2" descr="C:\Users\Projektor\AppData\Local\Microsoft\Windows\Temporary Internet Files\Content.IE5\D013XS6I\MC900250839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214810" y="500042"/>
              <a:ext cx="2649537" cy="2001838"/>
            </a:xfrm>
            <a:prstGeom prst="rect">
              <a:avLst/>
            </a:prstGeom>
            <a:noFill/>
          </p:spPr>
        </p:pic>
        <p:sp>
          <p:nvSpPr>
            <p:cNvPr id="7" name="Šestiúhelník 6"/>
            <p:cNvSpPr/>
            <p:nvPr/>
          </p:nvSpPr>
          <p:spPr>
            <a:xfrm>
              <a:off x="3571868" y="357166"/>
              <a:ext cx="3857652" cy="3000396"/>
            </a:xfrm>
            <a:prstGeom prst="hexagon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4357686" y="2500306"/>
              <a:ext cx="228601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8 . 0 = </a:t>
              </a:r>
              <a:r>
                <a:rPr lang="cs-CZ" sz="4800" dirty="0" err="1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4786314" y="3714752"/>
            <a:ext cx="3857652" cy="3000396"/>
            <a:chOff x="4572000" y="3643314"/>
            <a:chExt cx="3857652" cy="3000396"/>
          </a:xfrm>
        </p:grpSpPr>
        <p:pic>
          <p:nvPicPr>
            <p:cNvPr id="2051" name="Picture 3" descr="C:\Users\Projektor\AppData\Local\Microsoft\Windows\Temporary Internet Files\Content.IE5\YAC3WQFQ\MC900441781[1]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86380" y="3643314"/>
              <a:ext cx="2286016" cy="2286016"/>
            </a:xfrm>
            <a:prstGeom prst="rect">
              <a:avLst/>
            </a:prstGeom>
            <a:noFill/>
          </p:spPr>
        </p:pic>
        <p:sp>
          <p:nvSpPr>
            <p:cNvPr id="8" name="Šestiúhelník 7"/>
            <p:cNvSpPr/>
            <p:nvPr/>
          </p:nvSpPr>
          <p:spPr>
            <a:xfrm>
              <a:off x="4572000" y="3643314"/>
              <a:ext cx="3857652" cy="3000396"/>
            </a:xfrm>
            <a:prstGeom prst="hexagon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357818" y="5786454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9 . 0 = 9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500034" y="2928934"/>
            <a:ext cx="3857652" cy="3000396"/>
            <a:chOff x="214282" y="2500306"/>
            <a:chExt cx="3857652" cy="3000396"/>
          </a:xfrm>
        </p:grpSpPr>
        <p:pic>
          <p:nvPicPr>
            <p:cNvPr id="2052" name="Picture 4" descr="C:\Users\Projektor\AppData\Local\Microsoft\Windows\Temporary Internet Files\Content.IE5\IPMRDGEY\MC900193522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714348" y="2500306"/>
              <a:ext cx="2740585" cy="2000264"/>
            </a:xfrm>
            <a:prstGeom prst="rect">
              <a:avLst/>
            </a:prstGeom>
            <a:noFill/>
          </p:spPr>
        </p:pic>
        <p:sp>
          <p:nvSpPr>
            <p:cNvPr id="6" name="Šestiúhelník 5"/>
            <p:cNvSpPr/>
            <p:nvPr/>
          </p:nvSpPr>
          <p:spPr>
            <a:xfrm>
              <a:off x="214282" y="2500306"/>
              <a:ext cx="3857652" cy="3000396"/>
            </a:xfrm>
            <a:prstGeom prst="hexagon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1000100" y="4572008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4 . 0 = </a:t>
              </a:r>
              <a:r>
                <a:rPr lang="cs-CZ" sz="4800" dirty="0" err="1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142844" y="285728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3.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214282" y="285728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4.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3143240" y="3357562"/>
            <a:ext cx="3286148" cy="3143248"/>
            <a:chOff x="2357422" y="285728"/>
            <a:chExt cx="3857652" cy="3571900"/>
          </a:xfrm>
        </p:grpSpPr>
        <p:pic>
          <p:nvPicPr>
            <p:cNvPr id="3074" name="Picture 2" descr="C:\Users\Projektor\AppData\Local\Microsoft\Windows\Temporary Internet Files\Content.IE5\G6EK19EX\MC900411886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20240747">
              <a:off x="3330257" y="1129366"/>
              <a:ext cx="2525096" cy="1847842"/>
            </a:xfrm>
            <a:prstGeom prst="rect">
              <a:avLst/>
            </a:prstGeom>
            <a:noFill/>
          </p:spPr>
        </p:pic>
        <p:sp>
          <p:nvSpPr>
            <p:cNvPr id="9" name="Rovnoramenný trojúhelník 8"/>
            <p:cNvSpPr/>
            <p:nvPr/>
          </p:nvSpPr>
          <p:spPr>
            <a:xfrm>
              <a:off x="2357422" y="285728"/>
              <a:ext cx="3857652" cy="3571900"/>
            </a:xfrm>
            <a:prstGeom prst="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3143240" y="3000372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2 . 2 = 8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1000100" y="500042"/>
            <a:ext cx="3429056" cy="3357586"/>
            <a:chOff x="4572000" y="1500174"/>
            <a:chExt cx="3857652" cy="3571900"/>
          </a:xfrm>
        </p:grpSpPr>
        <p:pic>
          <p:nvPicPr>
            <p:cNvPr id="3075" name="Picture 3" descr="C:\Users\Projektor\AppData\Local\Microsoft\Windows\Temporary Internet Files\Content.IE5\VJPG747D\MC900441708[1]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429256" y="2214554"/>
              <a:ext cx="2152679" cy="2152679"/>
            </a:xfrm>
            <a:prstGeom prst="rect">
              <a:avLst/>
            </a:prstGeom>
            <a:noFill/>
          </p:spPr>
        </p:pic>
        <p:sp>
          <p:nvSpPr>
            <p:cNvPr id="7" name="Rovnoramenný trojúhelník 6"/>
            <p:cNvSpPr/>
            <p:nvPr/>
          </p:nvSpPr>
          <p:spPr>
            <a:xfrm>
              <a:off x="4572000" y="1500174"/>
              <a:ext cx="3857652" cy="3571900"/>
            </a:xfrm>
            <a:prstGeom prst="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5214942" y="4214818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5 . 2 = 10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000628" y="214290"/>
            <a:ext cx="3643338" cy="3214710"/>
            <a:chOff x="357158" y="1500174"/>
            <a:chExt cx="3857652" cy="3571900"/>
          </a:xfrm>
        </p:grpSpPr>
        <p:pic>
          <p:nvPicPr>
            <p:cNvPr id="3076" name="Picture 4" descr="C:\Users\Projektor\AppData\Local\Microsoft\Windows\Temporary Internet Files\Content.IE5\V3YIPP6X\MC900215368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2153640">
              <a:off x="1373013" y="2068779"/>
              <a:ext cx="1715219" cy="2254640"/>
            </a:xfrm>
            <a:prstGeom prst="rect">
              <a:avLst/>
            </a:prstGeom>
            <a:noFill/>
          </p:spPr>
        </p:pic>
        <p:sp>
          <p:nvSpPr>
            <p:cNvPr id="8" name="Rovnoramenný trojúhelník 7"/>
            <p:cNvSpPr/>
            <p:nvPr/>
          </p:nvSpPr>
          <p:spPr>
            <a:xfrm>
              <a:off x="357158" y="1500174"/>
              <a:ext cx="3857652" cy="3571900"/>
            </a:xfrm>
            <a:prstGeom prst="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1000100" y="4214818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9 . 2 = 18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Skupina 12"/>
          <p:cNvGrpSpPr/>
          <p:nvPr/>
        </p:nvGrpSpPr>
        <p:grpSpPr>
          <a:xfrm>
            <a:off x="642910" y="3214686"/>
            <a:ext cx="3000396" cy="3071834"/>
            <a:chOff x="285720" y="2857496"/>
            <a:chExt cx="3000396" cy="3071834"/>
          </a:xfrm>
        </p:grpSpPr>
        <p:pic>
          <p:nvPicPr>
            <p:cNvPr id="4099" name="Picture 3" descr="C:\Users\Projektor\AppData\Local\Microsoft\Windows\Temporary Internet Files\Content.IE5\UIG1W4PH\MC900299809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42910" y="3286124"/>
              <a:ext cx="2162468" cy="1331914"/>
            </a:xfrm>
            <a:prstGeom prst="rect">
              <a:avLst/>
            </a:prstGeom>
            <a:noFill/>
          </p:spPr>
        </p:pic>
        <p:sp>
          <p:nvSpPr>
            <p:cNvPr id="6" name="Elipsa 5"/>
            <p:cNvSpPr/>
            <p:nvPr/>
          </p:nvSpPr>
          <p:spPr>
            <a:xfrm>
              <a:off x="285720" y="2857496"/>
              <a:ext cx="3000396" cy="30718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500034" y="4643446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10 . 0 = 1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2857488" y="571480"/>
            <a:ext cx="3000396" cy="3071834"/>
            <a:chOff x="214282" y="1071546"/>
            <a:chExt cx="3000396" cy="3071834"/>
          </a:xfrm>
        </p:grpSpPr>
        <p:pic>
          <p:nvPicPr>
            <p:cNvPr id="4103" name="Picture 7" descr="C:\Users\Projektor\AppData\Local\Microsoft\Windows\Temporary Internet Files\Content.IE5\UIG1W4PH\MC900441294[1]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1472" y="1142984"/>
              <a:ext cx="2171696" cy="2171696"/>
            </a:xfrm>
            <a:prstGeom prst="rect">
              <a:avLst/>
            </a:prstGeom>
            <a:noFill/>
          </p:spPr>
        </p:pic>
        <p:sp>
          <p:nvSpPr>
            <p:cNvPr id="5" name="Elipsa 4"/>
            <p:cNvSpPr/>
            <p:nvPr/>
          </p:nvSpPr>
          <p:spPr>
            <a:xfrm>
              <a:off x="214282" y="1071546"/>
              <a:ext cx="3000396" cy="30718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571472" y="2786058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1 . 0 = </a:t>
              </a:r>
              <a:r>
                <a:rPr lang="cs-CZ" sz="4800" dirty="0" err="1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5429256" y="2214554"/>
            <a:ext cx="3000396" cy="3429024"/>
            <a:chOff x="5572132" y="142852"/>
            <a:chExt cx="3000396" cy="3429024"/>
          </a:xfrm>
        </p:grpSpPr>
        <p:pic>
          <p:nvPicPr>
            <p:cNvPr id="4098" name="Picture 2" descr="C:\Users\Projektor\AppData\Local\Microsoft\Windows\Temporary Internet Files\Content.IE5\LWZG0AQB\MC900437099[1]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86446" y="142852"/>
              <a:ext cx="2681903" cy="3028952"/>
            </a:xfrm>
            <a:prstGeom prst="rect">
              <a:avLst/>
            </a:prstGeom>
            <a:noFill/>
          </p:spPr>
        </p:pic>
        <p:sp>
          <p:nvSpPr>
            <p:cNvPr id="7" name="Elipsa 6"/>
            <p:cNvSpPr/>
            <p:nvPr/>
          </p:nvSpPr>
          <p:spPr>
            <a:xfrm>
              <a:off x="5572132" y="642918"/>
              <a:ext cx="3000396" cy="2928958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929322" y="2214554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3 . 0 = </a:t>
              </a:r>
              <a:r>
                <a:rPr lang="cs-CZ" sz="4800" dirty="0" err="1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214282" y="285728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5.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500034" y="2214554"/>
            <a:ext cx="2500330" cy="3071834"/>
            <a:chOff x="857224" y="1857364"/>
            <a:chExt cx="2500330" cy="3071834"/>
          </a:xfrm>
        </p:grpSpPr>
        <p:pic>
          <p:nvPicPr>
            <p:cNvPr id="5125" name="Picture 5" descr="C:\Users\Projektor\AppData\Local\Microsoft\Windows\Temporary Internet Files\Content.IE5\YHIGNTG8\MC900326486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71538" y="2214554"/>
              <a:ext cx="2090319" cy="2428892"/>
            </a:xfrm>
            <a:prstGeom prst="rect">
              <a:avLst/>
            </a:prstGeom>
            <a:noFill/>
          </p:spPr>
        </p:pic>
        <p:sp>
          <p:nvSpPr>
            <p:cNvPr id="5" name="Oválný popisek 4"/>
            <p:cNvSpPr/>
            <p:nvPr/>
          </p:nvSpPr>
          <p:spPr>
            <a:xfrm>
              <a:off x="857224" y="1857364"/>
              <a:ext cx="2500330" cy="3071834"/>
            </a:xfrm>
            <a:prstGeom prst="wedgeEllipseCallou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0" name="Skupina 9"/>
          <p:cNvGrpSpPr/>
          <p:nvPr/>
        </p:nvGrpSpPr>
        <p:grpSpPr>
          <a:xfrm>
            <a:off x="6215074" y="285728"/>
            <a:ext cx="2500330" cy="3071834"/>
            <a:chOff x="6286512" y="2357430"/>
            <a:chExt cx="2500330" cy="3071834"/>
          </a:xfrm>
        </p:grpSpPr>
        <p:pic>
          <p:nvPicPr>
            <p:cNvPr id="5126" name="Picture 6" descr="C:\Users\Projektor\AppData\Local\Microsoft\Windows\Temporary Internet Files\Content.IE5\VJPG747D\MC900030420[1]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786578" y="2571744"/>
              <a:ext cx="1643074" cy="2429297"/>
            </a:xfrm>
            <a:prstGeom prst="rect">
              <a:avLst/>
            </a:prstGeom>
            <a:noFill/>
          </p:spPr>
        </p:pic>
        <p:sp>
          <p:nvSpPr>
            <p:cNvPr id="6" name="Oválný popisek 5"/>
            <p:cNvSpPr/>
            <p:nvPr/>
          </p:nvSpPr>
          <p:spPr>
            <a:xfrm>
              <a:off x="6286512" y="2357430"/>
              <a:ext cx="2500330" cy="3071834"/>
            </a:xfrm>
            <a:prstGeom prst="wedgeEllipseCallou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3286116" y="1142984"/>
            <a:ext cx="2500330" cy="3071834"/>
            <a:chOff x="3571868" y="571480"/>
            <a:chExt cx="2500330" cy="3071834"/>
          </a:xfrm>
        </p:grpSpPr>
        <p:pic>
          <p:nvPicPr>
            <p:cNvPr id="5139" name="Picture 19" descr="C:\Users\Projektor\AppData\Local\Microsoft\Windows\Temporary Internet Files\Content.IE5\NDS11M1L\MC900338008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643306" y="1000108"/>
              <a:ext cx="2250966" cy="2286016"/>
            </a:xfrm>
            <a:prstGeom prst="rect">
              <a:avLst/>
            </a:prstGeom>
            <a:noFill/>
          </p:spPr>
        </p:pic>
        <p:sp>
          <p:nvSpPr>
            <p:cNvPr id="7" name="Oválný popisek 6"/>
            <p:cNvSpPr/>
            <p:nvPr/>
          </p:nvSpPr>
          <p:spPr>
            <a:xfrm>
              <a:off x="3571868" y="571480"/>
              <a:ext cx="2500330" cy="3071834"/>
            </a:xfrm>
            <a:prstGeom prst="wedgeEllipseCallou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3071802" y="4643446"/>
            <a:ext cx="2928958" cy="830997"/>
            <a:chOff x="857224" y="5500702"/>
            <a:chExt cx="2928958" cy="830997"/>
          </a:xfrm>
        </p:grpSpPr>
        <p:sp>
          <p:nvSpPr>
            <p:cNvPr id="11" name="TextovéPole 10"/>
            <p:cNvSpPr txBox="1"/>
            <p:nvPr/>
          </p:nvSpPr>
          <p:spPr>
            <a:xfrm>
              <a:off x="928662" y="5500702"/>
              <a:ext cx="2840842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10 . 2 = 20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Zaoblený obdélník 13"/>
            <p:cNvSpPr/>
            <p:nvPr/>
          </p:nvSpPr>
          <p:spPr>
            <a:xfrm>
              <a:off x="857224" y="5572140"/>
              <a:ext cx="2928958" cy="71438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9" name="Skupina 18"/>
          <p:cNvGrpSpPr/>
          <p:nvPr/>
        </p:nvGrpSpPr>
        <p:grpSpPr>
          <a:xfrm>
            <a:off x="5929322" y="3786190"/>
            <a:ext cx="2928958" cy="830997"/>
            <a:chOff x="1000100" y="4929198"/>
            <a:chExt cx="2928958" cy="830997"/>
          </a:xfrm>
        </p:grpSpPr>
        <p:sp>
          <p:nvSpPr>
            <p:cNvPr id="12" name="TextovéPole 11"/>
            <p:cNvSpPr txBox="1"/>
            <p:nvPr/>
          </p:nvSpPr>
          <p:spPr>
            <a:xfrm>
              <a:off x="1214414" y="4929198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7 . 2 = 15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5" name="Zaoblený obdélník 14"/>
            <p:cNvSpPr/>
            <p:nvPr/>
          </p:nvSpPr>
          <p:spPr>
            <a:xfrm>
              <a:off x="1000100" y="5000636"/>
              <a:ext cx="2928958" cy="71438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214282" y="5715016"/>
            <a:ext cx="2928958" cy="830997"/>
            <a:chOff x="5357818" y="4929198"/>
            <a:chExt cx="2928958" cy="830997"/>
          </a:xfrm>
        </p:grpSpPr>
        <p:sp>
          <p:nvSpPr>
            <p:cNvPr id="13" name="TextovéPole 12"/>
            <p:cNvSpPr txBox="1"/>
            <p:nvPr/>
          </p:nvSpPr>
          <p:spPr>
            <a:xfrm>
              <a:off x="5500694" y="4929198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6 . 2 = 12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Zaoblený obdélník 15"/>
            <p:cNvSpPr/>
            <p:nvPr/>
          </p:nvSpPr>
          <p:spPr>
            <a:xfrm>
              <a:off x="5357818" y="5000636"/>
              <a:ext cx="2928958" cy="71438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0" name="TextovéPole 19"/>
          <p:cNvSpPr txBox="1"/>
          <p:nvPr/>
        </p:nvSpPr>
        <p:spPr>
          <a:xfrm>
            <a:off x="428596" y="214290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6.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Skupina 11"/>
          <p:cNvGrpSpPr/>
          <p:nvPr/>
        </p:nvGrpSpPr>
        <p:grpSpPr>
          <a:xfrm>
            <a:off x="3286116" y="1142984"/>
            <a:ext cx="2571768" cy="4572032"/>
            <a:chOff x="500034" y="642918"/>
            <a:chExt cx="2571768" cy="4572032"/>
          </a:xfrm>
        </p:grpSpPr>
        <p:pic>
          <p:nvPicPr>
            <p:cNvPr id="1028" name="Picture 4" descr="C:\Users\Projektor\AppData\Local\Microsoft\Windows\Temporary Internet Files\Content.IE5\LWZG0AQB\MC900346453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42910" y="2643182"/>
              <a:ext cx="2229261" cy="1957400"/>
            </a:xfrm>
            <a:prstGeom prst="rect">
              <a:avLst/>
            </a:prstGeom>
            <a:noFill/>
          </p:spPr>
        </p:pic>
        <p:sp>
          <p:nvSpPr>
            <p:cNvPr id="8" name="Obdélník 7"/>
            <p:cNvSpPr/>
            <p:nvPr/>
          </p:nvSpPr>
          <p:spPr>
            <a:xfrm>
              <a:off x="500034" y="642918"/>
              <a:ext cx="2571768" cy="45720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500034" y="1357298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6 . 3 = 18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" name="Skupina 15"/>
          <p:cNvGrpSpPr/>
          <p:nvPr/>
        </p:nvGrpSpPr>
        <p:grpSpPr>
          <a:xfrm>
            <a:off x="6143636" y="500042"/>
            <a:ext cx="2571768" cy="4572032"/>
            <a:chOff x="6143636" y="642918"/>
            <a:chExt cx="2571768" cy="4572032"/>
          </a:xfrm>
        </p:grpSpPr>
        <p:pic>
          <p:nvPicPr>
            <p:cNvPr id="6146" name="Picture 2" descr="C:\Users\Projektor\AppData\Local\Microsoft\Windows\Temporary Internet Files\Content.IE5\TL0AG0I5\MC900355711[1]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643702" y="2214554"/>
              <a:ext cx="1652284" cy="2649204"/>
            </a:xfrm>
            <a:prstGeom prst="rect">
              <a:avLst/>
            </a:prstGeom>
            <a:noFill/>
          </p:spPr>
        </p:pic>
        <p:sp>
          <p:nvSpPr>
            <p:cNvPr id="10" name="Obdélník 9"/>
            <p:cNvSpPr/>
            <p:nvPr/>
          </p:nvSpPr>
          <p:spPr>
            <a:xfrm>
              <a:off x="6143636" y="642918"/>
              <a:ext cx="2571768" cy="45720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6143636" y="1000108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4 . 3 = 12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428596" y="2000240"/>
            <a:ext cx="2571768" cy="4572032"/>
            <a:chOff x="3357554" y="642918"/>
            <a:chExt cx="2571768" cy="4572032"/>
          </a:xfrm>
        </p:grpSpPr>
        <p:pic>
          <p:nvPicPr>
            <p:cNvPr id="6147" name="Picture 3" descr="C:\Users\Projektor\AppData\Local\Microsoft\Windows\Temporary Internet Files\Content.IE5\TL0AG0I5\MC900412546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500430" y="2428868"/>
              <a:ext cx="2251075" cy="2286000"/>
            </a:xfrm>
            <a:prstGeom prst="rect">
              <a:avLst/>
            </a:prstGeom>
            <a:noFill/>
          </p:spPr>
        </p:pic>
        <p:sp>
          <p:nvSpPr>
            <p:cNvPr id="9" name="Obdélník 8"/>
            <p:cNvSpPr/>
            <p:nvPr/>
          </p:nvSpPr>
          <p:spPr>
            <a:xfrm>
              <a:off x="3357554" y="642918"/>
              <a:ext cx="2571768" cy="45720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3357554" y="1071546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9 . 3 = 28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357158" y="214290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7.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kupina 19"/>
          <p:cNvGrpSpPr/>
          <p:nvPr/>
        </p:nvGrpSpPr>
        <p:grpSpPr>
          <a:xfrm>
            <a:off x="357158" y="1643050"/>
            <a:ext cx="3071834" cy="3500462"/>
            <a:chOff x="2214546" y="3357538"/>
            <a:chExt cx="3071834" cy="3500462"/>
          </a:xfrm>
        </p:grpSpPr>
        <p:pic>
          <p:nvPicPr>
            <p:cNvPr id="2" name="Picture 4" descr="C:\Users\Projektor\AppData\Local\Microsoft\Windows\Temporary Internet Files\Content.IE5\NDS11M1L\MC900198606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57488" y="3500438"/>
              <a:ext cx="1622425" cy="2095500"/>
            </a:xfrm>
            <a:prstGeom prst="rect">
              <a:avLst/>
            </a:prstGeom>
            <a:noFill/>
          </p:spPr>
        </p:pic>
        <p:sp>
          <p:nvSpPr>
            <p:cNvPr id="13" name="Elipsa 12"/>
            <p:cNvSpPr/>
            <p:nvPr/>
          </p:nvSpPr>
          <p:spPr>
            <a:xfrm>
              <a:off x="2214546" y="3357538"/>
              <a:ext cx="3071834" cy="350046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2643174" y="5572140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6 . 1 = 6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5786446" y="214290"/>
            <a:ext cx="3071834" cy="3500462"/>
            <a:chOff x="5857884" y="214290"/>
            <a:chExt cx="3071834" cy="3500462"/>
          </a:xfrm>
        </p:grpSpPr>
        <p:sp>
          <p:nvSpPr>
            <p:cNvPr id="16" name="TextovéPole 15"/>
            <p:cNvSpPr txBox="1"/>
            <p:nvPr/>
          </p:nvSpPr>
          <p:spPr>
            <a:xfrm>
              <a:off x="6286512" y="2571744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4 . 1 = 4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7170" name="Picture 2" descr="C:\Users\Projektor\AppData\Local\Microsoft\Windows\Temporary Internet Files\Content.IE5\VMUKIEE7\MC900440357[1]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286512" y="428604"/>
              <a:ext cx="2314572" cy="2314572"/>
            </a:xfrm>
            <a:prstGeom prst="rect">
              <a:avLst/>
            </a:prstGeom>
            <a:noFill/>
          </p:spPr>
        </p:pic>
        <p:sp>
          <p:nvSpPr>
            <p:cNvPr id="14" name="Elipsa 13"/>
            <p:cNvSpPr/>
            <p:nvPr/>
          </p:nvSpPr>
          <p:spPr>
            <a:xfrm>
              <a:off x="5857884" y="214290"/>
              <a:ext cx="3071834" cy="350046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3500430" y="2928934"/>
            <a:ext cx="3071834" cy="3500462"/>
            <a:chOff x="1857356" y="2000240"/>
            <a:chExt cx="3071834" cy="3500462"/>
          </a:xfrm>
        </p:grpSpPr>
        <p:pic>
          <p:nvPicPr>
            <p:cNvPr id="2052" name="Picture 4" descr="C:\Users\Projektor\AppData\Local\Microsoft\Windows\Temporary Internet Files\Content.IE5\VJPG747D\MC900233175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285984" y="2285992"/>
              <a:ext cx="1933084" cy="2330448"/>
            </a:xfrm>
            <a:prstGeom prst="rect">
              <a:avLst/>
            </a:prstGeom>
            <a:noFill/>
          </p:spPr>
        </p:pic>
        <p:sp>
          <p:nvSpPr>
            <p:cNvPr id="12" name="Elipsa 11"/>
            <p:cNvSpPr/>
            <p:nvPr/>
          </p:nvSpPr>
          <p:spPr>
            <a:xfrm>
              <a:off x="1857356" y="2000240"/>
              <a:ext cx="3071834" cy="350046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8" name="TextovéPole 17"/>
            <p:cNvSpPr txBox="1"/>
            <p:nvPr/>
          </p:nvSpPr>
          <p:spPr>
            <a:xfrm>
              <a:off x="2285984" y="4429132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8 . 1 = </a:t>
              </a:r>
              <a:r>
                <a:rPr lang="cs-CZ" sz="4800" dirty="0" err="1" smtClean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3" name="TextovéPole 22"/>
          <p:cNvSpPr txBox="1"/>
          <p:nvPr/>
        </p:nvSpPr>
        <p:spPr>
          <a:xfrm>
            <a:off x="214282" y="214290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8.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kupina 15"/>
          <p:cNvGrpSpPr/>
          <p:nvPr/>
        </p:nvGrpSpPr>
        <p:grpSpPr>
          <a:xfrm>
            <a:off x="3714744" y="3643314"/>
            <a:ext cx="4143404" cy="2928958"/>
            <a:chOff x="2786050" y="3571876"/>
            <a:chExt cx="4143404" cy="2928958"/>
          </a:xfrm>
        </p:grpSpPr>
        <p:pic>
          <p:nvPicPr>
            <p:cNvPr id="3076" name="Picture 4" descr="C:\Users\Projektor\AppData\Local\Microsoft\Windows\Temporary Internet Files\Content.IE5\PNVXNOW5\MC900232228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1707884">
              <a:off x="3392496" y="4052520"/>
              <a:ext cx="1879600" cy="1822450"/>
            </a:xfrm>
            <a:prstGeom prst="rect">
              <a:avLst/>
            </a:prstGeom>
            <a:noFill/>
          </p:spPr>
        </p:pic>
        <p:sp>
          <p:nvSpPr>
            <p:cNvPr id="7" name="Mrak 6"/>
            <p:cNvSpPr/>
            <p:nvPr/>
          </p:nvSpPr>
          <p:spPr>
            <a:xfrm>
              <a:off x="2786050" y="3571876"/>
              <a:ext cx="4143404" cy="2928958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4071934" y="4286256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8 . 2 = 18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357158" y="1785926"/>
            <a:ext cx="4143404" cy="2928958"/>
            <a:chOff x="714348" y="1428736"/>
            <a:chExt cx="4143404" cy="2928958"/>
          </a:xfrm>
        </p:grpSpPr>
        <p:sp>
          <p:nvSpPr>
            <p:cNvPr id="5" name="Pěticípá hvězda 4"/>
            <p:cNvSpPr/>
            <p:nvPr/>
          </p:nvSpPr>
          <p:spPr>
            <a:xfrm rot="1605748">
              <a:off x="2592429" y="1520867"/>
              <a:ext cx="1785950" cy="1785950"/>
            </a:xfrm>
            <a:prstGeom prst="star5">
              <a:avLst/>
            </a:prstGeom>
            <a:solidFill>
              <a:srgbClr val="FFFF00"/>
            </a:solidFill>
            <a:ln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Mrak 5"/>
            <p:cNvSpPr/>
            <p:nvPr/>
          </p:nvSpPr>
          <p:spPr>
            <a:xfrm>
              <a:off x="714348" y="1428736"/>
              <a:ext cx="4143404" cy="2928958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1071538" y="2857496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1 . 2 = </a:t>
              </a:r>
              <a:r>
                <a:rPr lang="cs-CZ" sz="4800" dirty="0" err="1" smtClean="0">
                  <a:latin typeface="Times New Roman" pitchFamily="18" charset="0"/>
                  <a:cs typeface="Times New Roman" pitchFamily="18" charset="0"/>
                </a:rPr>
                <a:t>2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5000596" y="428604"/>
            <a:ext cx="4143404" cy="2928958"/>
            <a:chOff x="4572000" y="357166"/>
            <a:chExt cx="4143404" cy="2928958"/>
          </a:xfrm>
        </p:grpSpPr>
        <p:sp>
          <p:nvSpPr>
            <p:cNvPr id="8" name="Mrak 7"/>
            <p:cNvSpPr/>
            <p:nvPr/>
          </p:nvSpPr>
          <p:spPr>
            <a:xfrm>
              <a:off x="4572000" y="357166"/>
              <a:ext cx="4143404" cy="2928958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357818" y="2071678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2 . 3 = 6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" name="Picture 4" descr="C:\Users\Projektor\AppData\Local\Microsoft\Windows\Temporary Internet Files\Content.IE5\VMUKIEE7\MC900412464[1]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214942" y="642919"/>
              <a:ext cx="2786082" cy="1500198"/>
            </a:xfrm>
            <a:prstGeom prst="rect">
              <a:avLst/>
            </a:prstGeom>
            <a:noFill/>
          </p:spPr>
        </p:pic>
      </p:grpSp>
      <p:sp>
        <p:nvSpPr>
          <p:cNvPr id="18" name="TextovéPole 17"/>
          <p:cNvSpPr txBox="1"/>
          <p:nvPr/>
        </p:nvSpPr>
        <p:spPr>
          <a:xfrm>
            <a:off x="357158" y="285728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9.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kupina 15"/>
          <p:cNvGrpSpPr/>
          <p:nvPr/>
        </p:nvGrpSpPr>
        <p:grpSpPr>
          <a:xfrm>
            <a:off x="3000364" y="1214422"/>
            <a:ext cx="3286148" cy="4000528"/>
            <a:chOff x="5500662" y="785794"/>
            <a:chExt cx="3643338" cy="4000528"/>
          </a:xfrm>
        </p:grpSpPr>
        <p:pic>
          <p:nvPicPr>
            <p:cNvPr id="4104" name="Picture 8" descr="C:\Users\Projektor\AppData\Local\Microsoft\Windows\Temporary Internet Files\Content.IE5\X2C6737N\MC900088460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072198" y="1357298"/>
              <a:ext cx="2500331" cy="2428892"/>
            </a:xfrm>
            <a:prstGeom prst="rect">
              <a:avLst/>
            </a:prstGeom>
            <a:noFill/>
          </p:spPr>
        </p:pic>
        <p:sp>
          <p:nvSpPr>
            <p:cNvPr id="14" name="Svislý svitek 13"/>
            <p:cNvSpPr/>
            <p:nvPr/>
          </p:nvSpPr>
          <p:spPr>
            <a:xfrm>
              <a:off x="5500662" y="785794"/>
              <a:ext cx="3643338" cy="4000528"/>
            </a:xfrm>
            <a:prstGeom prst="verticalScroll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6215074" y="3857628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0 . 0 = </a:t>
              </a:r>
              <a:r>
                <a:rPr lang="cs-CZ" sz="4800" dirty="0" err="1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6072166" y="428604"/>
            <a:ext cx="3071834" cy="4000528"/>
            <a:chOff x="1000100" y="1071546"/>
            <a:chExt cx="3286148" cy="4000528"/>
          </a:xfrm>
        </p:grpSpPr>
        <p:pic>
          <p:nvPicPr>
            <p:cNvPr id="4100" name="Picture 4" descr="C:\Users\Projektor\AppData\Local\Microsoft\Windows\Temporary Internet Files\Content.IE5\D013XS6I\MC900441419[1]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643042" y="1571612"/>
              <a:ext cx="2003431" cy="2680581"/>
            </a:xfrm>
            <a:prstGeom prst="rect">
              <a:avLst/>
            </a:prstGeom>
            <a:noFill/>
          </p:spPr>
        </p:pic>
        <p:sp>
          <p:nvSpPr>
            <p:cNvPr id="12" name="Svislý svitek 11"/>
            <p:cNvSpPr/>
            <p:nvPr/>
          </p:nvSpPr>
          <p:spPr>
            <a:xfrm>
              <a:off x="1000100" y="1071546"/>
              <a:ext cx="3286148" cy="4000528"/>
            </a:xfrm>
            <a:prstGeom prst="verticalScroll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1500166" y="4143380"/>
              <a:ext cx="222528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3 . 2 = 6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0" y="2214554"/>
            <a:ext cx="3214678" cy="4000528"/>
            <a:chOff x="357158" y="1214422"/>
            <a:chExt cx="3357586" cy="4000528"/>
          </a:xfrm>
        </p:grpSpPr>
        <p:pic>
          <p:nvPicPr>
            <p:cNvPr id="4098" name="Picture 2" descr="C:\Users\Projektor\AppData\Local\Microsoft\Windows\Temporary Internet Files\Content.IE5\PNVXNOW5\MC900411638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00100" y="1785926"/>
              <a:ext cx="1857388" cy="2581111"/>
            </a:xfrm>
            <a:prstGeom prst="rect">
              <a:avLst/>
            </a:prstGeom>
            <a:noFill/>
          </p:spPr>
        </p:pic>
        <p:sp>
          <p:nvSpPr>
            <p:cNvPr id="13" name="Svislý svitek 12"/>
            <p:cNvSpPr/>
            <p:nvPr/>
          </p:nvSpPr>
          <p:spPr>
            <a:xfrm>
              <a:off x="357158" y="1214422"/>
              <a:ext cx="3357586" cy="4000528"/>
            </a:xfrm>
            <a:prstGeom prst="verticalScroll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785786" y="4286256"/>
              <a:ext cx="253306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800" dirty="0" smtClean="0">
                  <a:latin typeface="Times New Roman" pitchFamily="18" charset="0"/>
                  <a:cs typeface="Times New Roman" pitchFamily="18" charset="0"/>
                </a:rPr>
                <a:t>8 . 3 = 26</a:t>
              </a:r>
              <a:endParaRPr lang="cs-CZ" sz="4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1" name="TextovéPole 20"/>
          <p:cNvSpPr txBox="1"/>
          <p:nvPr/>
        </p:nvSpPr>
        <p:spPr>
          <a:xfrm>
            <a:off x="285720" y="285728"/>
            <a:ext cx="17427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10.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5984" y="642918"/>
            <a:ext cx="500066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je to !</a:t>
            </a:r>
            <a:endParaRPr lang="cs-CZ" sz="9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571604" y="2714620"/>
            <a:ext cx="603101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Kdo odhalil všechny </a:t>
            </a:r>
          </a:p>
          <a:p>
            <a:pPr algn="ctr"/>
            <a:r>
              <a:rPr lang="cs-CZ" sz="5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</a:t>
            </a:r>
            <a:r>
              <a:rPr lang="cs-CZ" sz="54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očtáře - poplety?</a:t>
            </a:r>
            <a:endParaRPr lang="cs-CZ" sz="54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786050" y="5072074"/>
            <a:ext cx="35554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KONTROLA:</a:t>
            </a:r>
            <a:endParaRPr lang="cs-CZ" sz="5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3857620" y="285728"/>
            <a:ext cx="1928826" cy="1870659"/>
            <a:chOff x="2500298" y="142852"/>
            <a:chExt cx="3000396" cy="3563629"/>
          </a:xfrm>
        </p:grpSpPr>
        <p:pic>
          <p:nvPicPr>
            <p:cNvPr id="3" name="Picture 10" descr="C:\Users\Projektor\AppData\Local\Microsoft\Windows\Temporary Internet Files\Content.IE5\Q5SIP1T6\MC900436378[1]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57487" y="357166"/>
              <a:ext cx="2286016" cy="2286016"/>
            </a:xfrm>
            <a:prstGeom prst="rect">
              <a:avLst/>
            </a:prstGeom>
            <a:noFill/>
          </p:spPr>
        </p:pic>
        <p:sp>
          <p:nvSpPr>
            <p:cNvPr id="4" name="TextovéPole 3"/>
            <p:cNvSpPr txBox="1"/>
            <p:nvPr/>
          </p:nvSpPr>
          <p:spPr>
            <a:xfrm>
              <a:off x="2722550" y="2592479"/>
              <a:ext cx="1749197" cy="11140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latin typeface="Times New Roman" pitchFamily="18" charset="0"/>
                  <a:cs typeface="Times New Roman" pitchFamily="18" charset="0"/>
                </a:rPr>
                <a:t>7 . 3 = 22</a:t>
              </a:r>
              <a:endParaRPr lang="cs-CZ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" name="Obdélník 4"/>
            <p:cNvSpPr/>
            <p:nvPr/>
          </p:nvSpPr>
          <p:spPr>
            <a:xfrm>
              <a:off x="2500298" y="142852"/>
              <a:ext cx="3000396" cy="3429024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noFill/>
              </a:endParaRPr>
            </a:p>
          </p:txBody>
        </p:sp>
      </p:grpSp>
      <p:sp>
        <p:nvSpPr>
          <p:cNvPr id="6" name="TextovéPole 5"/>
          <p:cNvSpPr txBox="1"/>
          <p:nvPr/>
        </p:nvSpPr>
        <p:spPr>
          <a:xfrm>
            <a:off x="642910" y="714356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1.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28794" y="1000108"/>
            <a:ext cx="1285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skolacek CE" pitchFamily="50" charset="-18"/>
              </a:rPr>
              <a:t>kuře</a:t>
            </a:r>
            <a:endParaRPr lang="cs-CZ" sz="6000" dirty="0">
              <a:solidFill>
                <a:srgbClr val="FF0000"/>
              </a:solidFill>
              <a:latin typeface="skolacek CE" pitchFamily="50" charset="-18"/>
            </a:endParaRPr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5072066" y="1571612"/>
            <a:ext cx="785818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072198" y="1142984"/>
            <a:ext cx="25330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7 . 3 = 21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42910" y="2571744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2.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42910" y="4429132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3.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928794" y="2786058"/>
            <a:ext cx="11512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skolacek CE" pitchFamily="50" charset="-18"/>
              </a:rPr>
              <a:t>klaun</a:t>
            </a:r>
            <a:endParaRPr lang="cs-CZ" sz="6000" dirty="0">
              <a:solidFill>
                <a:srgbClr val="FF0000"/>
              </a:solidFill>
              <a:latin typeface="skolacek CE" pitchFamily="50" charset="-18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928794" y="4643446"/>
            <a:ext cx="104067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skolacek CE" pitchFamily="50" charset="-18"/>
              </a:rPr>
              <a:t>rajče</a:t>
            </a:r>
            <a:endParaRPr lang="cs-CZ" sz="6000" dirty="0">
              <a:solidFill>
                <a:srgbClr val="FF0000"/>
              </a:solidFill>
              <a:latin typeface="skolacek CE" pitchFamily="50" charset="-18"/>
            </a:endParaRPr>
          </a:p>
        </p:txBody>
      </p:sp>
      <p:grpSp>
        <p:nvGrpSpPr>
          <p:cNvPr id="23" name="Skupina 22"/>
          <p:cNvGrpSpPr/>
          <p:nvPr/>
        </p:nvGrpSpPr>
        <p:grpSpPr>
          <a:xfrm>
            <a:off x="3857620" y="2428868"/>
            <a:ext cx="1928826" cy="1868628"/>
            <a:chOff x="1857356" y="1785926"/>
            <a:chExt cx="3000396" cy="3857652"/>
          </a:xfrm>
        </p:grpSpPr>
        <p:pic>
          <p:nvPicPr>
            <p:cNvPr id="24" name="Picture 2" descr="C:\Users\Projektor\AppData\Local\Microsoft\Windows\Temporary Internet Files\Content.IE5\Q5SIP1T6\MC900390948[1]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85985" y="2143116"/>
              <a:ext cx="1803378" cy="2230444"/>
            </a:xfrm>
            <a:prstGeom prst="rect">
              <a:avLst/>
            </a:prstGeom>
            <a:noFill/>
          </p:spPr>
        </p:pic>
        <p:sp>
          <p:nvSpPr>
            <p:cNvPr id="25" name="Elipsa 24"/>
            <p:cNvSpPr/>
            <p:nvPr/>
          </p:nvSpPr>
          <p:spPr>
            <a:xfrm rot="5400000">
              <a:off x="1428728" y="2214554"/>
              <a:ext cx="3857652" cy="3000396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2301859" y="4145586"/>
              <a:ext cx="1407608" cy="14016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latin typeface="Times New Roman" pitchFamily="18" charset="0"/>
                  <a:cs typeface="Times New Roman" pitchFamily="18" charset="0"/>
                </a:rPr>
                <a:t>7 . 1 = </a:t>
              </a:r>
              <a:r>
                <a:rPr lang="cs-CZ" sz="2800" dirty="0" err="1" smtClean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cs-CZ" sz="2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7" name="TextovéPole 26"/>
          <p:cNvSpPr txBox="1"/>
          <p:nvPr/>
        </p:nvSpPr>
        <p:spPr>
          <a:xfrm>
            <a:off x="6072198" y="3214686"/>
            <a:ext cx="22252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7 . 1 = 7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Přímá spojovací čára 27"/>
          <p:cNvCxnSpPr/>
          <p:nvPr/>
        </p:nvCxnSpPr>
        <p:spPr>
          <a:xfrm flipV="1">
            <a:off x="4929190" y="3500438"/>
            <a:ext cx="785818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3643306" y="4572008"/>
            <a:ext cx="2214578" cy="1857388"/>
            <a:chOff x="4572000" y="3643314"/>
            <a:chExt cx="3857652" cy="3000396"/>
          </a:xfrm>
        </p:grpSpPr>
        <p:pic>
          <p:nvPicPr>
            <p:cNvPr id="30" name="Picture 3" descr="C:\Users\Projektor\AppData\Local\Microsoft\Windows\Temporary Internet Files\Content.IE5\YAC3WQFQ\MC900441781[1]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286380" y="3643314"/>
              <a:ext cx="2286016" cy="2286016"/>
            </a:xfrm>
            <a:prstGeom prst="rect">
              <a:avLst/>
            </a:prstGeom>
            <a:noFill/>
          </p:spPr>
        </p:pic>
        <p:sp>
          <p:nvSpPr>
            <p:cNvPr id="31" name="Šestiúhelník 30"/>
            <p:cNvSpPr/>
            <p:nvPr/>
          </p:nvSpPr>
          <p:spPr>
            <a:xfrm>
              <a:off x="4572000" y="3643314"/>
              <a:ext cx="3857652" cy="3000396"/>
            </a:xfrm>
            <a:prstGeom prst="hexagon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2" name="TextovéPole 31"/>
            <p:cNvSpPr txBox="1"/>
            <p:nvPr/>
          </p:nvSpPr>
          <p:spPr>
            <a:xfrm>
              <a:off x="5357818" y="5786454"/>
              <a:ext cx="2393583" cy="8452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latin typeface="Times New Roman" pitchFamily="18" charset="0"/>
                  <a:cs typeface="Times New Roman" pitchFamily="18" charset="0"/>
                </a:rPr>
                <a:t>9 . 0 = 9</a:t>
              </a:r>
              <a:endParaRPr lang="cs-CZ" sz="2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33" name="Přímá spojovací čára 32"/>
          <p:cNvCxnSpPr/>
          <p:nvPr/>
        </p:nvCxnSpPr>
        <p:spPr>
          <a:xfrm flipV="1">
            <a:off x="4929190" y="5786454"/>
            <a:ext cx="785818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6072198" y="5286388"/>
            <a:ext cx="22252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9 . 0 = </a:t>
            </a:r>
            <a:r>
              <a:rPr lang="cs-CZ" sz="4800" dirty="0" err="1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0" y="2357430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0" y="4357694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42910" y="714356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4.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28794" y="1000108"/>
            <a:ext cx="1285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skolacek CE" pitchFamily="50" charset="-18"/>
              </a:rPr>
              <a:t>banán</a:t>
            </a:r>
            <a:endParaRPr lang="cs-CZ" sz="6000" dirty="0">
              <a:solidFill>
                <a:srgbClr val="FF0000"/>
              </a:solidFill>
              <a:latin typeface="skolacek CE" pitchFamily="50" charset="-18"/>
            </a:endParaRPr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5072066" y="1428736"/>
            <a:ext cx="785818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072198" y="1142984"/>
            <a:ext cx="22252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2 . 2 = 4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42910" y="2571744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5.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42910" y="4429132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6.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928794" y="2786058"/>
            <a:ext cx="87075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skolacek CE" pitchFamily="50" charset="-18"/>
              </a:rPr>
              <a:t>kolo</a:t>
            </a:r>
            <a:endParaRPr lang="cs-CZ" sz="6000" dirty="0">
              <a:solidFill>
                <a:srgbClr val="FF0000"/>
              </a:solidFill>
              <a:latin typeface="skolacek CE" pitchFamily="50" charset="-18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928794" y="4643446"/>
            <a:ext cx="136127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skolacek CE" pitchFamily="50" charset="-18"/>
              </a:rPr>
              <a:t>žirafa</a:t>
            </a:r>
            <a:endParaRPr lang="cs-CZ" sz="6000" dirty="0">
              <a:solidFill>
                <a:srgbClr val="FF0000"/>
              </a:solidFill>
              <a:latin typeface="skolacek CE" pitchFamily="50" charset="-18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072198" y="3214686"/>
            <a:ext cx="25330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10 . 0 = </a:t>
            </a:r>
            <a:r>
              <a:rPr lang="cs-CZ" sz="4800" dirty="0" err="1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Přímá spojovací čára 27"/>
          <p:cNvCxnSpPr/>
          <p:nvPr/>
        </p:nvCxnSpPr>
        <p:spPr>
          <a:xfrm flipV="1">
            <a:off x="5000628" y="3429000"/>
            <a:ext cx="785818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V="1">
            <a:off x="5000628" y="6215058"/>
            <a:ext cx="785818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6072198" y="5286388"/>
            <a:ext cx="25330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7 . 2 = 14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0" y="2357430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0" y="4357694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3643306" y="214290"/>
            <a:ext cx="2428892" cy="1857388"/>
            <a:chOff x="2357422" y="285728"/>
            <a:chExt cx="3857652" cy="3620138"/>
          </a:xfrm>
        </p:grpSpPr>
        <p:pic>
          <p:nvPicPr>
            <p:cNvPr id="35" name="Picture 2" descr="C:\Users\Projektor\AppData\Local\Microsoft\Windows\Temporary Internet Files\Content.IE5\G6EK19EX\MC900411886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20240747">
              <a:off x="3330257" y="1129366"/>
              <a:ext cx="2525096" cy="1847842"/>
            </a:xfrm>
            <a:prstGeom prst="rect">
              <a:avLst/>
            </a:prstGeom>
            <a:noFill/>
          </p:spPr>
        </p:pic>
        <p:sp>
          <p:nvSpPr>
            <p:cNvPr id="37" name="Rovnoramenný trojúhelník 36"/>
            <p:cNvSpPr/>
            <p:nvPr/>
          </p:nvSpPr>
          <p:spPr>
            <a:xfrm>
              <a:off x="2357422" y="285728"/>
              <a:ext cx="3857652" cy="3571900"/>
            </a:xfrm>
            <a:prstGeom prst="triangl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3459608" y="2815824"/>
              <a:ext cx="2120031" cy="10900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latin typeface="Times New Roman" pitchFamily="18" charset="0"/>
                  <a:cs typeface="Times New Roman" pitchFamily="18" charset="0"/>
                </a:rPr>
                <a:t>2 . 2 = 8</a:t>
              </a:r>
              <a:endParaRPr lang="cs-CZ" sz="2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3786182" y="2500306"/>
            <a:ext cx="2071702" cy="1714512"/>
            <a:chOff x="285720" y="2857496"/>
            <a:chExt cx="3000396" cy="3071834"/>
          </a:xfrm>
        </p:grpSpPr>
        <p:pic>
          <p:nvPicPr>
            <p:cNvPr id="41" name="Picture 3" descr="C:\Users\Projektor\AppData\Local\Microsoft\Windows\Temporary Internet Files\Content.IE5\UIG1W4PH\MC900299809[1]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42910" y="3286124"/>
              <a:ext cx="2162468" cy="1331914"/>
            </a:xfrm>
            <a:prstGeom prst="rect">
              <a:avLst/>
            </a:prstGeom>
            <a:noFill/>
          </p:spPr>
        </p:pic>
        <p:sp>
          <p:nvSpPr>
            <p:cNvPr id="42" name="Elipsa 41"/>
            <p:cNvSpPr/>
            <p:nvPr/>
          </p:nvSpPr>
          <p:spPr>
            <a:xfrm>
              <a:off x="285720" y="2857496"/>
              <a:ext cx="3000396" cy="3071834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3" name="TextovéPole 42"/>
            <p:cNvSpPr txBox="1"/>
            <p:nvPr/>
          </p:nvSpPr>
          <p:spPr>
            <a:xfrm>
              <a:off x="699568" y="4649399"/>
              <a:ext cx="2250085" cy="9374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latin typeface="Times New Roman" pitchFamily="18" charset="0"/>
                  <a:cs typeface="Times New Roman" pitchFamily="18" charset="0"/>
                </a:rPr>
                <a:t>10 . 0 = 1</a:t>
              </a:r>
              <a:endParaRPr lang="cs-CZ" sz="2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4143372" y="4500570"/>
            <a:ext cx="1714512" cy="1643074"/>
            <a:chOff x="6286512" y="2357430"/>
            <a:chExt cx="2500330" cy="3071834"/>
          </a:xfrm>
        </p:grpSpPr>
        <p:pic>
          <p:nvPicPr>
            <p:cNvPr id="45" name="Picture 6" descr="C:\Users\Projektor\AppData\Local\Microsoft\Windows\Temporary Internet Files\Content.IE5\VJPG747D\MC900030420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786578" y="2571744"/>
              <a:ext cx="1643074" cy="2429297"/>
            </a:xfrm>
            <a:prstGeom prst="rect">
              <a:avLst/>
            </a:prstGeom>
            <a:noFill/>
          </p:spPr>
        </p:pic>
        <p:sp>
          <p:nvSpPr>
            <p:cNvPr id="46" name="Oválný popisek 45"/>
            <p:cNvSpPr/>
            <p:nvPr/>
          </p:nvSpPr>
          <p:spPr>
            <a:xfrm>
              <a:off x="6286512" y="2357430"/>
              <a:ext cx="2500330" cy="3071834"/>
            </a:xfrm>
            <a:prstGeom prst="wedgeEllipseCallou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7" name="Skupina 46"/>
          <p:cNvGrpSpPr/>
          <p:nvPr/>
        </p:nvGrpSpPr>
        <p:grpSpPr>
          <a:xfrm>
            <a:off x="3929058" y="6334780"/>
            <a:ext cx="1928858" cy="523220"/>
            <a:chOff x="1000100" y="4929198"/>
            <a:chExt cx="2928958" cy="917661"/>
          </a:xfrm>
        </p:grpSpPr>
        <p:sp>
          <p:nvSpPr>
            <p:cNvPr id="48" name="TextovéPole 47"/>
            <p:cNvSpPr txBox="1"/>
            <p:nvPr/>
          </p:nvSpPr>
          <p:spPr>
            <a:xfrm>
              <a:off x="1214414" y="4929198"/>
              <a:ext cx="1990561" cy="9176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latin typeface="Times New Roman" pitchFamily="18" charset="0"/>
                  <a:cs typeface="Times New Roman" pitchFamily="18" charset="0"/>
                </a:rPr>
                <a:t>7 . 2 = 15</a:t>
              </a:r>
              <a:endParaRPr lang="cs-CZ" sz="2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Zaoblený obdélník 48"/>
            <p:cNvSpPr/>
            <p:nvPr/>
          </p:nvSpPr>
          <p:spPr>
            <a:xfrm>
              <a:off x="1000100" y="5000636"/>
              <a:ext cx="2928958" cy="71438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42910" y="714356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7.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928794" y="1000108"/>
            <a:ext cx="1285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skolacek CE" pitchFamily="50" charset="-18"/>
              </a:rPr>
              <a:t>míč</a:t>
            </a:r>
            <a:endParaRPr lang="cs-CZ" sz="6000" dirty="0">
              <a:solidFill>
                <a:srgbClr val="FF0000"/>
              </a:solidFill>
              <a:latin typeface="skolacek CE" pitchFamily="50" charset="-18"/>
            </a:endParaRPr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4714876" y="357166"/>
            <a:ext cx="785818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072198" y="1142984"/>
            <a:ext cx="25330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9 . 3 = 27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42910" y="2571744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8.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42910" y="4429132"/>
            <a:ext cx="111921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9.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928794" y="2786058"/>
            <a:ext cx="13805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skolacek CE" pitchFamily="50" charset="-18"/>
              </a:rPr>
              <a:t>kuchař</a:t>
            </a:r>
            <a:endParaRPr lang="cs-CZ" sz="6000" dirty="0">
              <a:solidFill>
                <a:srgbClr val="FF0000"/>
              </a:solidFill>
              <a:latin typeface="skolacek CE" pitchFamily="50" charset="-18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928794" y="4643446"/>
            <a:ext cx="109998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skolacek CE" pitchFamily="50" charset="-18"/>
              </a:rPr>
              <a:t>měsíc</a:t>
            </a:r>
            <a:endParaRPr lang="cs-CZ" sz="6000" dirty="0">
              <a:solidFill>
                <a:srgbClr val="FF0000"/>
              </a:solidFill>
              <a:latin typeface="skolacek CE" pitchFamily="50" charset="-18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072198" y="3214686"/>
            <a:ext cx="22252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8 . 1 = 8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Přímá spojovací čára 27"/>
          <p:cNvCxnSpPr/>
          <p:nvPr/>
        </p:nvCxnSpPr>
        <p:spPr>
          <a:xfrm flipV="1">
            <a:off x="4857752" y="3571876"/>
            <a:ext cx="928694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 flipV="1">
            <a:off x="5143504" y="5072074"/>
            <a:ext cx="785818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6072198" y="5286388"/>
            <a:ext cx="25330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8 . 2 = 16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0" y="2357430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>
            <a:off x="0" y="4357694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Skupina 29"/>
          <p:cNvGrpSpPr/>
          <p:nvPr/>
        </p:nvGrpSpPr>
        <p:grpSpPr>
          <a:xfrm>
            <a:off x="3857620" y="285728"/>
            <a:ext cx="1553630" cy="1714512"/>
            <a:chOff x="3357554" y="642918"/>
            <a:chExt cx="2663366" cy="4572032"/>
          </a:xfrm>
        </p:grpSpPr>
        <p:pic>
          <p:nvPicPr>
            <p:cNvPr id="31" name="Picture 3" descr="C:\Users\Projektor\AppData\Local\Microsoft\Windows\Temporary Internet Files\Content.IE5\TL0AG0I5\MC900412546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500430" y="2428868"/>
              <a:ext cx="2251075" cy="2286000"/>
            </a:xfrm>
            <a:prstGeom prst="rect">
              <a:avLst/>
            </a:prstGeom>
            <a:noFill/>
          </p:spPr>
        </p:pic>
        <p:sp>
          <p:nvSpPr>
            <p:cNvPr id="32" name="Obdélník 31"/>
            <p:cNvSpPr/>
            <p:nvPr/>
          </p:nvSpPr>
          <p:spPr>
            <a:xfrm>
              <a:off x="3357554" y="642918"/>
              <a:ext cx="2571768" cy="4572032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0" name="TextovéPole 39"/>
            <p:cNvSpPr txBox="1"/>
            <p:nvPr/>
          </p:nvSpPr>
          <p:spPr>
            <a:xfrm>
              <a:off x="3357554" y="1071547"/>
              <a:ext cx="2663366" cy="13952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latin typeface="Times New Roman" pitchFamily="18" charset="0"/>
                  <a:cs typeface="Times New Roman" pitchFamily="18" charset="0"/>
                </a:rPr>
                <a:t>9 . 3 = 28</a:t>
              </a:r>
              <a:endParaRPr lang="cs-CZ" sz="2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3714744" y="2500306"/>
            <a:ext cx="2143108" cy="1721623"/>
            <a:chOff x="1857356" y="2000240"/>
            <a:chExt cx="3071834" cy="3500462"/>
          </a:xfrm>
        </p:grpSpPr>
        <p:pic>
          <p:nvPicPr>
            <p:cNvPr id="47" name="Picture 4" descr="C:\Users\Projektor\AppData\Local\Microsoft\Windows\Temporary Internet Files\Content.IE5\VJPG747D\MC900233175[1].wmf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285984" y="2285992"/>
              <a:ext cx="1933084" cy="2330448"/>
            </a:xfrm>
            <a:prstGeom prst="rect">
              <a:avLst/>
            </a:prstGeom>
            <a:noFill/>
          </p:spPr>
        </p:pic>
        <p:sp>
          <p:nvSpPr>
            <p:cNvPr id="50" name="Elipsa 49"/>
            <p:cNvSpPr/>
            <p:nvPr/>
          </p:nvSpPr>
          <p:spPr>
            <a:xfrm>
              <a:off x="1857356" y="2000240"/>
              <a:ext cx="3071834" cy="3500462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1" name="TextovéPole 50"/>
            <p:cNvSpPr txBox="1"/>
            <p:nvPr/>
          </p:nvSpPr>
          <p:spPr>
            <a:xfrm>
              <a:off x="2405857" y="4324242"/>
              <a:ext cx="2110250" cy="115913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latin typeface="Times New Roman" pitchFamily="18" charset="0"/>
                  <a:cs typeface="Times New Roman" pitchFamily="18" charset="0"/>
                </a:rPr>
                <a:t>8 . 1 = </a:t>
              </a:r>
              <a:r>
                <a:rPr lang="cs-CZ" sz="2800" dirty="0" err="1" smtClean="0">
                  <a:latin typeface="Times New Roman" pitchFamily="18" charset="0"/>
                  <a:cs typeface="Times New Roman" pitchFamily="18" charset="0"/>
                </a:rPr>
                <a:t>1</a:t>
              </a:r>
              <a:endParaRPr lang="cs-CZ" sz="2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3500430" y="4714884"/>
            <a:ext cx="2428892" cy="1785950"/>
            <a:chOff x="2786050" y="3571876"/>
            <a:chExt cx="4143404" cy="2928958"/>
          </a:xfrm>
        </p:grpSpPr>
        <p:pic>
          <p:nvPicPr>
            <p:cNvPr id="53" name="Picture 4" descr="C:\Users\Projektor\AppData\Local\Microsoft\Windows\Temporary Internet Files\Content.IE5\PNVXNOW5\MC900232228[1].wmf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1707884">
              <a:off x="3392496" y="4052520"/>
              <a:ext cx="1879600" cy="1822450"/>
            </a:xfrm>
            <a:prstGeom prst="rect">
              <a:avLst/>
            </a:prstGeom>
            <a:noFill/>
          </p:spPr>
        </p:pic>
        <p:sp>
          <p:nvSpPr>
            <p:cNvPr id="54" name="Mrak 53"/>
            <p:cNvSpPr/>
            <p:nvPr/>
          </p:nvSpPr>
          <p:spPr>
            <a:xfrm>
              <a:off x="2786050" y="3571876"/>
              <a:ext cx="4143404" cy="2928958"/>
            </a:xfrm>
            <a:prstGeom prst="cloud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4071934" y="4286257"/>
              <a:ext cx="2650310" cy="8580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latin typeface="Times New Roman" pitchFamily="18" charset="0"/>
                  <a:cs typeface="Times New Roman" pitchFamily="18" charset="0"/>
                </a:rPr>
                <a:t>8 . 2 = 18</a:t>
              </a:r>
              <a:endParaRPr lang="cs-CZ" sz="2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642910" y="714356"/>
            <a:ext cx="17427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FF0000"/>
                </a:solidFill>
                <a:latin typeface="+mj-lt"/>
              </a:rPr>
              <a:t>10.</a:t>
            </a:r>
            <a:endParaRPr lang="cs-CZ" sz="9600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357422" y="1000108"/>
            <a:ext cx="1285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  <a:latin typeface="skolacek CE" pitchFamily="50" charset="-18"/>
              </a:rPr>
              <a:t>čáp</a:t>
            </a:r>
            <a:endParaRPr lang="cs-CZ" sz="6000" dirty="0">
              <a:solidFill>
                <a:srgbClr val="FF0000"/>
              </a:solidFill>
              <a:latin typeface="skolacek CE" pitchFamily="50" charset="-18"/>
            </a:endParaRPr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4500562" y="1500174"/>
            <a:ext cx="785818" cy="64294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6072198" y="1142984"/>
            <a:ext cx="25330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Times New Roman" pitchFamily="18" charset="0"/>
                <a:cs typeface="Times New Roman" pitchFamily="18" charset="0"/>
              </a:rPr>
              <a:t>8 . 3 = 24</a:t>
            </a:r>
            <a:endParaRPr lang="cs-CZ" sz="4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6" name="Přímá spojovací čára 35"/>
          <p:cNvCxnSpPr/>
          <p:nvPr/>
        </p:nvCxnSpPr>
        <p:spPr>
          <a:xfrm>
            <a:off x="0" y="2357430"/>
            <a:ext cx="9144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Skupina 28"/>
          <p:cNvGrpSpPr/>
          <p:nvPr/>
        </p:nvGrpSpPr>
        <p:grpSpPr>
          <a:xfrm>
            <a:off x="3500430" y="214290"/>
            <a:ext cx="1928794" cy="1976869"/>
            <a:chOff x="357158" y="1214422"/>
            <a:chExt cx="3357586" cy="4135309"/>
          </a:xfrm>
        </p:grpSpPr>
        <p:pic>
          <p:nvPicPr>
            <p:cNvPr id="30" name="Picture 2" descr="C:\Users\Projektor\AppData\Local\Microsoft\Windows\Temporary Internet Files\Content.IE5\PNVXNOW5\MC900411638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1785926"/>
              <a:ext cx="1857388" cy="2581111"/>
            </a:xfrm>
            <a:prstGeom prst="rect">
              <a:avLst/>
            </a:prstGeom>
            <a:noFill/>
          </p:spPr>
        </p:pic>
        <p:sp>
          <p:nvSpPr>
            <p:cNvPr id="35" name="Svislý svitek 34"/>
            <p:cNvSpPr/>
            <p:nvPr/>
          </p:nvSpPr>
          <p:spPr>
            <a:xfrm>
              <a:off x="357158" y="1214422"/>
              <a:ext cx="3357586" cy="4000528"/>
            </a:xfrm>
            <a:prstGeom prst="verticalScroll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730174" y="3896149"/>
              <a:ext cx="2704512" cy="1453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>
                  <a:latin typeface="Times New Roman" pitchFamily="18" charset="0"/>
                  <a:cs typeface="Times New Roman" pitchFamily="18" charset="0"/>
                </a:rPr>
                <a:t>8 . 3 = 26</a:t>
              </a:r>
              <a:endParaRPr lang="cs-CZ" sz="2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9" name="Obdélník 38"/>
          <p:cNvSpPr/>
          <p:nvPr/>
        </p:nvSpPr>
        <p:spPr>
          <a:xfrm>
            <a:off x="0" y="3500438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cs-CZ" sz="6000" b="1" cap="all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</a:t>
            </a:r>
            <a:r>
              <a:rPr lang="cs-CZ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ochvala  všem </a:t>
            </a:r>
          </a:p>
          <a:p>
            <a:pPr algn="ctr"/>
            <a:r>
              <a:rPr lang="cs-CZ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šikovným  detektivům !</a:t>
            </a:r>
            <a:endParaRPr lang="cs-CZ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356</Words>
  <Application>Microsoft Office PowerPoint</Application>
  <PresentationFormat>Předvádění na obrazovce (4:3)</PresentationFormat>
  <Paragraphs>99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Prezentace aplikace PowerPoint</vt:lpstr>
      <vt:lpstr>Hra na detektivy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Násobení třemi - opakování</dc:title>
  <dc:creator>Projektor</dc:creator>
  <cp:lastModifiedBy>Projektor</cp:lastModifiedBy>
  <cp:revision>38</cp:revision>
  <dcterms:created xsi:type="dcterms:W3CDTF">2012-04-20T13:24:51Z</dcterms:created>
  <dcterms:modified xsi:type="dcterms:W3CDTF">2012-04-25T21:11:05Z</dcterms:modified>
</cp:coreProperties>
</file>