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1" r:id="rId3"/>
    <p:sldId id="260" r:id="rId4"/>
    <p:sldId id="262" r:id="rId5"/>
    <p:sldId id="263" r:id="rId6"/>
    <p:sldId id="264" r:id="rId7"/>
    <p:sldId id="265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8C6E-8922-4422-89D1-5D63747077C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CBE96-C3DC-4BF9-A7B2-966FE7A67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213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8C6E-8922-4422-89D1-5D63747077C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CBE96-C3DC-4BF9-A7B2-966FE7A67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822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8C6E-8922-4422-89D1-5D63747077C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CBE96-C3DC-4BF9-A7B2-966FE7A67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867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8C6E-8922-4422-89D1-5D63747077C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CBE96-C3DC-4BF9-A7B2-966FE7A67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417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8C6E-8922-4422-89D1-5D63747077C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CBE96-C3DC-4BF9-A7B2-966FE7A67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022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8C6E-8922-4422-89D1-5D63747077C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CBE96-C3DC-4BF9-A7B2-966FE7A67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3227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8C6E-8922-4422-89D1-5D63747077C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CBE96-C3DC-4BF9-A7B2-966FE7A67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519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8C6E-8922-4422-89D1-5D63747077C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CBE96-C3DC-4BF9-A7B2-966FE7A67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209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8C6E-8922-4422-89D1-5D63747077C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CBE96-C3DC-4BF9-A7B2-966FE7A67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138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8C6E-8922-4422-89D1-5D63747077C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CBE96-C3DC-4BF9-A7B2-966FE7A67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632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8C6E-8922-4422-89D1-5D63747077C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CBE96-C3DC-4BF9-A7B2-966FE7A67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887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158C6E-8922-4422-89D1-5D63747077C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CCBE96-C3DC-4BF9-A7B2-966FE7A67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060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50" y="5214938"/>
            <a:ext cx="5665788" cy="1239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2850118" y="1071325"/>
            <a:ext cx="2761140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13  Litr – jednotka objemu</a:t>
            </a:r>
            <a:endParaRPr lang="cs-CZ" dirty="0"/>
          </a:p>
          <a:p>
            <a:pPr algn="ctr"/>
            <a:r>
              <a:rPr lang="cs-CZ" sz="2400" b="1" dirty="0" smtClean="0"/>
              <a:t>VY_32_INOVACE_13</a:t>
            </a:r>
            <a:endParaRPr lang="cs-CZ" sz="2400" b="1" dirty="0"/>
          </a:p>
        </p:txBody>
      </p:sp>
      <p:sp>
        <p:nvSpPr>
          <p:cNvPr id="2052" name="Text Box 7"/>
          <p:cNvSpPr txBox="1">
            <a:spLocks noChangeArrowheads="1"/>
          </p:cNvSpPr>
          <p:nvPr/>
        </p:nvSpPr>
        <p:spPr bwMode="auto">
          <a:xfrm>
            <a:off x="607023" y="2564904"/>
            <a:ext cx="8064500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200" b="1" dirty="0"/>
              <a:t>autor:</a:t>
            </a:r>
            <a:r>
              <a:rPr lang="cs-CZ" dirty="0"/>
              <a:t>		</a:t>
            </a:r>
            <a:r>
              <a:rPr lang="cs-CZ" sz="1200" dirty="0"/>
              <a:t>Mgr. Jana </a:t>
            </a:r>
            <a:r>
              <a:rPr lang="cs-CZ" sz="1200" dirty="0" smtClean="0"/>
              <a:t>Kobylková		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identifikace:</a:t>
            </a:r>
            <a:r>
              <a:rPr lang="cs-CZ" sz="1200" dirty="0"/>
              <a:t>		</a:t>
            </a:r>
            <a:r>
              <a:rPr lang="cs-CZ" sz="1200" dirty="0" smtClean="0"/>
              <a:t>B2 - 13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třída:</a:t>
            </a:r>
            <a:r>
              <a:rPr lang="cs-CZ" sz="1200" dirty="0"/>
              <a:t>		2.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předmět:</a:t>
            </a:r>
            <a:r>
              <a:rPr lang="cs-CZ" sz="1200" dirty="0"/>
              <a:t>		M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anotace:</a:t>
            </a:r>
            <a:r>
              <a:rPr lang="cs-CZ" sz="1200" dirty="0"/>
              <a:t>		</a:t>
            </a:r>
            <a:r>
              <a:rPr lang="cs-CZ" sz="1200" dirty="0" smtClean="0"/>
              <a:t>Seznámení s jednotkou objemu – litrem, vytvoření představy  o této jednotce. 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dirty="0" smtClean="0"/>
              <a:t>		Žáci určují, co měříme na litry, uvádí další příklady, počítají příklady s litry</a:t>
            </a:r>
            <a:r>
              <a:rPr lang="cs-CZ" sz="1200" smtClean="0"/>
              <a:t>, řeší slovní 		úlohy</a:t>
            </a:r>
            <a:r>
              <a:rPr lang="cs-CZ" sz="1200" dirty="0" smtClean="0"/>
              <a:t>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5969748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5" y="620688"/>
            <a:ext cx="689098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D60093"/>
                </a:solidFill>
              </a:rPr>
              <a:t>Litr je jednotka objemu.</a:t>
            </a:r>
          </a:p>
          <a:p>
            <a:pPr algn="ctr"/>
            <a:r>
              <a:rPr lang="cs-CZ" sz="5400" dirty="0" smtClean="0">
                <a:solidFill>
                  <a:srgbClr val="D60093"/>
                </a:solidFill>
              </a:rPr>
              <a:t>1 litr – 1l</a:t>
            </a:r>
            <a:endParaRPr lang="cs-CZ" sz="5400" dirty="0">
              <a:solidFill>
                <a:srgbClr val="D60093"/>
              </a:solidFill>
            </a:endParaRPr>
          </a:p>
        </p:txBody>
      </p:sp>
      <p:pic>
        <p:nvPicPr>
          <p:cNvPr id="3" name="Picture 4" descr="C:\Users\Projektor\AppData\Local\Microsoft\Windows\Temporary Internet Files\Content.IE5\4RRDSMX9\MC9004118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523" y="2573198"/>
            <a:ext cx="2592288" cy="2125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Projektor\AppData\Local\Microsoft\Windows\Temporary Internet Files\Content.IE5\NDS11M1L\MC9000386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21088"/>
            <a:ext cx="1403823" cy="1996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Projektor\AppData\Local\Microsoft\Windows\Temporary Internet Files\Content.IE5\Q5SIP1T6\MC9003254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5981" y="2636912"/>
            <a:ext cx="1656184" cy="206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C:\Users\Projektor\AppData\Local\Microsoft\Windows\Temporary Internet Files\Content.IE5\PNVXNOW5\MC9002379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6072" y="4457678"/>
            <a:ext cx="2174875" cy="196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Users\Projektor\AppData\Local\Microsoft\Windows\Temporary Internet Files\Content.IE5\IXIDNQWG\MC9003401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08463">
            <a:off x="7273989" y="2539812"/>
            <a:ext cx="1465226" cy="1745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2498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611560" y="534138"/>
            <a:ext cx="6624736" cy="1116865"/>
            <a:chOff x="1108033" y="671288"/>
            <a:chExt cx="6624736" cy="1116865"/>
          </a:xfrm>
        </p:grpSpPr>
        <p:sp>
          <p:nvSpPr>
            <p:cNvPr id="2" name="TextovéPole 1"/>
            <p:cNvSpPr txBox="1"/>
            <p:nvPr/>
          </p:nvSpPr>
          <p:spPr>
            <a:xfrm>
              <a:off x="1234836" y="721888"/>
              <a:ext cx="6321539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Co měříme na litry?</a:t>
              </a:r>
              <a:endParaRPr lang="cs-CZ" sz="6000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1108033" y="671288"/>
              <a:ext cx="6624736" cy="1116865"/>
            </a:xfrm>
            <a:prstGeom prst="rect">
              <a:avLst/>
            </a:prstGeom>
            <a:noFill/>
            <a:ln w="38100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5" name="Picture 8" descr="C:\Users\Projektor\AppData\Local\Microsoft\Windows\Temporary Internet Files\Content.IE5\YHIGNTG8\MC9003409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21202">
            <a:off x="6759198" y="998798"/>
            <a:ext cx="2049816" cy="2202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359399" y="1896424"/>
            <a:ext cx="1553187" cy="2140481"/>
            <a:chOff x="359399" y="1896424"/>
            <a:chExt cx="1553187" cy="2140481"/>
          </a:xfrm>
        </p:grpSpPr>
        <p:pic>
          <p:nvPicPr>
            <p:cNvPr id="5126" name="Picture 6" descr="C:\Users\Projektor\AppData\Local\Microsoft\Windows\Temporary Internet Files\Content.IE5\VMUKIEE7\MC90029614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9399" y="1896424"/>
              <a:ext cx="1553187" cy="14841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11560" y="3329019"/>
              <a:ext cx="95090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olej</a:t>
              </a:r>
              <a:endParaRPr lang="cs-CZ" sz="4000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799005" y="2235731"/>
            <a:ext cx="1074333" cy="2836878"/>
            <a:chOff x="2565005" y="3229895"/>
            <a:chExt cx="1074333" cy="2836878"/>
          </a:xfrm>
        </p:grpSpPr>
        <p:pic>
          <p:nvPicPr>
            <p:cNvPr id="5122" name="Picture 2" descr="C:\Users\Projektor\AppData\Local\Microsoft\Windows\Temporary Internet Files\Content.IE5\4RRDSMX9\MC900412774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1800" y="3229895"/>
              <a:ext cx="660745" cy="21400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2565005" y="5358887"/>
              <a:ext cx="107433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víno</a:t>
              </a:r>
              <a:endParaRPr lang="cs-CZ" sz="40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283968" y="4191520"/>
            <a:ext cx="1566454" cy="2230450"/>
            <a:chOff x="3779912" y="3722179"/>
            <a:chExt cx="1566454" cy="2230450"/>
          </a:xfrm>
        </p:grpSpPr>
        <p:pic>
          <p:nvPicPr>
            <p:cNvPr id="5129" name="Picture 9" descr="C:\Users\Projektor\AppData\Local\Microsoft\Windows\Temporary Internet Files\Content.IE5\31CSFEEN\MC90025057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12912" y="3722179"/>
              <a:ext cx="1500454" cy="18130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3779912" y="5244743"/>
              <a:ext cx="15664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benzín</a:t>
              </a:r>
              <a:endParaRPr lang="cs-CZ" sz="40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987493" y="4173796"/>
            <a:ext cx="1850186" cy="2463320"/>
            <a:chOff x="4137522" y="3749049"/>
            <a:chExt cx="1850186" cy="2463320"/>
          </a:xfrm>
        </p:grpSpPr>
        <p:pic>
          <p:nvPicPr>
            <p:cNvPr id="5125" name="Picture 5" descr="C:\Users\Projektor\AppData\Local\Microsoft\Windows\Temporary Internet Files\Content.IE5\K6FQX20L\MC900305143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41920">
              <a:off x="4430389" y="3749049"/>
              <a:ext cx="1338890" cy="1668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4137522" y="5504483"/>
              <a:ext cx="185018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šampon</a:t>
              </a:r>
              <a:endParaRPr lang="cs-CZ" sz="40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272734" y="2341856"/>
            <a:ext cx="1421460" cy="1927774"/>
            <a:chOff x="5304098" y="3307497"/>
            <a:chExt cx="1421460" cy="1927774"/>
          </a:xfrm>
        </p:grpSpPr>
        <p:pic>
          <p:nvPicPr>
            <p:cNvPr id="5128" name="Picture 8" descr="C:\Users\Projektor\AppData\Local\Microsoft\Windows\Temporary Internet Files\Content.IE5\IPMRDGEY\MC900441753[1]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04098" y="3307497"/>
              <a:ext cx="1421460" cy="14214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5527730" y="4527385"/>
              <a:ext cx="11978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voda</a:t>
              </a:r>
              <a:endParaRPr lang="cs-CZ" sz="40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7236296" y="3682962"/>
            <a:ext cx="1204821" cy="1977726"/>
            <a:chOff x="5952571" y="3101618"/>
            <a:chExt cx="1204821" cy="1977726"/>
          </a:xfrm>
        </p:grpSpPr>
        <p:pic>
          <p:nvPicPr>
            <p:cNvPr id="5124" name="Picture 4" descr="C:\Users\Projektor\AppData\Local\Microsoft\Windows\Temporary Internet Files\Content.IE5\IXIDNQWG\MC900325392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87854" y="3101618"/>
              <a:ext cx="1169538" cy="14347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5952571" y="4371458"/>
              <a:ext cx="109562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ocet</a:t>
              </a:r>
              <a:endParaRPr lang="cs-CZ" sz="4000" dirty="0"/>
            </a:p>
          </p:txBody>
        </p:sp>
      </p:grpSp>
    </p:spTree>
    <p:extLst>
      <p:ext uri="{BB962C8B-B14F-4D97-AF65-F5344CB8AC3E}">
        <p14:creationId xmlns:p14="http://schemas.microsoft.com/office/powerpoint/2010/main" val="1984773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241" y="332656"/>
            <a:ext cx="8915518" cy="923330"/>
          </a:xfrm>
          <a:prstGeom prst="rect">
            <a:avLst/>
          </a:prstGeom>
          <a:noFill/>
          <a:ln>
            <a:solidFill>
              <a:srgbClr val="D60093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D60093"/>
                </a:solidFill>
              </a:rPr>
              <a:t>Škrtněte, co neměříme na litry:</a:t>
            </a:r>
            <a:endParaRPr lang="cs-CZ" sz="5400" dirty="0">
              <a:solidFill>
                <a:srgbClr val="D6009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77196" y="1412776"/>
            <a:ext cx="73896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Voda    olej   mašle   mýdlo    </a:t>
            </a:r>
          </a:p>
          <a:p>
            <a:endParaRPr lang="cs-CZ" sz="4800" dirty="0"/>
          </a:p>
          <a:p>
            <a:r>
              <a:rPr lang="cs-CZ" sz="4800" dirty="0" smtClean="0"/>
              <a:t>mléko    mouka    čaj    cukr</a:t>
            </a:r>
          </a:p>
          <a:p>
            <a:endParaRPr lang="cs-CZ" sz="4800" dirty="0"/>
          </a:p>
          <a:p>
            <a:r>
              <a:rPr lang="cs-CZ" sz="4800" dirty="0" smtClean="0"/>
              <a:t>ocet    jablka    benzín    vlna</a:t>
            </a:r>
          </a:p>
          <a:p>
            <a:endParaRPr lang="cs-CZ" sz="4800" dirty="0"/>
          </a:p>
          <a:p>
            <a:r>
              <a:rPr lang="cs-CZ" sz="4800" dirty="0" smtClean="0"/>
              <a:t>sýr    banány   limonáda  sůl       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4529426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53920" y="548680"/>
            <a:ext cx="2836161" cy="923330"/>
          </a:xfrm>
          <a:prstGeom prst="rect">
            <a:avLst/>
          </a:prstGeom>
          <a:noFill/>
          <a:ln>
            <a:solidFill>
              <a:srgbClr val="D60093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D60093"/>
                </a:solidFill>
              </a:rPr>
              <a:t>Počítejte:</a:t>
            </a:r>
            <a:endParaRPr lang="cs-CZ" sz="5400" dirty="0">
              <a:solidFill>
                <a:srgbClr val="D6009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5671" y="1628800"/>
            <a:ext cx="3662273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29 </a:t>
            </a:r>
            <a:r>
              <a:rPr lang="cs-CZ" sz="6000" dirty="0" smtClean="0">
                <a:latin typeface="skolacek CE" pitchFamily="50" charset="-18"/>
              </a:rPr>
              <a:t>l</a:t>
            </a:r>
            <a:r>
              <a:rPr lang="cs-CZ" sz="4000" dirty="0" smtClean="0"/>
              <a:t>  +  8 </a:t>
            </a:r>
            <a:r>
              <a:rPr lang="cs-CZ" sz="6000" dirty="0" smtClean="0">
                <a:latin typeface="skolacek CE" pitchFamily="50" charset="-18"/>
              </a:rPr>
              <a:t>l</a:t>
            </a:r>
            <a:r>
              <a:rPr lang="cs-CZ" sz="4000" dirty="0" smtClean="0">
                <a:latin typeface="skolacek CE" pitchFamily="50" charset="-18"/>
              </a:rPr>
              <a:t>  </a:t>
            </a:r>
            <a:r>
              <a:rPr lang="cs-CZ" sz="4000" dirty="0" smtClean="0"/>
              <a:t>= ___ </a:t>
            </a:r>
          </a:p>
          <a:p>
            <a:r>
              <a:rPr lang="cs-CZ" sz="4000" dirty="0" smtClean="0"/>
              <a:t>47 </a:t>
            </a:r>
            <a:r>
              <a:rPr lang="cs-CZ" sz="6000" dirty="0" smtClean="0">
                <a:latin typeface="skolacek CE" pitchFamily="50" charset="-18"/>
              </a:rPr>
              <a:t>l</a:t>
            </a:r>
            <a:r>
              <a:rPr lang="cs-CZ" sz="4000" dirty="0" smtClean="0"/>
              <a:t>  +  6 </a:t>
            </a:r>
            <a:r>
              <a:rPr lang="cs-CZ" sz="6000" dirty="0" smtClean="0">
                <a:latin typeface="skolacek CE" pitchFamily="50" charset="-18"/>
              </a:rPr>
              <a:t>l</a:t>
            </a:r>
            <a:r>
              <a:rPr lang="cs-CZ" sz="4000" dirty="0" smtClean="0">
                <a:latin typeface="skolacek CE" pitchFamily="50" charset="-18"/>
              </a:rPr>
              <a:t>  </a:t>
            </a:r>
            <a:r>
              <a:rPr lang="cs-CZ" sz="4000" dirty="0" smtClean="0"/>
              <a:t>= ___</a:t>
            </a:r>
          </a:p>
          <a:p>
            <a:r>
              <a:rPr lang="cs-CZ" sz="4000" dirty="0" smtClean="0"/>
              <a:t>81 </a:t>
            </a:r>
            <a:r>
              <a:rPr lang="cs-CZ" sz="6000" dirty="0" smtClean="0">
                <a:latin typeface="skolacek CE" pitchFamily="50" charset="-18"/>
              </a:rPr>
              <a:t>l</a:t>
            </a:r>
            <a:r>
              <a:rPr lang="cs-CZ" sz="4000" dirty="0" smtClean="0"/>
              <a:t>  +  4 </a:t>
            </a:r>
            <a:r>
              <a:rPr lang="cs-CZ" sz="6000" dirty="0" smtClean="0">
                <a:latin typeface="skolacek CE" pitchFamily="50" charset="-18"/>
              </a:rPr>
              <a:t>l</a:t>
            </a:r>
            <a:r>
              <a:rPr lang="cs-CZ" sz="4000" dirty="0" smtClean="0">
                <a:latin typeface="skolacek CE" pitchFamily="50" charset="-18"/>
              </a:rPr>
              <a:t>  </a:t>
            </a:r>
            <a:r>
              <a:rPr lang="cs-CZ" sz="4000" dirty="0" smtClean="0"/>
              <a:t>= ___</a:t>
            </a:r>
            <a:r>
              <a:rPr lang="cs-CZ" sz="4000" dirty="0" smtClean="0">
                <a:latin typeface="skolacek CE" pitchFamily="50" charset="-18"/>
              </a:rPr>
              <a:t> </a:t>
            </a:r>
          </a:p>
          <a:p>
            <a:r>
              <a:rPr lang="cs-CZ" sz="4000" dirty="0" smtClean="0"/>
              <a:t>33 </a:t>
            </a:r>
            <a:r>
              <a:rPr lang="cs-CZ" sz="6000" dirty="0" smtClean="0">
                <a:latin typeface="skolacek CE" pitchFamily="50" charset="-18"/>
              </a:rPr>
              <a:t>l</a:t>
            </a:r>
            <a:r>
              <a:rPr lang="cs-CZ" sz="4000" dirty="0" smtClean="0"/>
              <a:t>  +  9 </a:t>
            </a:r>
            <a:r>
              <a:rPr lang="cs-CZ" sz="6000" dirty="0" smtClean="0">
                <a:latin typeface="skolacek CE" pitchFamily="50" charset="-18"/>
              </a:rPr>
              <a:t>l</a:t>
            </a:r>
            <a:r>
              <a:rPr lang="cs-CZ" sz="4000" dirty="0" smtClean="0">
                <a:latin typeface="skolacek CE" pitchFamily="50" charset="-18"/>
              </a:rPr>
              <a:t>  </a:t>
            </a:r>
            <a:r>
              <a:rPr lang="cs-CZ" sz="4000" dirty="0" smtClean="0"/>
              <a:t>= ___</a:t>
            </a:r>
          </a:p>
          <a:p>
            <a:r>
              <a:rPr lang="cs-CZ" sz="4000" dirty="0" smtClean="0"/>
              <a:t>68 </a:t>
            </a:r>
            <a:r>
              <a:rPr lang="cs-CZ" sz="6000" dirty="0" smtClean="0">
                <a:latin typeface="skolacek CE" pitchFamily="50" charset="-18"/>
              </a:rPr>
              <a:t>l</a:t>
            </a:r>
            <a:r>
              <a:rPr lang="cs-CZ" sz="4000" dirty="0" smtClean="0"/>
              <a:t>  +  8 </a:t>
            </a:r>
            <a:r>
              <a:rPr lang="cs-CZ" sz="6000" dirty="0" smtClean="0">
                <a:latin typeface="skolacek CE" pitchFamily="50" charset="-18"/>
              </a:rPr>
              <a:t>l</a:t>
            </a:r>
            <a:r>
              <a:rPr lang="cs-CZ" sz="4000" dirty="0" smtClean="0">
                <a:latin typeface="skolacek CE" pitchFamily="50" charset="-18"/>
              </a:rPr>
              <a:t>  </a:t>
            </a:r>
            <a:r>
              <a:rPr lang="cs-CZ" sz="4000" dirty="0" smtClean="0"/>
              <a:t>= ___</a:t>
            </a:r>
            <a:r>
              <a:rPr lang="cs-CZ" sz="4000" dirty="0" smtClean="0">
                <a:latin typeface="skolacek CE" pitchFamily="50" charset="-18"/>
              </a:rPr>
              <a:t> </a:t>
            </a:r>
            <a:endParaRPr lang="cs-CZ" sz="4000" dirty="0" smtClean="0"/>
          </a:p>
          <a:p>
            <a:endParaRPr lang="cs-CZ" sz="4000" dirty="0" smtClean="0"/>
          </a:p>
          <a:p>
            <a:r>
              <a:rPr lang="cs-CZ" sz="4000" dirty="0" smtClean="0">
                <a:latin typeface="skolacek CE" pitchFamily="50" charset="-18"/>
              </a:rPr>
              <a:t> </a:t>
            </a:r>
            <a:endParaRPr lang="cs-CZ" sz="4000" dirty="0" smtClean="0"/>
          </a:p>
          <a:p>
            <a:r>
              <a:rPr lang="cs-CZ" sz="4000" dirty="0" smtClean="0">
                <a:latin typeface="skolacek CE" pitchFamily="50" charset="-18"/>
              </a:rPr>
              <a:t> 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1628799"/>
            <a:ext cx="3662273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62 </a:t>
            </a:r>
            <a:r>
              <a:rPr lang="cs-CZ" sz="6000" dirty="0" smtClean="0">
                <a:latin typeface="skolacek CE" pitchFamily="50" charset="-18"/>
              </a:rPr>
              <a:t>l</a:t>
            </a:r>
            <a:r>
              <a:rPr lang="cs-CZ" sz="4000" dirty="0" smtClean="0"/>
              <a:t>  -  </a:t>
            </a:r>
            <a:r>
              <a:rPr lang="cs-CZ" sz="4000" dirty="0"/>
              <a:t>5</a:t>
            </a:r>
            <a:r>
              <a:rPr lang="cs-CZ" sz="4000" dirty="0" smtClean="0"/>
              <a:t> </a:t>
            </a:r>
            <a:r>
              <a:rPr lang="cs-CZ" sz="6000" dirty="0" smtClean="0">
                <a:latin typeface="skolacek CE" pitchFamily="50" charset="-18"/>
              </a:rPr>
              <a:t>l</a:t>
            </a:r>
            <a:r>
              <a:rPr lang="cs-CZ" sz="4000" dirty="0" smtClean="0">
                <a:latin typeface="skolacek CE" pitchFamily="50" charset="-18"/>
              </a:rPr>
              <a:t>  </a:t>
            </a:r>
            <a:r>
              <a:rPr lang="cs-CZ" sz="4000" dirty="0" smtClean="0"/>
              <a:t>= ___ </a:t>
            </a:r>
          </a:p>
          <a:p>
            <a:r>
              <a:rPr lang="cs-CZ" sz="4000" dirty="0" smtClean="0"/>
              <a:t>31 </a:t>
            </a:r>
            <a:r>
              <a:rPr lang="cs-CZ" sz="6000" dirty="0" smtClean="0">
                <a:latin typeface="skolacek CE" pitchFamily="50" charset="-18"/>
              </a:rPr>
              <a:t>l</a:t>
            </a:r>
            <a:r>
              <a:rPr lang="cs-CZ" sz="4000" dirty="0" smtClean="0"/>
              <a:t>  -  </a:t>
            </a:r>
            <a:r>
              <a:rPr lang="cs-CZ" sz="4000" dirty="0"/>
              <a:t>4</a:t>
            </a:r>
            <a:r>
              <a:rPr lang="cs-CZ" sz="4000" dirty="0" smtClean="0"/>
              <a:t> </a:t>
            </a:r>
            <a:r>
              <a:rPr lang="cs-CZ" sz="6000" dirty="0" smtClean="0">
                <a:latin typeface="skolacek CE" pitchFamily="50" charset="-18"/>
              </a:rPr>
              <a:t>l</a:t>
            </a:r>
            <a:r>
              <a:rPr lang="cs-CZ" sz="4000" dirty="0" smtClean="0">
                <a:latin typeface="skolacek CE" pitchFamily="50" charset="-18"/>
              </a:rPr>
              <a:t>  </a:t>
            </a:r>
            <a:r>
              <a:rPr lang="cs-CZ" sz="4000" dirty="0" smtClean="0"/>
              <a:t>= ___</a:t>
            </a:r>
          </a:p>
          <a:p>
            <a:r>
              <a:rPr lang="cs-CZ" sz="4000" dirty="0" smtClean="0"/>
              <a:t>92 </a:t>
            </a:r>
            <a:r>
              <a:rPr lang="cs-CZ" sz="6000" dirty="0" smtClean="0">
                <a:latin typeface="skolacek CE" pitchFamily="50" charset="-18"/>
              </a:rPr>
              <a:t>l</a:t>
            </a:r>
            <a:r>
              <a:rPr lang="cs-CZ" sz="4000" dirty="0" smtClean="0"/>
              <a:t>  -  </a:t>
            </a:r>
            <a:r>
              <a:rPr lang="cs-CZ" sz="4000" dirty="0"/>
              <a:t>7</a:t>
            </a:r>
            <a:r>
              <a:rPr lang="cs-CZ" sz="4000" dirty="0" smtClean="0"/>
              <a:t> </a:t>
            </a:r>
            <a:r>
              <a:rPr lang="cs-CZ" sz="6000" dirty="0" smtClean="0">
                <a:latin typeface="skolacek CE" pitchFamily="50" charset="-18"/>
              </a:rPr>
              <a:t>l</a:t>
            </a:r>
            <a:r>
              <a:rPr lang="cs-CZ" sz="4000" dirty="0" smtClean="0">
                <a:latin typeface="skolacek CE" pitchFamily="50" charset="-18"/>
              </a:rPr>
              <a:t>  </a:t>
            </a:r>
            <a:r>
              <a:rPr lang="cs-CZ" sz="4000" dirty="0" smtClean="0"/>
              <a:t>= ___</a:t>
            </a:r>
            <a:r>
              <a:rPr lang="cs-CZ" sz="4000" dirty="0" smtClean="0">
                <a:latin typeface="skolacek CE" pitchFamily="50" charset="-18"/>
              </a:rPr>
              <a:t> </a:t>
            </a:r>
          </a:p>
          <a:p>
            <a:r>
              <a:rPr lang="cs-CZ" sz="4000" dirty="0" smtClean="0"/>
              <a:t>73 </a:t>
            </a:r>
            <a:r>
              <a:rPr lang="cs-CZ" sz="6000" dirty="0" smtClean="0">
                <a:latin typeface="skolacek CE" pitchFamily="50" charset="-18"/>
              </a:rPr>
              <a:t>l</a:t>
            </a:r>
            <a:r>
              <a:rPr lang="cs-CZ" sz="4000" dirty="0" smtClean="0"/>
              <a:t>  -  </a:t>
            </a:r>
            <a:r>
              <a:rPr lang="cs-CZ" sz="4000" dirty="0"/>
              <a:t>6</a:t>
            </a:r>
            <a:r>
              <a:rPr lang="cs-CZ" sz="4000" dirty="0" smtClean="0"/>
              <a:t> </a:t>
            </a:r>
            <a:r>
              <a:rPr lang="cs-CZ" sz="6000" dirty="0" smtClean="0">
                <a:latin typeface="skolacek CE" pitchFamily="50" charset="-18"/>
              </a:rPr>
              <a:t>l</a:t>
            </a:r>
            <a:r>
              <a:rPr lang="cs-CZ" sz="4000" dirty="0" smtClean="0">
                <a:latin typeface="skolacek CE" pitchFamily="50" charset="-18"/>
              </a:rPr>
              <a:t>  </a:t>
            </a:r>
            <a:r>
              <a:rPr lang="cs-CZ" sz="4000" dirty="0" smtClean="0"/>
              <a:t>= ___</a:t>
            </a:r>
          </a:p>
          <a:p>
            <a:r>
              <a:rPr lang="cs-CZ" sz="4000" dirty="0" smtClean="0"/>
              <a:t>54 </a:t>
            </a:r>
            <a:r>
              <a:rPr lang="cs-CZ" sz="6000" dirty="0" smtClean="0">
                <a:latin typeface="skolacek CE" pitchFamily="50" charset="-18"/>
              </a:rPr>
              <a:t>l</a:t>
            </a:r>
            <a:r>
              <a:rPr lang="cs-CZ" sz="4000" dirty="0" smtClean="0"/>
              <a:t>  -  </a:t>
            </a:r>
            <a:r>
              <a:rPr lang="cs-CZ" sz="4000" dirty="0"/>
              <a:t>9</a:t>
            </a:r>
            <a:r>
              <a:rPr lang="cs-CZ" sz="4000" dirty="0" smtClean="0"/>
              <a:t> </a:t>
            </a:r>
            <a:r>
              <a:rPr lang="cs-CZ" sz="6000" dirty="0" smtClean="0">
                <a:latin typeface="skolacek CE" pitchFamily="50" charset="-18"/>
              </a:rPr>
              <a:t>l</a:t>
            </a:r>
            <a:r>
              <a:rPr lang="cs-CZ" sz="4000" dirty="0" smtClean="0">
                <a:latin typeface="skolacek CE" pitchFamily="50" charset="-18"/>
              </a:rPr>
              <a:t>  </a:t>
            </a:r>
            <a:r>
              <a:rPr lang="cs-CZ" sz="4000" dirty="0" smtClean="0"/>
              <a:t>= ___</a:t>
            </a:r>
            <a:r>
              <a:rPr lang="cs-CZ" sz="4000" dirty="0" smtClean="0">
                <a:latin typeface="skolacek CE" pitchFamily="50" charset="-18"/>
              </a:rPr>
              <a:t> </a:t>
            </a:r>
            <a:endParaRPr lang="cs-CZ" sz="4000" dirty="0" smtClean="0"/>
          </a:p>
          <a:p>
            <a:endParaRPr lang="cs-CZ" sz="4000" dirty="0" smtClean="0"/>
          </a:p>
          <a:p>
            <a:r>
              <a:rPr lang="cs-CZ" sz="4000" dirty="0" smtClean="0">
                <a:latin typeface="skolacek CE" pitchFamily="50" charset="-18"/>
              </a:rPr>
              <a:t> </a:t>
            </a:r>
            <a:endParaRPr lang="cs-CZ" sz="4000" dirty="0" smtClean="0"/>
          </a:p>
          <a:p>
            <a:r>
              <a:rPr lang="cs-CZ" sz="4000" dirty="0" smtClean="0">
                <a:latin typeface="skolacek CE" pitchFamily="50" charset="-18"/>
              </a:rPr>
              <a:t>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37152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8296" y="404664"/>
            <a:ext cx="915686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Babička koupila 5 litrů mléka. </a:t>
            </a:r>
          </a:p>
          <a:p>
            <a:r>
              <a:rPr lang="cs-CZ" sz="3600" dirty="0" smtClean="0">
                <a:solidFill>
                  <a:srgbClr val="002060"/>
                </a:solidFill>
              </a:rPr>
              <a:t>Maminka koupila 3 krát více mléka než babička. </a:t>
            </a:r>
          </a:p>
          <a:p>
            <a:r>
              <a:rPr lang="cs-CZ" sz="3600" dirty="0" smtClean="0">
                <a:solidFill>
                  <a:srgbClr val="002060"/>
                </a:solidFill>
              </a:rPr>
              <a:t>Kolik litrů mléka koupila maminka?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564904"/>
            <a:ext cx="768672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_________________________________________________________________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_________________________________________________________________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_________________________________________________________________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057072"/>
            <a:ext cx="156645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latin typeface="skolacek CE" pitchFamily="50" charset="-18"/>
              </a:rPr>
              <a:t>Babička</a:t>
            </a:r>
            <a:endParaRPr lang="cs-CZ" sz="6000" dirty="0">
              <a:latin typeface="skolacek CE" pitchFamily="50" charset="-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2026" y="2852936"/>
            <a:ext cx="174919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latin typeface="skolacek CE" pitchFamily="50" charset="-18"/>
              </a:rPr>
              <a:t>maminka</a:t>
            </a:r>
            <a:endParaRPr lang="cs-CZ" sz="6000" dirty="0">
              <a:latin typeface="skolacek CE" pitchFamily="50" charset="-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5085184"/>
            <a:ext cx="645881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latin typeface="skolacek CE" pitchFamily="50" charset="-18"/>
              </a:rPr>
              <a:t>Maminka koupila ......... </a:t>
            </a:r>
            <a:r>
              <a:rPr lang="cs-CZ" sz="6000" dirty="0">
                <a:latin typeface="skolacek CE" pitchFamily="50" charset="-18"/>
              </a:rPr>
              <a:t>l</a:t>
            </a:r>
            <a:r>
              <a:rPr lang="cs-CZ" sz="6000" dirty="0" smtClean="0">
                <a:latin typeface="skolacek CE" pitchFamily="50" charset="-18"/>
              </a:rPr>
              <a:t>itrů mléka.</a:t>
            </a:r>
            <a:endParaRPr lang="cs-CZ" sz="6000" dirty="0">
              <a:latin typeface="skolacek CE" pitchFamily="50" charset="-18"/>
            </a:endParaRPr>
          </a:p>
        </p:txBody>
      </p:sp>
      <p:pic>
        <p:nvPicPr>
          <p:cNvPr id="7" name="Picture 4" descr="C:\Users\Projektor\AppData\Local\Microsoft\Windows\Temporary Internet Files\Content.IE5\4RRDSMX9\MC9004118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91041">
            <a:off x="7685887" y="4849401"/>
            <a:ext cx="2007139" cy="1645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45224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842602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002060"/>
                </a:solidFill>
              </a:rPr>
              <a:t>Tatínek koupil do svého auta 30 litrů </a:t>
            </a:r>
          </a:p>
          <a:p>
            <a:pPr algn="ctr"/>
            <a:r>
              <a:rPr lang="cs-CZ" sz="4000" dirty="0" smtClean="0">
                <a:solidFill>
                  <a:srgbClr val="002060"/>
                </a:solidFill>
              </a:rPr>
              <a:t>benzínu. Dědeček koupil o 12 litrů více. </a:t>
            </a:r>
          </a:p>
          <a:p>
            <a:pPr algn="ctr"/>
            <a:r>
              <a:rPr lang="cs-CZ" sz="4000" dirty="0" smtClean="0">
                <a:solidFill>
                  <a:srgbClr val="002060"/>
                </a:solidFill>
              </a:rPr>
              <a:t>Kolik benzínu koupil dědeček?</a:t>
            </a:r>
            <a:endParaRPr lang="cs-CZ" sz="4000" dirty="0">
              <a:solidFill>
                <a:srgbClr val="00206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395536" y="3645024"/>
            <a:ext cx="79928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95536" y="4365104"/>
            <a:ext cx="79928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95536" y="5171092"/>
            <a:ext cx="79928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Projektor\AppData\Local\Microsoft\Windows\Temporary Internet Files\Content.IE5\IPMRDGEY\MC900335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8698" y="2703696"/>
            <a:ext cx="1703550" cy="170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683568" y="2752365"/>
            <a:ext cx="150393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latin typeface="skolacek CE" pitchFamily="50" charset="-18"/>
              </a:rPr>
              <a:t>Tatínek</a:t>
            </a:r>
            <a:endParaRPr lang="cs-CZ" sz="6000" dirty="0">
              <a:latin typeface="skolacek CE" pitchFamily="50" charset="-18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3568" y="3555471"/>
            <a:ext cx="146226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latin typeface="skolacek CE" pitchFamily="50" charset="-18"/>
              </a:rPr>
              <a:t>Dědeček</a:t>
            </a:r>
            <a:endParaRPr lang="cs-CZ" sz="6000" dirty="0">
              <a:latin typeface="skolacek CE" pitchFamily="50" charset="-18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15616" y="5373216"/>
            <a:ext cx="67986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latin typeface="skolacek CE" pitchFamily="50" charset="-18"/>
              </a:rPr>
              <a:t>Dědeček koupil </a:t>
            </a:r>
            <a:r>
              <a:rPr lang="cs-CZ" sz="6000" dirty="0" smtClean="0">
                <a:latin typeface="+mj-lt"/>
              </a:rPr>
              <a:t>___ </a:t>
            </a:r>
            <a:r>
              <a:rPr lang="cs-CZ" sz="6000" dirty="0" smtClean="0">
                <a:latin typeface="skolacek CE" pitchFamily="50" charset="-18"/>
              </a:rPr>
              <a:t>litrů benzínu.</a:t>
            </a:r>
            <a:endParaRPr lang="cs-CZ" sz="6000" dirty="0">
              <a:latin typeface="skolacek CE" pitchFamily="50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5934764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2060848"/>
            <a:ext cx="46470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Citace.</a:t>
            </a:r>
          </a:p>
          <a:p>
            <a:r>
              <a:rPr lang="cs-CZ" dirty="0" smtClean="0"/>
              <a:t>Použité ilustrace :Galerie Microsoft PowerPoint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619920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196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Projektor</dc:creator>
  <cp:lastModifiedBy>Projektor</cp:lastModifiedBy>
  <cp:revision>10</cp:revision>
  <dcterms:created xsi:type="dcterms:W3CDTF">2012-05-04T02:01:32Z</dcterms:created>
  <dcterms:modified xsi:type="dcterms:W3CDTF">2012-05-21T21:36:34Z</dcterms:modified>
</cp:coreProperties>
</file>