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2" r:id="rId3"/>
    <p:sldId id="263" r:id="rId4"/>
    <p:sldId id="261" r:id="rId5"/>
    <p:sldId id="265" r:id="rId6"/>
    <p:sldId id="266" r:id="rId7"/>
    <p:sldId id="267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33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163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439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565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546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026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77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31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907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873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770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48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A501D-E66C-4AF2-BCCA-685B8B00860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C112D-1AA5-449B-9974-3E5CE8C6F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86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490085" y="1071325"/>
            <a:ext cx="3481209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14</a:t>
            </a:r>
            <a:r>
              <a:rPr lang="cs-CZ" b="1" dirty="0" smtClean="0"/>
              <a:t>  </a:t>
            </a:r>
            <a:r>
              <a:rPr lang="cs-CZ" b="1" dirty="0" smtClean="0"/>
              <a:t>Kilogram – jednotka hmotnosti</a:t>
            </a:r>
            <a:endParaRPr lang="cs-CZ" dirty="0"/>
          </a:p>
          <a:p>
            <a:pPr algn="ctr"/>
            <a:r>
              <a:rPr lang="cs-CZ" sz="2400" b="1" dirty="0" smtClean="0"/>
              <a:t>VY_32_INOVACE_14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642938" y="2492896"/>
            <a:ext cx="806450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B2- 14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M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Seznámení s jednotkou hmotnosti – kilogramem, vytvoření představy o této jednotce. 		Žáci vybírají, co nevážíme na kilogramy, porovnávají váhu, počítají příklady s kilogramy, 		řeší slovní úlohu.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5316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9503" y="836712"/>
            <a:ext cx="916350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>
                <a:solidFill>
                  <a:srgbClr val="7030A0"/>
                </a:solidFill>
              </a:rPr>
              <a:t>Kilogram  </a:t>
            </a:r>
          </a:p>
          <a:p>
            <a:pPr algn="ctr"/>
            <a:r>
              <a:rPr lang="cs-CZ" sz="6000" dirty="0" smtClean="0">
                <a:solidFill>
                  <a:srgbClr val="7030A0"/>
                </a:solidFill>
              </a:rPr>
              <a:t>je  </a:t>
            </a:r>
            <a:r>
              <a:rPr lang="cs-CZ" sz="6000" dirty="0">
                <a:solidFill>
                  <a:srgbClr val="7030A0"/>
                </a:solidFill>
              </a:rPr>
              <a:t>jednotka  </a:t>
            </a:r>
            <a:r>
              <a:rPr lang="cs-CZ" sz="6000" dirty="0" smtClean="0">
                <a:solidFill>
                  <a:srgbClr val="7030A0"/>
                </a:solidFill>
              </a:rPr>
              <a:t>hmotnosti</a:t>
            </a:r>
            <a:endParaRPr lang="cs-CZ" sz="6000" dirty="0">
              <a:solidFill>
                <a:srgbClr val="7030A0"/>
              </a:solidFill>
            </a:endParaRPr>
          </a:p>
          <a:p>
            <a:pPr algn="ctr"/>
            <a:r>
              <a:rPr lang="cs-CZ" sz="6000" dirty="0">
                <a:solidFill>
                  <a:srgbClr val="7030A0"/>
                </a:solidFill>
              </a:rPr>
              <a:t>1 </a:t>
            </a:r>
            <a:r>
              <a:rPr lang="cs-CZ" sz="6000" dirty="0" smtClean="0">
                <a:solidFill>
                  <a:srgbClr val="7030A0"/>
                </a:solidFill>
              </a:rPr>
              <a:t>kilogram </a:t>
            </a:r>
            <a:r>
              <a:rPr lang="cs-CZ" sz="6000" dirty="0">
                <a:solidFill>
                  <a:srgbClr val="7030A0"/>
                </a:solidFill>
              </a:rPr>
              <a:t>= 1 </a:t>
            </a:r>
            <a:r>
              <a:rPr lang="cs-CZ" sz="9600" dirty="0" smtClean="0">
                <a:solidFill>
                  <a:srgbClr val="7030A0"/>
                </a:solidFill>
                <a:latin typeface="skolacek CE" pitchFamily="50" charset="-18"/>
              </a:rPr>
              <a:t>kg</a:t>
            </a:r>
            <a:endParaRPr lang="cs-CZ" sz="9600" dirty="0">
              <a:solidFill>
                <a:srgbClr val="7030A0"/>
              </a:solidFill>
              <a:latin typeface="skolacek CE" pitchFamily="50" charset="-18"/>
            </a:endParaRPr>
          </a:p>
        </p:txBody>
      </p:sp>
      <p:pic>
        <p:nvPicPr>
          <p:cNvPr id="3" name="Picture 3" descr="C:\Users\Projektor\AppData\Local\Microsoft\Windows\Temporary Internet Files\Content.IE5\G6EK19EX\MC900323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7112"/>
            <a:ext cx="222923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Projektor\AppData\Local\Microsoft\Windows\Temporary Internet Files\Content.IE5\VMUKIEE7\MC900335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412" y="4470679"/>
            <a:ext cx="2235671" cy="175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jektor\AppData\Local\Microsoft\Windows\Temporary Internet Files\Content.IE5\K6FQX20L\MC9003201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7727">
            <a:off x="6444207" y="4743648"/>
            <a:ext cx="1827213" cy="153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167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90622" y="189153"/>
            <a:ext cx="65789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Hmotnost zjišťujeme vážením. </a:t>
            </a:r>
          </a:p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Na  kilogramy kupujeme:</a:t>
            </a:r>
            <a:endParaRPr lang="cs-CZ" sz="4000" dirty="0">
              <a:solidFill>
                <a:srgbClr val="0070C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38136" y="1594460"/>
            <a:ext cx="1704975" cy="2205862"/>
            <a:chOff x="251520" y="1607400"/>
            <a:chExt cx="1704975" cy="2205862"/>
          </a:xfrm>
        </p:grpSpPr>
        <p:pic>
          <p:nvPicPr>
            <p:cNvPr id="3" name="Picture 6" descr="C:\Users\Projektor\AppData\Local\Microsoft\Windows\Temporary Internet Files\Content.IE5\G6EK19EX\MC9003123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607400"/>
              <a:ext cx="1704975" cy="1820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42896" y="3228487"/>
              <a:ext cx="132222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mouka</a:t>
              </a:r>
              <a:endParaRPr lang="cs-CZ" sz="3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768040" y="1971943"/>
            <a:ext cx="1265956" cy="1828379"/>
            <a:chOff x="2030302" y="2016140"/>
            <a:chExt cx="1265956" cy="1828379"/>
          </a:xfrm>
        </p:grpSpPr>
        <p:pic>
          <p:nvPicPr>
            <p:cNvPr id="1028" name="Picture 4" descr="C:\Users\Projektor\AppData\Local\Microsoft\Windows\Temporary Internet Files\Content.IE5\VMUKIEE7\MC90032537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0302" y="2016140"/>
              <a:ext cx="1265956" cy="1412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211874" y="3259744"/>
              <a:ext cx="90281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cukr</a:t>
              </a:r>
              <a:endParaRPr lang="cs-CZ" sz="3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860032" y="1409926"/>
            <a:ext cx="1579563" cy="2390396"/>
            <a:chOff x="2339752" y="1574358"/>
            <a:chExt cx="1579563" cy="2390396"/>
          </a:xfrm>
        </p:grpSpPr>
        <p:pic>
          <p:nvPicPr>
            <p:cNvPr id="1033" name="Picture 9" descr="C:\Users\Projektor\AppData\Local\Microsoft\Windows\Temporary Internet Files\Content.IE5\UIG1W4PH\MC9003490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9752" y="1574358"/>
              <a:ext cx="1579563" cy="1824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2473583" y="3379979"/>
              <a:ext cx="65594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sůl</a:t>
              </a:r>
              <a:endParaRPr lang="cs-CZ" sz="3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09679" y="1512592"/>
            <a:ext cx="3034321" cy="2287730"/>
            <a:chOff x="2805756" y="1686734"/>
            <a:chExt cx="3034321" cy="2287730"/>
          </a:xfrm>
        </p:grpSpPr>
        <p:pic>
          <p:nvPicPr>
            <p:cNvPr id="1030" name="Picture 6" descr="C:\Users\Projektor\AppData\Local\Microsoft\Windows\Temporary Internet Files\Content.IE5\UIG1W4PH\MP900438787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05756" y="1686734"/>
              <a:ext cx="3034321" cy="20318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740286" y="3389689"/>
              <a:ext cx="117455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ovoce</a:t>
              </a:r>
              <a:endParaRPr lang="cs-CZ" sz="3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067944" y="4117882"/>
            <a:ext cx="1816075" cy="1979699"/>
            <a:chOff x="3989902" y="2083386"/>
            <a:chExt cx="1816075" cy="1979699"/>
          </a:xfrm>
        </p:grpSpPr>
        <p:pic>
          <p:nvPicPr>
            <p:cNvPr id="1034" name="Picture 10" descr="C:\Users\Projektor\AppData\Local\Microsoft\Windows\Temporary Internet Files\Content.IE5\TL0AG0I5\MC9000884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9902" y="2083386"/>
              <a:ext cx="1816075" cy="1488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316691" y="3478310"/>
              <a:ext cx="116249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salám</a:t>
              </a:r>
              <a:endParaRPr lang="cs-CZ" sz="32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667287" y="4337634"/>
            <a:ext cx="1814512" cy="2075053"/>
            <a:chOff x="4427984" y="2280419"/>
            <a:chExt cx="1814512" cy="2075053"/>
          </a:xfrm>
        </p:grpSpPr>
        <p:pic>
          <p:nvPicPr>
            <p:cNvPr id="1036" name="Picture 12" descr="C:\Users\Projektor\AppData\Local\Microsoft\Windows\Temporary Internet Files\Content.IE5\VMUKIEE7\MC90022200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280419"/>
              <a:ext cx="1814512" cy="15414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791661" y="3770697"/>
              <a:ext cx="108715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maso</a:t>
              </a:r>
              <a:endParaRPr lang="cs-CZ" sz="3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32359" y="4337634"/>
            <a:ext cx="2411760" cy="2215634"/>
            <a:chOff x="2640021" y="2190411"/>
            <a:chExt cx="2411760" cy="2215634"/>
          </a:xfrm>
        </p:grpSpPr>
        <p:pic>
          <p:nvPicPr>
            <p:cNvPr id="1032" name="Picture 8" descr="C:\Users\Projektor\AppData\Local\Microsoft\Windows\Temporary Internet Files\Content.IE5\31CSFEEN\MP900313729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0021" y="2190411"/>
              <a:ext cx="2411760" cy="15921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3064084" y="3821270"/>
              <a:ext cx="156363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zelenina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95086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3704" y="432311"/>
            <a:ext cx="6036589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3399"/>
                </a:solidFill>
              </a:rPr>
              <a:t>Škrtněte, co neměříme </a:t>
            </a:r>
          </a:p>
          <a:p>
            <a:pPr algn="ctr"/>
            <a:r>
              <a:rPr lang="cs-CZ" sz="4800" dirty="0" smtClean="0">
                <a:solidFill>
                  <a:srgbClr val="FF3399"/>
                </a:solidFill>
              </a:rPr>
              <a:t>na kilogramy:</a:t>
            </a:r>
          </a:p>
          <a:p>
            <a:pPr algn="ctr"/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6680" y="2420888"/>
            <a:ext cx="752417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/>
              <a:t>b</a:t>
            </a:r>
            <a:r>
              <a:rPr lang="cs-CZ" sz="6000" dirty="0" smtClean="0"/>
              <a:t>enzín, hrušky, mouka, </a:t>
            </a:r>
          </a:p>
          <a:p>
            <a:pPr algn="ctr"/>
            <a:r>
              <a:rPr lang="cs-CZ" sz="6000" dirty="0" smtClean="0"/>
              <a:t>brambory, cukr, mašle,</a:t>
            </a:r>
          </a:p>
          <a:p>
            <a:pPr algn="ctr"/>
            <a:r>
              <a:rPr lang="cs-CZ" sz="6000" dirty="0" smtClean="0"/>
              <a:t>citróny, voda, cibule,</a:t>
            </a:r>
          </a:p>
          <a:p>
            <a:pPr algn="ctr"/>
            <a:r>
              <a:rPr lang="cs-CZ" sz="6000" dirty="0"/>
              <a:t>s</a:t>
            </a:r>
            <a:r>
              <a:rPr lang="cs-CZ" sz="6000" dirty="0" smtClean="0"/>
              <a:t>ůl, mléko, pomeranče</a:t>
            </a:r>
            <a:endParaRPr lang="cs-CZ" sz="6000" dirty="0"/>
          </a:p>
        </p:txBody>
      </p:sp>
      <p:pic>
        <p:nvPicPr>
          <p:cNvPr id="2050" name="Picture 2" descr="C:\Users\Projektor\AppData\Local\Microsoft\Windows\Temporary Internet Files\Content.IE5\VJPG747D\MC900281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312598"/>
            <a:ext cx="1724025" cy="220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jektor\AppData\Local\Microsoft\Windows\Temporary Internet Files\Content.IE5\IPMRDGEY\MC900237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2598"/>
            <a:ext cx="1442449" cy="199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759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rojektor\AppData\Local\Microsoft\Windows\Temporary Internet Files\Content.IE5\IPMRDGEY\MP90040049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94"/>
          <a:stretch/>
        </p:blipFill>
        <p:spPr bwMode="auto">
          <a:xfrm>
            <a:off x="755576" y="442715"/>
            <a:ext cx="1518394" cy="185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748325"/>
            <a:ext cx="5797549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CC00"/>
                </a:solidFill>
              </a:rPr>
              <a:t>Váží se také lidé.</a:t>
            </a:r>
          </a:p>
          <a:p>
            <a:pPr algn="ctr"/>
            <a:r>
              <a:rPr lang="cs-CZ" sz="3200" dirty="0" smtClean="0">
                <a:solidFill>
                  <a:srgbClr val="66FF33"/>
                </a:solidFill>
              </a:rPr>
              <a:t>Seřaďte tyto osoby od nejlehčího:</a:t>
            </a:r>
            <a:endParaRPr lang="cs-CZ" sz="3200" dirty="0">
              <a:solidFill>
                <a:srgbClr val="66FF33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838589" y="3074663"/>
            <a:ext cx="1074333" cy="2846587"/>
            <a:chOff x="1115616" y="2958677"/>
            <a:chExt cx="1074333" cy="2846587"/>
          </a:xfrm>
        </p:grpSpPr>
        <p:pic>
          <p:nvPicPr>
            <p:cNvPr id="4" name="Picture 7" descr="C:\Users\Projektor\AppData\Local\Microsoft\Windows\Temporary Internet Files\Content.IE5\UIG1W4PH\MC90037047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2958677"/>
              <a:ext cx="1023938" cy="1819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115616" y="4728046"/>
              <a:ext cx="1074333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3200" dirty="0" smtClean="0"/>
                <a:t>Karel</a:t>
              </a:r>
            </a:p>
            <a:p>
              <a:pPr algn="ctr"/>
              <a:r>
                <a:rPr lang="cs-CZ" sz="3200" dirty="0" smtClean="0"/>
                <a:t>78 kg</a:t>
              </a:r>
              <a:endParaRPr lang="cs-CZ" sz="3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531645" y="3073076"/>
            <a:ext cx="1584176" cy="2848174"/>
            <a:chOff x="2915817" y="2957090"/>
            <a:chExt cx="1584176" cy="2848174"/>
          </a:xfrm>
        </p:grpSpPr>
        <p:pic>
          <p:nvPicPr>
            <p:cNvPr id="5" name="Picture 6" descr="C:\Users\Projektor\AppData\Local\Microsoft\Windows\Temporary Internet Files\Content.IE5\VMUKIEE7\MC90037047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1" y="2957090"/>
              <a:ext cx="1152128" cy="18208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915817" y="4728046"/>
              <a:ext cx="1584176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Eva</a:t>
              </a:r>
            </a:p>
            <a:p>
              <a:pPr algn="ctr"/>
              <a:r>
                <a:rPr lang="cs-CZ" sz="3200" dirty="0" smtClean="0"/>
                <a:t>56 kg</a:t>
              </a:r>
              <a:endParaRPr lang="cs-CZ" sz="3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734544" y="3013129"/>
            <a:ext cx="1387089" cy="2908121"/>
            <a:chOff x="5220072" y="3037043"/>
            <a:chExt cx="1387089" cy="2908121"/>
          </a:xfrm>
        </p:grpSpPr>
        <p:pic>
          <p:nvPicPr>
            <p:cNvPr id="6" name="Picture 2" descr="C:\Users\Projektor\AppData\Local\Microsoft\Windows\Temporary Internet Files\Content.IE5\VJPG747D\MC90044053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3037043"/>
              <a:ext cx="1387089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5354298" y="4867946"/>
              <a:ext cx="1074333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3200" dirty="0" smtClean="0"/>
                <a:t>Jiří</a:t>
              </a:r>
            </a:p>
            <a:p>
              <a:pPr algn="ctr"/>
              <a:r>
                <a:rPr lang="cs-CZ" sz="3200" dirty="0" smtClean="0"/>
                <a:t>93 kg</a:t>
              </a:r>
              <a:endParaRPr lang="cs-CZ" sz="3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740357" y="3022960"/>
            <a:ext cx="1579418" cy="2898290"/>
            <a:chOff x="7061939" y="3047083"/>
            <a:chExt cx="1579418" cy="2898290"/>
          </a:xfrm>
        </p:grpSpPr>
        <p:pic>
          <p:nvPicPr>
            <p:cNvPr id="3075" name="Picture 3" descr="C:\Users\Projektor\AppData\Local\Microsoft\Windows\Temporary Internet Files\Content.IE5\IPMRDGEY\MC900370470[1].wmf"/>
            <p:cNvPicPr>
              <a:picLocks noChangeAspect="1" noChangeArrowheads="1"/>
            </p:cNvPicPr>
            <p:nvPr/>
          </p:nvPicPr>
          <p:blipFill>
            <a:blip r:embed="rId4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61939" y="3047083"/>
              <a:ext cx="1579418" cy="1820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7231029" y="4868155"/>
              <a:ext cx="1241237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3200" dirty="0" smtClean="0"/>
                <a:t>Tereza</a:t>
              </a:r>
            </a:p>
            <a:p>
              <a:pPr algn="ctr"/>
              <a:r>
                <a:rPr lang="cs-CZ" sz="3200" dirty="0" smtClean="0"/>
                <a:t>82 kg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45096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92241" y="476672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7030A0"/>
                </a:solidFill>
              </a:rPr>
              <a:t>Počítejte: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72826"/>
            <a:ext cx="4083169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68 </a:t>
            </a:r>
            <a:r>
              <a:rPr lang="cs-CZ" sz="5400" dirty="0" smtClean="0">
                <a:latin typeface="skolacek CE" pitchFamily="50" charset="-18"/>
              </a:rPr>
              <a:t>kg</a:t>
            </a:r>
            <a:r>
              <a:rPr lang="cs-CZ" sz="4000" dirty="0" smtClean="0"/>
              <a:t> + 8 </a:t>
            </a:r>
            <a:r>
              <a:rPr lang="cs-CZ" sz="6000" dirty="0" smtClean="0">
                <a:latin typeface="skolacek CE" pitchFamily="50" charset="-18"/>
              </a:rPr>
              <a:t>kg </a:t>
            </a:r>
            <a:r>
              <a:rPr lang="cs-CZ" sz="4000" dirty="0" smtClean="0"/>
              <a:t>= ____</a:t>
            </a:r>
          </a:p>
          <a:p>
            <a:r>
              <a:rPr lang="cs-CZ" sz="4000" dirty="0" smtClean="0"/>
              <a:t>59 </a:t>
            </a:r>
            <a:r>
              <a:rPr lang="cs-CZ" sz="6000" dirty="0" smtClean="0">
                <a:latin typeface="skolacek CE" pitchFamily="50" charset="-18"/>
              </a:rPr>
              <a:t>kg </a:t>
            </a:r>
            <a:r>
              <a:rPr lang="cs-CZ" sz="4000" dirty="0" smtClean="0"/>
              <a:t>+ 7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= ____</a:t>
            </a:r>
          </a:p>
          <a:p>
            <a:r>
              <a:rPr lang="cs-CZ" sz="4000" dirty="0" smtClean="0"/>
              <a:t>24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+ 9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= ____</a:t>
            </a:r>
          </a:p>
          <a:p>
            <a:r>
              <a:rPr lang="cs-CZ" sz="4000" dirty="0" smtClean="0"/>
              <a:t>77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+ 6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>
                <a:latin typeface="skolacek CE" pitchFamily="50" charset="-18"/>
              </a:rPr>
              <a:t> </a:t>
            </a:r>
            <a:r>
              <a:rPr lang="cs-CZ" sz="4000" dirty="0" smtClean="0"/>
              <a:t>= ____</a:t>
            </a:r>
          </a:p>
          <a:p>
            <a:r>
              <a:rPr lang="cs-CZ" sz="4000" dirty="0" smtClean="0"/>
              <a:t>56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+ 5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>
                <a:latin typeface="skolacek CE" pitchFamily="50" charset="-18"/>
              </a:rPr>
              <a:t> </a:t>
            </a:r>
            <a:r>
              <a:rPr lang="cs-CZ" sz="4000" dirty="0" smtClean="0"/>
              <a:t>= ____</a:t>
            </a:r>
            <a:r>
              <a:rPr lang="cs-CZ" sz="6000" dirty="0" smtClean="0">
                <a:latin typeface="skolacek CE" pitchFamily="50" charset="-18"/>
              </a:rPr>
              <a:t> 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47128" y="1672827"/>
            <a:ext cx="398538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91 </a:t>
            </a:r>
            <a:r>
              <a:rPr lang="cs-CZ" sz="5400" dirty="0" smtClean="0">
                <a:latin typeface="skolacek CE" pitchFamily="50" charset="-18"/>
              </a:rPr>
              <a:t>kg</a:t>
            </a:r>
            <a:r>
              <a:rPr lang="cs-CZ" sz="4000" dirty="0" smtClean="0"/>
              <a:t> - 5 </a:t>
            </a:r>
            <a:r>
              <a:rPr lang="cs-CZ" sz="6000" dirty="0" smtClean="0">
                <a:latin typeface="skolacek CE" pitchFamily="50" charset="-18"/>
              </a:rPr>
              <a:t>kg </a:t>
            </a:r>
            <a:r>
              <a:rPr lang="cs-CZ" sz="4000" dirty="0" smtClean="0"/>
              <a:t>= ____</a:t>
            </a:r>
          </a:p>
          <a:p>
            <a:r>
              <a:rPr lang="cs-CZ" sz="4000" dirty="0" smtClean="0"/>
              <a:t>42 </a:t>
            </a:r>
            <a:r>
              <a:rPr lang="cs-CZ" sz="6000" dirty="0" smtClean="0">
                <a:latin typeface="skolacek CE" pitchFamily="50" charset="-18"/>
              </a:rPr>
              <a:t>kg </a:t>
            </a:r>
            <a:r>
              <a:rPr lang="cs-CZ" sz="4000" dirty="0" smtClean="0"/>
              <a:t>-8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=  ____</a:t>
            </a:r>
          </a:p>
          <a:p>
            <a:r>
              <a:rPr lang="cs-CZ" sz="4000" dirty="0" smtClean="0"/>
              <a:t>53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- 7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= ____</a:t>
            </a:r>
          </a:p>
          <a:p>
            <a:r>
              <a:rPr lang="cs-CZ" sz="4000" dirty="0" smtClean="0"/>
              <a:t>64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- 9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>
                <a:latin typeface="skolacek CE" pitchFamily="50" charset="-18"/>
              </a:rPr>
              <a:t> </a:t>
            </a:r>
            <a:r>
              <a:rPr lang="cs-CZ" sz="4000" dirty="0" smtClean="0"/>
              <a:t>= ____</a:t>
            </a:r>
          </a:p>
          <a:p>
            <a:r>
              <a:rPr lang="cs-CZ" sz="4000" dirty="0" smtClean="0"/>
              <a:t>71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 smtClean="0"/>
              <a:t> - 6 </a:t>
            </a:r>
            <a:r>
              <a:rPr lang="cs-CZ" sz="6000" dirty="0">
                <a:latin typeface="skolacek CE" pitchFamily="50" charset="-18"/>
              </a:rPr>
              <a:t>kg</a:t>
            </a:r>
            <a:r>
              <a:rPr lang="cs-CZ" sz="4000" dirty="0">
                <a:latin typeface="skolacek CE" pitchFamily="50" charset="-18"/>
              </a:rPr>
              <a:t> </a:t>
            </a:r>
            <a:r>
              <a:rPr lang="cs-CZ" sz="4000" dirty="0" smtClean="0"/>
              <a:t>= ____</a:t>
            </a:r>
            <a:r>
              <a:rPr lang="cs-CZ" sz="6000" dirty="0" smtClean="0">
                <a:latin typeface="skolacek CE" pitchFamily="50" charset="-18"/>
              </a:rPr>
              <a:t>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77241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424" y="476672"/>
            <a:ext cx="878259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Do obchodu přivezli 7 krabic banánů. </a:t>
            </a:r>
          </a:p>
          <a:p>
            <a:pPr algn="ctr"/>
            <a:r>
              <a:rPr lang="cs-CZ" sz="4000" dirty="0" smtClean="0"/>
              <a:t>V jedné krabici bylo 5 kilogramů banánů. </a:t>
            </a:r>
          </a:p>
          <a:p>
            <a:pPr algn="ctr"/>
            <a:r>
              <a:rPr lang="cs-CZ" sz="4000" dirty="0" smtClean="0"/>
              <a:t>Kolik kilogramů banánů přivezli?</a:t>
            </a:r>
            <a:endParaRPr lang="cs-CZ" sz="2000" dirty="0" smtClean="0"/>
          </a:p>
          <a:p>
            <a:pPr algn="ctr"/>
            <a:endParaRPr lang="cs-CZ" sz="4000" dirty="0" smtClean="0"/>
          </a:p>
          <a:p>
            <a:pPr algn="ctr"/>
            <a:endParaRPr lang="cs-CZ" sz="4000" dirty="0" smtClean="0"/>
          </a:p>
          <a:p>
            <a:r>
              <a:rPr lang="cs-CZ" sz="4000" dirty="0" smtClean="0"/>
              <a:t>_______________________</a:t>
            </a:r>
          </a:p>
          <a:p>
            <a:r>
              <a:rPr lang="cs-CZ" sz="4000" dirty="0" smtClean="0"/>
              <a:t>_______________________</a:t>
            </a:r>
          </a:p>
          <a:p>
            <a:r>
              <a:rPr lang="cs-CZ" sz="4000" dirty="0" smtClean="0"/>
              <a:t>_______________________</a:t>
            </a:r>
          </a:p>
          <a:p>
            <a:pPr algn="ctr"/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695" y="3292827"/>
            <a:ext cx="12987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skolacek CE" pitchFamily="50" charset="-18"/>
              </a:rPr>
              <a:t>krabic</a:t>
            </a:r>
            <a:endParaRPr lang="cs-CZ" sz="6000" dirty="0">
              <a:solidFill>
                <a:srgbClr val="0070C0"/>
              </a:solidFill>
              <a:latin typeface="skolacek CE" pitchFamily="50" charset="-1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695" y="3918484"/>
            <a:ext cx="287931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0070C0"/>
                </a:solidFill>
                <a:latin typeface="skolacek CE" pitchFamily="50" charset="-18"/>
              </a:rPr>
              <a:t>v</a:t>
            </a:r>
            <a:r>
              <a:rPr lang="cs-CZ" sz="6000" dirty="0" smtClean="0">
                <a:latin typeface="skolacek CE" pitchFamily="50" charset="-18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skolacek CE" pitchFamily="50" charset="-18"/>
              </a:rPr>
              <a:t>jedné</a:t>
            </a:r>
            <a:r>
              <a:rPr lang="cs-CZ" sz="6000" dirty="0" smtClean="0">
                <a:latin typeface="skolacek CE" pitchFamily="50" charset="-18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skolacek CE" pitchFamily="50" charset="-18"/>
              </a:rPr>
              <a:t>krabici</a:t>
            </a:r>
            <a:endParaRPr lang="cs-CZ" sz="6000" dirty="0">
              <a:solidFill>
                <a:srgbClr val="0070C0"/>
              </a:solidFill>
              <a:latin typeface="skolacek CE" pitchFamily="50" charset="-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3372" y="5400220"/>
            <a:ext cx="8316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skolacek CE" pitchFamily="50" charset="-18"/>
              </a:rPr>
              <a:t>Do obchodu přivezli _   _ kg banánů.</a:t>
            </a:r>
            <a:endParaRPr lang="cs-CZ" sz="7200" dirty="0">
              <a:solidFill>
                <a:srgbClr val="0070C0"/>
              </a:solidFill>
              <a:latin typeface="skolacek CE" pitchFamily="50" charset="-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4243" y="6038513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_________</a:t>
            </a:r>
            <a:r>
              <a:rPr lang="cs-CZ" dirty="0" smtClean="0"/>
              <a:t>_</a:t>
            </a:r>
            <a:endParaRPr lang="cs-CZ" dirty="0"/>
          </a:p>
        </p:txBody>
      </p:sp>
      <p:pic>
        <p:nvPicPr>
          <p:cNvPr id="1026" name="Picture 2" descr="C:\Users\Projektor\AppData\Local\Microsoft\Windows\Temporary Internet Files\Content.IE5\TL0AG0I5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34818">
            <a:off x="6250343" y="24290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jektor\AppData\Local\Microsoft\Windows\Temporary Internet Files\Content.IE5\PNVXNOW5\MC90043689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2" y="17728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311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rojektor\AppData\Local\Microsoft\Windows\Temporary Internet Files\Content.IE5\V3YIPP6X\MC90029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20888"/>
            <a:ext cx="1641475" cy="245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883" y="274225"/>
            <a:ext cx="893571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3399"/>
                </a:solidFill>
              </a:rPr>
              <a:t>Maminka váží ovoce na zavařování. </a:t>
            </a:r>
          </a:p>
          <a:p>
            <a:pPr algn="ctr"/>
            <a:r>
              <a:rPr lang="cs-CZ" sz="4000" dirty="0" smtClean="0">
                <a:solidFill>
                  <a:srgbClr val="FF3399"/>
                </a:solidFill>
              </a:rPr>
              <a:t>Navážila 8 kg jablek a 3 krát více hrušek. </a:t>
            </a:r>
          </a:p>
          <a:p>
            <a:pPr algn="ctr"/>
            <a:r>
              <a:rPr lang="cs-CZ" sz="4000" dirty="0" smtClean="0">
                <a:solidFill>
                  <a:srgbClr val="FF3399"/>
                </a:solidFill>
              </a:rPr>
              <a:t>Kolik kilogramů hrušek maminka navážila?</a:t>
            </a:r>
            <a:endParaRPr lang="cs-CZ" sz="4000" dirty="0">
              <a:solidFill>
                <a:srgbClr val="FF33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852936"/>
            <a:ext cx="682751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____________________________________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3028" y="5378911"/>
            <a:ext cx="80634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3399"/>
                </a:solidFill>
                <a:latin typeface="skolacek CE" pitchFamily="50" charset="-18"/>
              </a:rPr>
              <a:t>Maminka navážila _____ kg hrušek.</a:t>
            </a:r>
            <a:endParaRPr lang="cs-CZ" sz="7200" dirty="0">
              <a:solidFill>
                <a:srgbClr val="FF3399"/>
              </a:solidFill>
              <a:latin typeface="skolacek CE" pitchFamily="50" charset="-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4979" y="2252771"/>
            <a:ext cx="13179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3399"/>
                </a:solidFill>
                <a:latin typeface="skolacek CE" pitchFamily="50" charset="-18"/>
              </a:rPr>
              <a:t>jablek</a:t>
            </a:r>
            <a:endParaRPr lang="cs-CZ" sz="7200" dirty="0">
              <a:solidFill>
                <a:srgbClr val="FF3399"/>
              </a:solidFill>
              <a:latin typeface="skolacek CE" pitchFamily="50" charset="-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6008" y="3140968"/>
            <a:ext cx="15376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3399"/>
                </a:solidFill>
                <a:latin typeface="skolacek CE" pitchFamily="50" charset="-18"/>
              </a:rPr>
              <a:t>hrušek</a:t>
            </a:r>
            <a:endParaRPr lang="cs-CZ" sz="7200" dirty="0">
              <a:solidFill>
                <a:srgbClr val="FF3399"/>
              </a:solidFill>
              <a:latin typeface="skolacek CE" pitchFamily="50" charset="-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64741" y="5805264"/>
            <a:ext cx="1560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3399"/>
                </a:solidFill>
              </a:rPr>
              <a:t>______</a:t>
            </a:r>
            <a:endParaRPr lang="cs-CZ" sz="3600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715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852936"/>
            <a:ext cx="4557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Citace.</a:t>
            </a:r>
          </a:p>
          <a:p>
            <a:r>
              <a:rPr lang="cs-CZ" dirty="0" smtClean="0"/>
              <a:t>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9182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235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Projektor</cp:lastModifiedBy>
  <cp:revision>17</cp:revision>
  <dcterms:created xsi:type="dcterms:W3CDTF">2012-05-04T02:51:49Z</dcterms:created>
  <dcterms:modified xsi:type="dcterms:W3CDTF">2012-05-21T21:27:28Z</dcterms:modified>
</cp:coreProperties>
</file>