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VY_32_INOVACE_5B25M4_Písemné odčítání čísel do 10 000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Písemné odčítání čísel do 10 000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7A5A9FF-043E-4F79-83D9-883DCBE1AB9C}" type="presOf" srcId="{C73C7642-F245-4585-8F88-243F9FAEF6CA}" destId="{9A9B6F4F-B6FF-4F2D-B640-A8473E589523}" srcOrd="0" destOrd="0" presId="urn:microsoft.com/office/officeart/2005/8/layout/target3"/>
    <dgm:cxn modelId="{C411D441-CC71-4784-BA12-DB2512CD2A63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DDEF85B-A777-4915-9A11-6D021D05EF25}" type="presOf" srcId="{445C7998-7549-48B0-BD68-D4F0167F02E5}" destId="{BC35EE03-4121-4EF9-923D-7CB6D30D358D}" srcOrd="0" destOrd="0" presId="urn:microsoft.com/office/officeart/2005/8/layout/target3"/>
    <dgm:cxn modelId="{181734E2-C8D6-43B7-BF4E-646CC45705AD}" type="presOf" srcId="{445C7998-7549-48B0-BD68-D4F0167F02E5}" destId="{4D19AB04-24FA-40C2-B203-52AE3D15E171}" srcOrd="1" destOrd="0" presId="urn:microsoft.com/office/officeart/2005/8/layout/target3"/>
    <dgm:cxn modelId="{5ACBDA3E-AE94-4CCE-A8CB-C25F8EFFF1B7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9A24643-BEF1-44CA-A77D-22AB14BCE299}" type="presOf" srcId="{C73C7642-F245-4585-8F88-243F9FAEF6CA}" destId="{59F530CB-4999-43B3-A00D-6AB53886BD77}" srcOrd="1" destOrd="0" presId="urn:microsoft.com/office/officeart/2005/8/layout/target3"/>
    <dgm:cxn modelId="{42DF1CB1-8B45-442C-9E8C-7AE2C1632A3A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8312F4A-70C7-42D4-B2B1-6701AAA9C322}" type="presOf" srcId="{FBBFC3EA-9D9D-4F3A-BEA6-9C2C0E46BF20}" destId="{832BF48F-0145-4429-9E02-8FCA946CCE9E}" srcOrd="1" destOrd="0" presId="urn:microsoft.com/office/officeart/2005/8/layout/target3"/>
    <dgm:cxn modelId="{01CBFF8B-4C98-455E-A454-F26012D1E231}" type="presOf" srcId="{019433A1-1324-4DE1-9E6F-32B851095F74}" destId="{E7297F21-D4FD-4A41-AE58-814D01A6B5E7}" srcOrd="1" destOrd="0" presId="urn:microsoft.com/office/officeart/2005/8/layout/target3"/>
    <dgm:cxn modelId="{09E03333-FEFC-4823-AE6B-4C263EFE01C8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6F1917E-48C3-4791-88B0-CC75D43710A1}" type="presOf" srcId="{EBC41103-E2E5-4D48-9B4B-425520D3D098}" destId="{3BA01B75-849B-4716-8BCD-084A86FF328F}" srcOrd="0" destOrd="0" presId="urn:microsoft.com/office/officeart/2005/8/layout/target3"/>
    <dgm:cxn modelId="{D1B8C3BA-250E-45D9-8EDF-0A5F936A1ED3}" type="presParOf" srcId="{71045F8C-00FA-488E-A7BD-E2E6753D979D}" destId="{3577EC6B-C980-4F34-8C69-4365E7B8FC8C}" srcOrd="0" destOrd="0" presId="urn:microsoft.com/office/officeart/2005/8/layout/target3"/>
    <dgm:cxn modelId="{C41EBA00-5C75-4F87-AF70-62452FB7A226}" type="presParOf" srcId="{71045F8C-00FA-488E-A7BD-E2E6753D979D}" destId="{6940EB87-DC1D-4BC3-9408-9AC2E1FFC039}" srcOrd="1" destOrd="0" presId="urn:microsoft.com/office/officeart/2005/8/layout/target3"/>
    <dgm:cxn modelId="{30D61FCD-867A-4749-84BE-69A22503B3E2}" type="presParOf" srcId="{71045F8C-00FA-488E-A7BD-E2E6753D979D}" destId="{BC35EE03-4121-4EF9-923D-7CB6D30D358D}" srcOrd="2" destOrd="0" presId="urn:microsoft.com/office/officeart/2005/8/layout/target3"/>
    <dgm:cxn modelId="{A66A4716-4046-4EA6-A158-360BDF168FE2}" type="presParOf" srcId="{71045F8C-00FA-488E-A7BD-E2E6753D979D}" destId="{C95EEA27-3CBF-4645-A92D-9D8AF5C1CBFC}" srcOrd="3" destOrd="0" presId="urn:microsoft.com/office/officeart/2005/8/layout/target3"/>
    <dgm:cxn modelId="{C0B79272-8E8A-488A-85F5-316FD23EE42E}" type="presParOf" srcId="{71045F8C-00FA-488E-A7BD-E2E6753D979D}" destId="{851BB866-B6AE-4566-893F-4C635BA974FC}" srcOrd="4" destOrd="0" presId="urn:microsoft.com/office/officeart/2005/8/layout/target3"/>
    <dgm:cxn modelId="{796A6032-F5AC-4E0B-8BB9-D4421F42ADC6}" type="presParOf" srcId="{71045F8C-00FA-488E-A7BD-E2E6753D979D}" destId="{643EA938-EDE0-4533-ACCC-D2BD6F3A527C}" srcOrd="5" destOrd="0" presId="urn:microsoft.com/office/officeart/2005/8/layout/target3"/>
    <dgm:cxn modelId="{391D527A-1A0E-4731-95A1-9ADA321EC7A3}" type="presParOf" srcId="{71045F8C-00FA-488E-A7BD-E2E6753D979D}" destId="{92F31B18-D66D-4CC7-89B9-378928DE877D}" srcOrd="6" destOrd="0" presId="urn:microsoft.com/office/officeart/2005/8/layout/target3"/>
    <dgm:cxn modelId="{02E0AD62-0647-4E37-A90D-7124C8764242}" type="presParOf" srcId="{71045F8C-00FA-488E-A7BD-E2E6753D979D}" destId="{902074E1-B931-4618-97F1-FADBE82E9C3C}" srcOrd="7" destOrd="0" presId="urn:microsoft.com/office/officeart/2005/8/layout/target3"/>
    <dgm:cxn modelId="{E044A8EB-C1B6-44A8-AA6D-92D1BC43695A}" type="presParOf" srcId="{71045F8C-00FA-488E-A7BD-E2E6753D979D}" destId="{A3817367-F2BC-482F-8832-FA00B51DCCF3}" srcOrd="8" destOrd="0" presId="urn:microsoft.com/office/officeart/2005/8/layout/target3"/>
    <dgm:cxn modelId="{26E313B0-3963-46E5-8E3A-DFBEDE1D1227}" type="presParOf" srcId="{71045F8C-00FA-488E-A7BD-E2E6753D979D}" destId="{2DD79E57-A63E-47D4-A1AB-6DF333476AD4}" srcOrd="9" destOrd="0" presId="urn:microsoft.com/office/officeart/2005/8/layout/target3"/>
    <dgm:cxn modelId="{8FDD3806-32AF-4357-B6DD-1BF3977BAC16}" type="presParOf" srcId="{71045F8C-00FA-488E-A7BD-E2E6753D979D}" destId="{648967D3-ED80-4214-8D87-4E7012561E4A}" srcOrd="10" destOrd="0" presId="urn:microsoft.com/office/officeart/2005/8/layout/target3"/>
    <dgm:cxn modelId="{CA592606-D37A-4867-BDEA-BC5B96B9F78E}" type="presParOf" srcId="{71045F8C-00FA-488E-A7BD-E2E6753D979D}" destId="{9A9B6F4F-B6FF-4F2D-B640-A8473E589523}" srcOrd="11" destOrd="0" presId="urn:microsoft.com/office/officeart/2005/8/layout/target3"/>
    <dgm:cxn modelId="{3C9955DC-F35E-41D8-83C6-0BF69633864A}" type="presParOf" srcId="{71045F8C-00FA-488E-A7BD-E2E6753D979D}" destId="{13BD0FAF-9F2C-4708-9E63-A8E8E5252943}" srcOrd="12" destOrd="0" presId="urn:microsoft.com/office/officeart/2005/8/layout/target3"/>
    <dgm:cxn modelId="{09691F26-5563-466F-AF28-DACBD77A4816}" type="presParOf" srcId="{71045F8C-00FA-488E-A7BD-E2E6753D979D}" destId="{6821E7C9-5E4B-45FA-8F82-01E6F26FAA25}" srcOrd="13" destOrd="0" presId="urn:microsoft.com/office/officeart/2005/8/layout/target3"/>
    <dgm:cxn modelId="{7AC08B59-5A5C-4A21-872A-4CFDC9F48F53}" type="presParOf" srcId="{71045F8C-00FA-488E-A7BD-E2E6753D979D}" destId="{3BA01B75-849B-4716-8BCD-084A86FF328F}" srcOrd="14" destOrd="0" presId="urn:microsoft.com/office/officeart/2005/8/layout/target3"/>
    <dgm:cxn modelId="{A98C4050-971A-49F1-A58F-F53F310683B8}" type="presParOf" srcId="{71045F8C-00FA-488E-A7BD-E2E6753D979D}" destId="{4D19AB04-24FA-40C2-B203-52AE3D15E171}" srcOrd="15" destOrd="0" presId="urn:microsoft.com/office/officeart/2005/8/layout/target3"/>
    <dgm:cxn modelId="{05641805-4143-4714-BFC0-9027991B199C}" type="presParOf" srcId="{71045F8C-00FA-488E-A7BD-E2E6753D979D}" destId="{832BF48F-0145-4429-9E02-8FCA946CCE9E}" srcOrd="16" destOrd="0" presId="urn:microsoft.com/office/officeart/2005/8/layout/target3"/>
    <dgm:cxn modelId="{C33B0D6C-CF65-44C0-B92A-5C48737B4CB1}" type="presParOf" srcId="{71045F8C-00FA-488E-A7BD-E2E6753D979D}" destId="{E7297F21-D4FD-4A41-AE58-814D01A6B5E7}" srcOrd="17" destOrd="0" presId="urn:microsoft.com/office/officeart/2005/8/layout/target3"/>
    <dgm:cxn modelId="{3AE06F18-5E80-4FAA-B90B-46104F6C533A}" type="presParOf" srcId="{71045F8C-00FA-488E-A7BD-E2E6753D979D}" destId="{59F530CB-4999-43B3-A00D-6AB53886BD77}" srcOrd="18" destOrd="0" presId="urn:microsoft.com/office/officeart/2005/8/layout/target3"/>
    <dgm:cxn modelId="{C8DC647E-1BB6-482E-AAF5-5F6C1F64619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VY_32_INOVACE_5B25M4_Písemné odčítání čísel do 10 000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Písemné odčítání čísel do 10 000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F89F95-389F-4634-B79D-1E55919192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F9591-08A5-4361-89A3-482D832B6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202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F9591-08A5-4361-89A3-482D832B65C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59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900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069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400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599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299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289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552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228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792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7038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024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E34E4B-1177-4493-826C-0B22CD0B0E4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6E25D-3039-4879-BF7D-C151B10774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995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279023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3115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ročníku</a:t>
            </a:r>
          </a:p>
          <a:p>
            <a:r>
              <a:rPr lang="cs-CZ" dirty="0" smtClean="0"/>
              <a:t>učivo je určeno pro práci s interaktivní tabulí</a:t>
            </a:r>
          </a:p>
          <a:p>
            <a:r>
              <a:rPr lang="cs-CZ" dirty="0" smtClean="0"/>
              <a:t>učební látka má za cíl motivovat žáky a aktivně je zapojit do probíraného tématu</a:t>
            </a:r>
          </a:p>
          <a:p>
            <a:r>
              <a:rPr lang="cs-CZ" dirty="0" smtClean="0"/>
              <a:t>můžeme pracovat ve skupinách, dvojicích, dohromady</a:t>
            </a:r>
          </a:p>
          <a:p>
            <a:r>
              <a:rPr lang="cs-CZ" dirty="0" smtClean="0"/>
              <a:t>pomůcky: mazací tabulka, fix, při vytištění pracovních listů – fólie, tužka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10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Písemné odčítání čísel do 10 000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accent1"/>
                </a:solidFill>
              </a:rPr>
              <a:t>číslice píšeme </a:t>
            </a:r>
            <a:r>
              <a:rPr lang="cs-CZ" dirty="0" smtClean="0"/>
              <a:t>přesně </a:t>
            </a:r>
            <a:r>
              <a:rPr lang="cs-CZ" dirty="0" smtClean="0">
                <a:solidFill>
                  <a:schemeClr val="accent1"/>
                </a:solidFill>
              </a:rPr>
              <a:t>pod sebe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accent1"/>
                </a:solidFill>
              </a:rPr>
              <a:t>odčítáme zezdola nahoru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accent1"/>
                </a:solidFill>
              </a:rPr>
              <a:t>zkoušku správnosti provádíme </a:t>
            </a:r>
            <a:r>
              <a:rPr lang="cs-CZ" dirty="0" smtClean="0"/>
              <a:t>sečtením </a:t>
            </a:r>
            <a:r>
              <a:rPr lang="cs-CZ" dirty="0" smtClean="0">
                <a:solidFill>
                  <a:schemeClr val="accent1"/>
                </a:solidFill>
              </a:rPr>
              <a:t>rozdílu a menšitele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    </a:t>
            </a:r>
            <a:r>
              <a:rPr lang="cs-CZ" dirty="0" smtClean="0"/>
              <a:t>3 999	</a:t>
            </a:r>
            <a:r>
              <a:rPr lang="cs-CZ" dirty="0" smtClean="0">
                <a:solidFill>
                  <a:srgbClr val="FF0000"/>
                </a:solidFill>
              </a:rPr>
              <a:t>- menšenec 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u="sng" dirty="0" smtClean="0"/>
              <a:t>- 2 236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- menšitel 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schemeClr val="accent1"/>
                </a:solidFill>
              </a:rPr>
              <a:t>   </a:t>
            </a:r>
            <a:r>
              <a:rPr lang="cs-CZ" dirty="0" smtClean="0"/>
              <a:t>1 763  </a:t>
            </a:r>
            <a:r>
              <a:rPr lang="cs-CZ" dirty="0" smtClean="0">
                <a:solidFill>
                  <a:srgbClr val="FF0000"/>
                </a:solidFill>
              </a:rPr>
              <a:t>    - rozdíl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4936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Písemně odčítej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chemeClr val="tx2"/>
                </a:solidFill>
              </a:rPr>
              <a:t>6 725		9 021		5 589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-  </a:t>
            </a:r>
            <a:r>
              <a:rPr lang="cs-CZ" u="sng" dirty="0" smtClean="0">
                <a:solidFill>
                  <a:schemeClr val="tx2"/>
                </a:solidFill>
              </a:rPr>
              <a:t>2 614</a:t>
            </a:r>
            <a:r>
              <a:rPr lang="cs-CZ" dirty="0" smtClean="0">
                <a:solidFill>
                  <a:schemeClr val="tx2"/>
                </a:solidFill>
              </a:rPr>
              <a:t>	        - </a:t>
            </a:r>
            <a:r>
              <a:rPr lang="cs-CZ" u="sng" dirty="0" smtClean="0">
                <a:solidFill>
                  <a:schemeClr val="tx2"/>
                </a:solidFill>
              </a:rPr>
              <a:t>4 932</a:t>
            </a:r>
            <a:r>
              <a:rPr lang="cs-CZ" dirty="0" smtClean="0">
                <a:solidFill>
                  <a:schemeClr val="tx2"/>
                </a:solidFill>
              </a:rPr>
              <a:t>	        - </a:t>
            </a:r>
            <a:r>
              <a:rPr lang="cs-CZ" u="sng" dirty="0" smtClean="0">
                <a:solidFill>
                  <a:schemeClr val="tx2"/>
                </a:solidFill>
              </a:rPr>
              <a:t>1 745</a:t>
            </a:r>
            <a:r>
              <a:rPr lang="cs-CZ" dirty="0" smtClean="0">
                <a:solidFill>
                  <a:schemeClr val="tx2"/>
                </a:solidFill>
              </a:rPr>
              <a:t>    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4 645		8 101	         10 000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- </a:t>
            </a:r>
            <a:r>
              <a:rPr lang="cs-CZ" u="sng" dirty="0" smtClean="0">
                <a:solidFill>
                  <a:schemeClr val="tx2"/>
                </a:solidFill>
              </a:rPr>
              <a:t>3 254</a:t>
            </a:r>
            <a:r>
              <a:rPr lang="cs-CZ" dirty="0" smtClean="0">
                <a:solidFill>
                  <a:schemeClr val="tx2"/>
                </a:solidFill>
              </a:rPr>
              <a:t>	        - </a:t>
            </a:r>
            <a:r>
              <a:rPr lang="cs-CZ" u="sng" dirty="0" smtClean="0">
                <a:solidFill>
                  <a:schemeClr val="tx2"/>
                </a:solidFill>
              </a:rPr>
              <a:t>6 290</a:t>
            </a:r>
            <a:r>
              <a:rPr lang="cs-CZ" dirty="0" smtClean="0">
                <a:solidFill>
                  <a:schemeClr val="tx2"/>
                </a:solidFill>
              </a:rPr>
              <a:t>	        -  </a:t>
            </a:r>
            <a:r>
              <a:rPr lang="cs-CZ" u="sng" dirty="0" smtClean="0">
                <a:solidFill>
                  <a:schemeClr val="tx2"/>
                </a:solidFill>
              </a:rPr>
              <a:t>7 123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597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Vypočítej rozdíl čísel ve stejných geometrických útvarech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flipH="1">
            <a:off x="3491880" y="1916832"/>
            <a:ext cx="957808" cy="86409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5 804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96336" y="4725144"/>
            <a:ext cx="1008112" cy="8892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2 678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55576" y="1988840"/>
            <a:ext cx="1152128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1 987</a:t>
            </a:r>
            <a:endParaRPr lang="cs-CZ" sz="2000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6444208" y="1700808"/>
            <a:ext cx="1512168" cy="1656184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9 243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2699792" y="4221088"/>
            <a:ext cx="1584176" cy="1656184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2 036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5148064" y="3645024"/>
            <a:ext cx="1656184" cy="576064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4 932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23628" y="4221088"/>
            <a:ext cx="1620180" cy="64807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10 000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220072" y="4869160"/>
            <a:ext cx="1224136" cy="115212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B050"/>
                </a:solidFill>
              </a:rPr>
              <a:t>8 630</a:t>
            </a:r>
            <a:endParaRPr lang="cs-CZ" sz="2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4822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Vypočítej slovní úlohu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proveď zápis</a:t>
            </a:r>
          </a:p>
          <a:p>
            <a:r>
              <a:rPr lang="cs-CZ" dirty="0" smtClean="0"/>
              <a:t>vypočítej rovnici</a:t>
            </a:r>
          </a:p>
          <a:p>
            <a:r>
              <a:rPr lang="cs-CZ" dirty="0" smtClean="0"/>
              <a:t>zapiš odpověď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Honzík má ve sbírce 3 205 poštovních známek. Věra má o 1 456 poštovních známek méně. Kolik poštovních známek má Věra? Kolik poštovních známek mají oba dohromady?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8386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185</Words>
  <Application>Microsoft Office PowerPoint</Application>
  <PresentationFormat>Předvádění na obrazovce (4:3)</PresentationFormat>
  <Paragraphs>40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Písemné odčítání čísel do 10 000</vt:lpstr>
      <vt:lpstr>Písemně odčítej</vt:lpstr>
      <vt:lpstr>Vypočítej rozdíl čísel ve stejných geometrických útvarech</vt:lpstr>
      <vt:lpstr>Vypočítej slovní úlohu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Hřavová Monika</cp:lastModifiedBy>
  <cp:revision>40</cp:revision>
  <dcterms:created xsi:type="dcterms:W3CDTF">2011-11-26T18:21:10Z</dcterms:created>
  <dcterms:modified xsi:type="dcterms:W3CDTF">2011-11-27T09:22:09Z</dcterms:modified>
</cp:coreProperties>
</file>