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D6D"/>
    <a:srgbClr val="FF3399"/>
    <a:srgbClr val="CC0066"/>
    <a:srgbClr val="20E838"/>
    <a:srgbClr val="FF3300"/>
    <a:srgbClr val="FFFF11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337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216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009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24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780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296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89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970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673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587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549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60555-AB20-4227-A0B5-0EDEA8909B60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C76E10-0DDC-4D2F-BFE5-643175987B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846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41168"/>
            <a:ext cx="5665788" cy="1239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036776" y="620449"/>
            <a:ext cx="450104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18 Matematické hádanky – násobení a dělení</a:t>
            </a:r>
            <a:endParaRPr lang="cs-CZ" dirty="0"/>
          </a:p>
          <a:p>
            <a:pPr algn="ctr"/>
            <a:r>
              <a:rPr lang="cs-CZ" sz="2400" b="1" dirty="0" smtClean="0"/>
              <a:t>VY_32_INOVACE_18</a:t>
            </a:r>
            <a:endParaRPr lang="cs-CZ" sz="2400" b="1" dirty="0"/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699542" y="2348880"/>
            <a:ext cx="8064500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Jana Kobylková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dirty="0" smtClean="0"/>
              <a:t>B2 - 18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2.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M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</a:t>
            </a:r>
            <a:r>
              <a:rPr lang="cs-CZ" sz="1200" dirty="0" smtClean="0"/>
              <a:t>	Procvičení násobení a dělení zábavnou formou. Žáci  čtou zadání, vypočítají příklady –   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     zjistí správné odpovědi a zvednou pastelku příslušné barvy. Za každou úlohou následuje </a:t>
            </a:r>
          </a:p>
          <a:p>
            <a:pPr eaLnBrk="1" hangingPunct="1">
              <a:spcBef>
                <a:spcPct val="50000"/>
              </a:spcBef>
            </a:pPr>
            <a:r>
              <a:rPr lang="cs-CZ" sz="1200" dirty="0"/>
              <a:t> </a:t>
            </a:r>
            <a:r>
              <a:rPr lang="cs-CZ" sz="1200" dirty="0" smtClean="0"/>
              <a:t>                                         správné řešení.</a:t>
            </a:r>
            <a:endParaRPr lang="cs-CZ" sz="1200" dirty="0"/>
          </a:p>
          <a:p>
            <a:pPr eaLnBrk="1" hangingPunct="1"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9611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7772400" cy="309634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C0066"/>
                </a:solidFill>
              </a:rPr>
              <a:t>Matematické hádanky – opakování násobení a dělení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rgbClr val="FF3399"/>
                </a:solidFill>
              </a:rPr>
              <a:t>POZOR:</a:t>
            </a:r>
            <a:br>
              <a:rPr lang="cs-CZ" dirty="0" smtClean="0">
                <a:solidFill>
                  <a:srgbClr val="FF3399"/>
                </a:solidFill>
              </a:rPr>
            </a:br>
            <a:r>
              <a:rPr lang="cs-CZ" dirty="0" smtClean="0">
                <a:solidFill>
                  <a:srgbClr val="FF3399"/>
                </a:solidFill>
              </a:rPr>
              <a:t>Čti a počítej!</a:t>
            </a:r>
            <a:endParaRPr lang="cs-CZ" dirty="0">
              <a:solidFill>
                <a:srgbClr val="FF33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 smtClean="0"/>
              <a:t>Připrav si pastelky: </a:t>
            </a:r>
            <a:r>
              <a:rPr lang="cs-CZ" dirty="0" smtClean="0">
                <a:solidFill>
                  <a:srgbClr val="FF0000"/>
                </a:solidFill>
              </a:rPr>
              <a:t>červenou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modrou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FF11"/>
                </a:solidFill>
              </a:rPr>
              <a:t>žlutou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20E838"/>
                </a:solidFill>
              </a:rPr>
              <a:t>zelenou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černou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354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9124" y="235540"/>
            <a:ext cx="77744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Pozor! Ze ZOO utekl medvěd. </a:t>
            </a:r>
          </a:p>
          <a:p>
            <a:pPr algn="ctr"/>
            <a:r>
              <a:rPr lang="cs-CZ" sz="3200" dirty="0" smtClean="0"/>
              <a:t>Poznávací znamení – má číslo 36. Který to je ?</a:t>
            </a:r>
            <a:endParaRPr lang="cs-CZ" sz="32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1787666" y="4099712"/>
            <a:ext cx="2097080" cy="2569358"/>
            <a:chOff x="499124" y="4221088"/>
            <a:chExt cx="2097080" cy="2569358"/>
          </a:xfrm>
        </p:grpSpPr>
        <p:pic>
          <p:nvPicPr>
            <p:cNvPr id="1026" name="Picture 2" descr="C:\Users\Projektor\AppData\Local\Microsoft\Windows\Temporary Internet Files\Content.IE5\V3YIPP6X\MC900111366[1]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124" y="4221088"/>
              <a:ext cx="2097080" cy="1844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957598" y="6082560"/>
              <a:ext cx="11801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9 . 4 </a:t>
              </a:r>
              <a:endParaRPr lang="cs-CZ" sz="40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337802" y="1877690"/>
            <a:ext cx="2097080" cy="2447733"/>
            <a:chOff x="3398080" y="3783482"/>
            <a:chExt cx="2097080" cy="2447733"/>
          </a:xfrm>
        </p:grpSpPr>
        <p:pic>
          <p:nvPicPr>
            <p:cNvPr id="6" name="Picture 2" descr="C:\Users\Projektor\AppData\Local\Microsoft\Windows\Temporary Internet Files\Content.IE5\V3YIPP6X\MC900111366[1]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FFFF11">
                  <a:tint val="45000"/>
                  <a:satMod val="400000"/>
                </a:srgbClr>
              </a:duotone>
              <a:lum bright="20000" contrast="-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98080" y="3783482"/>
              <a:ext cx="2097080" cy="1844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3914263" y="5523329"/>
              <a:ext cx="1064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8 . 4</a:t>
              </a:r>
              <a:endParaRPr lang="cs-CZ" sz="40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51370" y="1978922"/>
            <a:ext cx="2097080" cy="2436617"/>
            <a:chOff x="1547664" y="1700808"/>
            <a:chExt cx="2097080" cy="2436617"/>
          </a:xfrm>
        </p:grpSpPr>
        <p:pic>
          <p:nvPicPr>
            <p:cNvPr id="5" name="Picture 2" descr="C:\Users\Projektor\AppData\Local\Microsoft\Windows\Temporary Internet Files\Content.IE5\V3YIPP6X\MC900111366[1]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1700808"/>
              <a:ext cx="2097080" cy="1844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2137729" y="3429539"/>
              <a:ext cx="1064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7 . 3</a:t>
              </a:r>
              <a:endParaRPr lang="cs-CZ" sz="40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661799" y="1978922"/>
            <a:ext cx="2097080" cy="2365805"/>
            <a:chOff x="5839314" y="1887697"/>
            <a:chExt cx="2097080" cy="2365805"/>
          </a:xfrm>
        </p:grpSpPr>
        <p:pic>
          <p:nvPicPr>
            <p:cNvPr id="7" name="Picture 2" descr="C:\Users\Projektor\AppData\Local\Microsoft\Windows\Temporary Internet Files\Content.IE5\V3YIPP6X\MC900111366[1]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chemeClr val="tx1">
                  <a:lumMod val="95000"/>
                  <a:lumOff val="5000"/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39314" y="1887697"/>
              <a:ext cx="2097080" cy="1844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6490273" y="3545616"/>
              <a:ext cx="1064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8 . 3</a:t>
              </a:r>
              <a:endParaRPr lang="cs-CZ" sz="40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215678" y="4099712"/>
            <a:ext cx="2097080" cy="2336791"/>
            <a:chOff x="3279804" y="4436991"/>
            <a:chExt cx="2097080" cy="2336791"/>
          </a:xfrm>
        </p:grpSpPr>
        <p:pic>
          <p:nvPicPr>
            <p:cNvPr id="4" name="Picture 2" descr="C:\Users\Projektor\AppData\Local\Microsoft\Windows\Temporary Internet Files\Content.IE5\V3YIPP6X\MC900111366[1]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20E838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9804" y="4436991"/>
              <a:ext cx="2097080" cy="18448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3853985" y="6065896"/>
              <a:ext cx="1064715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9 . 3</a:t>
              </a:r>
              <a:endParaRPr lang="cs-CZ" sz="4000" dirty="0"/>
            </a:p>
          </p:txBody>
        </p:sp>
      </p:grpSp>
    </p:spTree>
    <p:extLst>
      <p:ext uri="{BB962C8B-B14F-4D97-AF65-F5344CB8AC3E}">
        <p14:creationId xmlns:p14="http://schemas.microsoft.com/office/powerpoint/2010/main" val="312789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908720"/>
            <a:ext cx="20915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To je on! 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Projektor\AppData\Local\Microsoft\Windows\Temporary Internet Files\Content.IE5\V3YIPP6X\MC900111366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6706" y="1772816"/>
            <a:ext cx="3488613" cy="3068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27152" y="5445224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9 . 4 = 36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6376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rojektor\AppData\Local\Microsoft\Windows\Temporary Internet Files\Content.IE5\4RRDSMX9\MC900439117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47" y="3998983"/>
            <a:ext cx="1481938" cy="150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jektor\AppData\Local\Microsoft\Windows\Temporary Internet Files\Content.IE5\4RRDSMX9\MC900439117[1].pn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553864"/>
            <a:ext cx="1512168" cy="153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Projektor\AppData\Local\Microsoft\Windows\Temporary Internet Files\Content.IE5\4RRDSMX9\MC900439117[1].pn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20E838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2334" y="3786945"/>
            <a:ext cx="1512168" cy="153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rojektor\AppData\Local\Microsoft\Windows\Temporary Internet Files\Content.IE5\4RRDSMX9\MC900439117[1].pn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00B0F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730" y="2082912"/>
            <a:ext cx="1512168" cy="153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rojektor\AppData\Local\Microsoft\Windows\Temporary Internet Files\Content.IE5\4RRDSMX9\MC900439117[1].png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7747" y="2082914"/>
            <a:ext cx="1512168" cy="1533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19656" y="260648"/>
            <a:ext cx="66727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Tatínek přinesl mamince 15 květin.</a:t>
            </a:r>
          </a:p>
          <a:p>
            <a:pPr algn="ctr"/>
            <a:r>
              <a:rPr lang="cs-CZ" sz="3600" dirty="0" smtClean="0"/>
              <a:t> Jakou měly barvu?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4197" y="5320784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5 . 3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46457" y="3357217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8 . 2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75646" y="5969150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4 . 4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56060" y="5226688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5 . 4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87814" y="3378663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7 . 2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7283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57929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Květiny pro maminku byly :</a:t>
            </a:r>
            <a:endParaRPr lang="cs-CZ" sz="4000" dirty="0">
              <a:solidFill>
                <a:srgbClr val="FFC000"/>
              </a:solidFill>
            </a:endParaRPr>
          </a:p>
        </p:txBody>
      </p:sp>
      <p:pic>
        <p:nvPicPr>
          <p:cNvPr id="3" name="Picture 2" descr="C:\Users\Projektor\AppData\Local\Microsoft\Windows\Temporary Internet Files\Content.IE5\4RRDSMX9\MC900439117[1]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938" y="1988839"/>
            <a:ext cx="2813023" cy="2853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5681" y="4731024"/>
            <a:ext cx="20697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5 . 3 = 15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11714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0554" y="332656"/>
            <a:ext cx="788748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Olda je šikovný čtenář. Přečetl již mnoho knih. </a:t>
            </a:r>
          </a:p>
          <a:p>
            <a:pPr algn="ctr"/>
            <a:r>
              <a:rPr lang="cs-CZ" sz="3200" dirty="0" smtClean="0"/>
              <a:t>Naposledy četl knihu číslo 28. </a:t>
            </a:r>
          </a:p>
          <a:p>
            <a:pPr algn="ctr"/>
            <a:r>
              <a:rPr lang="cs-CZ" sz="3200" dirty="0" smtClean="0"/>
              <a:t>Jakou barvu  má Oldova kniha?</a:t>
            </a:r>
            <a:endParaRPr lang="cs-CZ" sz="3200" dirty="0"/>
          </a:p>
        </p:txBody>
      </p:sp>
      <p:pic>
        <p:nvPicPr>
          <p:cNvPr id="1026" name="Picture 2" descr="C:\Users\Projektor\AppData\Local\Microsoft\Windows\Temporary Internet Files\Content.IE5\LWZG0AQB\MC900441734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75" y="2157523"/>
            <a:ext cx="2117901" cy="2117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jektor\AppData\Local\Microsoft\Windows\Temporary Internet Files\Content.IE5\LWZG0AQB\MC900441734[1].png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32855"/>
            <a:ext cx="2274265" cy="2274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rojektor\AppData\Local\Microsoft\Windows\Temporary Internet Files\Content.IE5\LWZG0AQB\MC900441734[1].png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714" y="4360627"/>
            <a:ext cx="2274265" cy="2274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rojektor\AppData\Local\Microsoft\Windows\Temporary Internet Files\Content.IE5\LWZG0AQB\MC900441734[1].png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825" y="4431788"/>
            <a:ext cx="2274265" cy="2274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rojektor\AppData\Local\Microsoft\Windows\Temporary Internet Files\Content.IE5\LWZG0AQB\MC900441734[1].png"/>
          <p:cNvPicPr>
            <a:picLocks noChangeAspect="1" noChangeArrowheads="1"/>
          </p:cNvPicPr>
          <p:nvPr/>
        </p:nvPicPr>
        <p:blipFill>
          <a:blip r:embed="rId7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389" y="2157523"/>
            <a:ext cx="2274265" cy="2274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14228" y="2875787"/>
            <a:ext cx="1180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8 . 3 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87314" y="2839996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9 . 3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36047" y="2862530"/>
            <a:ext cx="9492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6. 5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93508" y="5052382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7</a:t>
            </a:r>
            <a:r>
              <a:rPr lang="cs-CZ" sz="4000" dirty="0" smtClean="0"/>
              <a:t> . 4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78000" y="5148387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6 . 4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55683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36668"/>
            <a:ext cx="35300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Oldova kniha je: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" name="Picture 3" descr="C:\Users\Projektor\AppData\Local\Microsoft\Windows\Temporary Internet Files\Content.IE5\LWZG0AQB\MC900441734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618" y="968747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10013" y="4633336"/>
            <a:ext cx="301877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dirty="0"/>
              <a:t>7 . </a:t>
            </a:r>
            <a:r>
              <a:rPr lang="cs-CZ" sz="6000" dirty="0" smtClean="0"/>
              <a:t>4 = 28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37247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7" y="280592"/>
            <a:ext cx="578472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Zdeněk měl chuť na zmrzlinu. </a:t>
            </a:r>
          </a:p>
          <a:p>
            <a:pPr algn="ctr"/>
            <a:r>
              <a:rPr lang="cs-CZ" sz="3600" dirty="0" smtClean="0"/>
              <a:t>Objednal si 4 kopečky. </a:t>
            </a:r>
          </a:p>
          <a:p>
            <a:pPr algn="ctr"/>
            <a:r>
              <a:rPr lang="cs-CZ" sz="3600" dirty="0" smtClean="0"/>
              <a:t>Jakou zmrzlinu si koupil?</a:t>
            </a:r>
            <a:endParaRPr lang="cs-CZ" sz="3600" dirty="0"/>
          </a:p>
        </p:txBody>
      </p:sp>
      <p:pic>
        <p:nvPicPr>
          <p:cNvPr id="2051" name="Picture 3" descr="C:\Users\Projektor\AppData\Local\Microsoft\Windows\Temporary Internet Files\Content.IE5\UIG1W4PH\MC90039622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0000F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96593"/>
            <a:ext cx="1910875" cy="197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rojektor\AppData\Local\Microsoft\Windows\Temporary Internet Files\Content.IE5\UIG1W4PH\MC90039622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3FD6D">
                <a:tint val="45000"/>
                <a:satMod val="400000"/>
              </a:srgbClr>
            </a:duotone>
            <a:lum brigh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399" y="2441901"/>
            <a:ext cx="1910875" cy="197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rojektor\AppData\Local\Microsoft\Windows\Temporary Internet Files\Content.IE5\UIG1W4PH\MC90039622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639748"/>
            <a:ext cx="1910875" cy="197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rojektor\AppData\Local\Microsoft\Windows\Temporary Internet Files\Content.IE5\UIG1W4PH\MC90039622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612247"/>
            <a:ext cx="1910875" cy="197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Projektor\AppData\Local\Microsoft\Windows\Temporary Internet Files\Content.IE5\UIG1W4PH\MC90039622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20E838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436779"/>
            <a:ext cx="1910875" cy="1978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15101" y="3730102"/>
            <a:ext cx="1332416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24 : 4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16867" y="3701562"/>
            <a:ext cx="1332416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16 : 4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63688" y="3667104"/>
            <a:ext cx="1332416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30 : 5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23634" y="5910259"/>
            <a:ext cx="1332416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25 : 5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36747" y="5882758"/>
            <a:ext cx="1332416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21 : 3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2335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6838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20E838"/>
                </a:solidFill>
              </a:rPr>
              <a:t>Zdenda</a:t>
            </a:r>
            <a:r>
              <a:rPr lang="cs-CZ" sz="3600" dirty="0" smtClean="0">
                <a:solidFill>
                  <a:srgbClr val="20E838"/>
                </a:solidFill>
              </a:rPr>
              <a:t> si objednal……. Pistáciovou!</a:t>
            </a:r>
            <a:endParaRPr lang="cs-CZ" sz="3600" dirty="0">
              <a:solidFill>
                <a:srgbClr val="20E838"/>
              </a:solidFill>
            </a:endParaRPr>
          </a:p>
        </p:txBody>
      </p:sp>
      <p:pic>
        <p:nvPicPr>
          <p:cNvPr id="3" name="Picture 3" descr="C:\Users\Projektor\AppData\Local\Microsoft\Windows\Temporary Internet Files\Content.IE5\UIG1W4PH\MC900396220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20E838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348880"/>
            <a:ext cx="3342531" cy="3460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4941168"/>
            <a:ext cx="24362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16 : 4 = 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52617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45945"/>
            <a:ext cx="724147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Maminka koupila 7 mýdel. </a:t>
            </a:r>
          </a:p>
          <a:p>
            <a:pPr algn="ctr"/>
            <a:r>
              <a:rPr lang="cs-CZ" sz="3600" dirty="0" smtClean="0"/>
              <a:t>Jakou barvu mělo maminčino mýdlo? </a:t>
            </a:r>
            <a:endParaRPr lang="cs-CZ" sz="3600" dirty="0"/>
          </a:p>
        </p:txBody>
      </p:sp>
      <p:pic>
        <p:nvPicPr>
          <p:cNvPr id="1027" name="Picture 3" descr="C:\Users\Projektor\AppData\Local\Microsoft\Windows\Temporary Internet Files\Content.IE5\31CSFEEN\MC90041264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lum bright="-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43" y="1829956"/>
            <a:ext cx="2643572" cy="147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rojektor\AppData\Local\Microsoft\Windows\Temporary Internet Files\Content.IE5\31CSFEEN\MC90041264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7836" y="4653135"/>
            <a:ext cx="2643572" cy="147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rojektor\AppData\Local\Microsoft\Windows\Temporary Internet Files\Content.IE5\31CSFEEN\MC90041264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215" y="4653136"/>
            <a:ext cx="2643572" cy="147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rojektor\AppData\Local\Microsoft\Windows\Temporary Internet Files\Content.IE5\31CSFEEN\MC90041264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20E838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245" y="2996952"/>
            <a:ext cx="2643572" cy="147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rojektor\AppData\Local\Microsoft\Windows\Temporary Internet Files\Content.IE5\31CSFEEN\MC900412642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099" y="1886887"/>
            <a:ext cx="2643572" cy="147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13874" y="3140968"/>
            <a:ext cx="13324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35 : 5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140968"/>
            <a:ext cx="13324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40 : 5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4320716"/>
            <a:ext cx="1217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32: 4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871" y="5949280"/>
            <a:ext cx="13324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16 : 2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5949280"/>
            <a:ext cx="13324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30 : 3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39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68352" y="548680"/>
            <a:ext cx="471430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Kdo to ví?</a:t>
            </a:r>
          </a:p>
          <a:p>
            <a:pPr algn="ctr"/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Maminka   koupila …..</a:t>
            </a:r>
            <a:endParaRPr lang="cs-CZ" sz="4000" dirty="0">
              <a:solidFill>
                <a:schemeClr val="accent2">
                  <a:lumMod val="75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907704" y="2708920"/>
            <a:ext cx="4720250" cy="3339300"/>
            <a:chOff x="1907704" y="2708920"/>
            <a:chExt cx="4720250" cy="3339300"/>
          </a:xfrm>
        </p:grpSpPr>
        <p:pic>
          <p:nvPicPr>
            <p:cNvPr id="4" name="Picture 3" descr="C:\Users\Projektor\AppData\Local\Microsoft\Windows\Temporary Internet Files\Content.IE5\31CSFEEN\MC900412642[1]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704" y="2708920"/>
              <a:ext cx="4720250" cy="26314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3686597" y="5340334"/>
              <a:ext cx="207781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35 : 5 = 7</a:t>
              </a:r>
              <a:endParaRPr lang="cs-CZ" sz="4000" dirty="0"/>
            </a:p>
          </p:txBody>
        </p:sp>
      </p:grpSp>
    </p:spTree>
    <p:extLst>
      <p:ext uri="{BB962C8B-B14F-4D97-AF65-F5344CB8AC3E}">
        <p14:creationId xmlns:p14="http://schemas.microsoft.com/office/powerpoint/2010/main" val="3275982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1282" y="283584"/>
            <a:ext cx="73897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Babička sklízí ovoce. Do košíku už dala </a:t>
            </a:r>
          </a:p>
          <a:p>
            <a:pPr algn="ctr"/>
            <a:r>
              <a:rPr lang="cs-CZ" sz="3600" dirty="0" smtClean="0"/>
              <a:t>8 kusů. Které ovoce babička sklízí?</a:t>
            </a:r>
            <a:endParaRPr lang="cs-CZ" sz="3600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1689987" y="4280275"/>
            <a:ext cx="2376861" cy="2053457"/>
            <a:chOff x="1689987" y="4280275"/>
            <a:chExt cx="2376861" cy="2053457"/>
          </a:xfrm>
        </p:grpSpPr>
        <p:sp>
          <p:nvSpPr>
            <p:cNvPr id="7" name="Obdélník 6"/>
            <p:cNvSpPr/>
            <p:nvPr/>
          </p:nvSpPr>
          <p:spPr>
            <a:xfrm>
              <a:off x="1689987" y="4280275"/>
              <a:ext cx="2376861" cy="2016224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6" name="Picture 8" descr="C:\Users\Projektor\AppData\Local\Microsoft\Windows\Temporary Internet Files\Content.IE5\PNVXNOW5\MC90019340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946" y="4350435"/>
              <a:ext cx="2164943" cy="14403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1742959" y="5625846"/>
              <a:ext cx="13324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40 : 5</a:t>
              </a:r>
              <a:endParaRPr lang="cs-CZ" sz="40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6248430" y="1899320"/>
            <a:ext cx="2376264" cy="2016224"/>
            <a:chOff x="6248430" y="1899320"/>
            <a:chExt cx="2376264" cy="2016224"/>
          </a:xfrm>
        </p:grpSpPr>
        <p:sp>
          <p:nvSpPr>
            <p:cNvPr id="6" name="Obdélník 5"/>
            <p:cNvSpPr/>
            <p:nvPr/>
          </p:nvSpPr>
          <p:spPr>
            <a:xfrm>
              <a:off x="6248430" y="1899320"/>
              <a:ext cx="2376264" cy="2016224"/>
            </a:xfrm>
            <a:prstGeom prst="rect">
              <a:avLst/>
            </a:prstGeom>
            <a:solidFill>
              <a:srgbClr val="20E838"/>
            </a:solidFill>
            <a:ln>
              <a:solidFill>
                <a:srgbClr val="20E83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0" name="Picture 2" descr="C:\Users\Projektor\AppData\Local\Microsoft\Windows\Temporary Internet Files\Content.IE5\NOK3JUQM\MC900441708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53546" y="1996605"/>
              <a:ext cx="1545794" cy="15457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6248430" y="3188456"/>
              <a:ext cx="13324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36 : 4</a:t>
              </a:r>
              <a:endParaRPr lang="cs-CZ" sz="4000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046597" y="4237028"/>
            <a:ext cx="2376264" cy="2016224"/>
            <a:chOff x="5046597" y="4237028"/>
            <a:chExt cx="2376264" cy="2016224"/>
          </a:xfrm>
        </p:grpSpPr>
        <p:sp>
          <p:nvSpPr>
            <p:cNvPr id="11" name="Obdélník 10"/>
            <p:cNvSpPr/>
            <p:nvPr/>
          </p:nvSpPr>
          <p:spPr>
            <a:xfrm>
              <a:off x="5046597" y="4237028"/>
              <a:ext cx="2376264" cy="2016224"/>
            </a:xfrm>
            <a:prstGeom prst="rect">
              <a:avLst/>
            </a:prstGeom>
            <a:solidFill>
              <a:srgbClr val="FFFF11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3" name="Picture 5" descr="C:\Users\Projektor\AppData\Local\Microsoft\Windows\Temporary Internet Files\Content.IE5\LWZG0AQB\MC90019351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8197" y="4355622"/>
              <a:ext cx="1186291" cy="16377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5046597" y="5545366"/>
              <a:ext cx="13324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28 : 4</a:t>
              </a:r>
              <a:endParaRPr lang="cs-CZ" sz="40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63529" y="1837394"/>
            <a:ext cx="2500419" cy="2108785"/>
            <a:chOff x="463529" y="1837394"/>
            <a:chExt cx="2500419" cy="2108785"/>
          </a:xfrm>
        </p:grpSpPr>
        <p:sp>
          <p:nvSpPr>
            <p:cNvPr id="10" name="Obdélník 9"/>
            <p:cNvSpPr/>
            <p:nvPr/>
          </p:nvSpPr>
          <p:spPr>
            <a:xfrm>
              <a:off x="502154" y="1899320"/>
              <a:ext cx="2376264" cy="2016224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chemeClr val="tx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4" name="Picture 6" descr="C:\Users\Projektor\AppData\Local\Microsoft\Windows\Temporary Internet Files\Content.IE5\YHIGNTG8\MC90019352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7942" y="1837394"/>
              <a:ext cx="2336006" cy="17319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463529" y="3238293"/>
              <a:ext cx="13324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35 : 5</a:t>
              </a:r>
              <a:endParaRPr lang="cs-CZ" sz="40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383779" y="1875283"/>
            <a:ext cx="2510553" cy="2032249"/>
            <a:chOff x="3383779" y="1875283"/>
            <a:chExt cx="2510553" cy="2032249"/>
          </a:xfrm>
        </p:grpSpPr>
        <p:sp>
          <p:nvSpPr>
            <p:cNvPr id="3" name="Obdélník 2"/>
            <p:cNvSpPr/>
            <p:nvPr/>
          </p:nvSpPr>
          <p:spPr>
            <a:xfrm>
              <a:off x="3383779" y="1880118"/>
              <a:ext cx="2376264" cy="2016224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383779" y="3199646"/>
              <a:ext cx="133241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20 : 4</a:t>
              </a:r>
              <a:endParaRPr lang="cs-CZ" sz="4000" dirty="0"/>
            </a:p>
          </p:txBody>
        </p:sp>
        <p:pic>
          <p:nvPicPr>
            <p:cNvPr id="2051" name="Picture 3" descr="C:\Users\Projektor\AppData\Local\Microsoft\Windows\Temporary Internet Files\Content.IE5\UIG1W4PH\MC900441719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203111">
              <a:off x="4238148" y="1875283"/>
              <a:ext cx="1656184" cy="16561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27276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262682" y="2357882"/>
            <a:ext cx="4464496" cy="3535118"/>
            <a:chOff x="1689987" y="4280275"/>
            <a:chExt cx="2376861" cy="2016224"/>
          </a:xfrm>
        </p:grpSpPr>
        <p:sp>
          <p:nvSpPr>
            <p:cNvPr id="3" name="Obdélník 2"/>
            <p:cNvSpPr/>
            <p:nvPr/>
          </p:nvSpPr>
          <p:spPr>
            <a:xfrm>
              <a:off x="1689987" y="4280275"/>
              <a:ext cx="2376861" cy="2016224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Picture 8" descr="C:\Users\Projektor\AppData\Local\Microsoft\Windows\Temporary Internet Files\Content.IE5\PNVXNOW5\MC90019340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946" y="4350435"/>
              <a:ext cx="2164943" cy="14403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1732816" y="5714985"/>
              <a:ext cx="1613146" cy="5792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000" dirty="0" smtClean="0"/>
                <a:t>40 : 5 = 8</a:t>
              </a:r>
              <a:endParaRPr lang="cs-CZ" sz="6000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467544" y="441174"/>
            <a:ext cx="56663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3300"/>
                </a:solidFill>
              </a:rPr>
              <a:t>Babička dala do košíku ……</a:t>
            </a:r>
            <a:endParaRPr lang="cs-CZ" sz="4000" dirty="0">
              <a:solidFill>
                <a:srgbClr val="FF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45589" y="1281141"/>
            <a:ext cx="26324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3300"/>
                </a:solidFill>
              </a:rPr>
              <a:t>…. meruňky</a:t>
            </a:r>
            <a:endParaRPr lang="cs-CZ" sz="40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639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332656"/>
            <a:ext cx="613821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Děti stavěly věž z kostek. </a:t>
            </a:r>
          </a:p>
          <a:p>
            <a:pPr algn="ctr"/>
            <a:r>
              <a:rPr lang="cs-CZ" sz="3600" dirty="0" smtClean="0"/>
              <a:t>Použily 24 kostek. </a:t>
            </a:r>
          </a:p>
          <a:p>
            <a:pPr algn="ctr"/>
            <a:r>
              <a:rPr lang="cs-CZ" sz="3600" dirty="0" smtClean="0"/>
              <a:t>Jakou barvu měly jejich kostky? </a:t>
            </a:r>
            <a:endParaRPr lang="cs-CZ" sz="3600" dirty="0"/>
          </a:p>
        </p:txBody>
      </p:sp>
      <p:pic>
        <p:nvPicPr>
          <p:cNvPr id="3076" name="Picture 4" descr="C:\Users\Projektor\AppData\Local\Microsoft\Windows\Temporary Internet Files\Content.IE5\PNVXNOW5\MC900300049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  <a:lum bright="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1755775" cy="143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Projektor\AppData\Local\Microsoft\Windows\Temporary Internet Files\Content.IE5\PNVXNOW5\MC900300049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  <a:lum bright="-2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5575" y="2323365"/>
            <a:ext cx="1755775" cy="143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Projektor\AppData\Local\Microsoft\Windows\Temporary Internet Files\Content.IE5\PNVXNOW5\MC900300049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882" y="4509120"/>
            <a:ext cx="1755775" cy="143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Projektor\AppData\Local\Microsoft\Windows\Temporary Internet Files\Content.IE5\PNVXNOW5\MC900300049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0000">
                <a:tint val="45000"/>
                <a:satMod val="400000"/>
              </a:srgbClr>
            </a:duotone>
            <a:lum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861" y="2323365"/>
            <a:ext cx="1755775" cy="1430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4860032" y="4520627"/>
            <a:ext cx="1755775" cy="1992523"/>
            <a:chOff x="4860032" y="4520627"/>
            <a:chExt cx="1755775" cy="1992523"/>
          </a:xfrm>
        </p:grpSpPr>
        <p:pic>
          <p:nvPicPr>
            <p:cNvPr id="8" name="Picture 4" descr="C:\Users\Projektor\AppData\Local\Microsoft\Windows\Temporary Internet Files\Content.IE5\PNVXNOW5\MC900300049[1]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20E838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4520627"/>
              <a:ext cx="1755775" cy="14303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278636" y="5805264"/>
              <a:ext cx="11801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8 . 3 </a:t>
              </a:r>
              <a:endParaRPr lang="cs-CZ" sz="40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101105" y="3746420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9 . 3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68391" y="3597356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8 . 4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11104" y="3609576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7 . 4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65820" y="5811479"/>
            <a:ext cx="106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4 . 5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07172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827583" y="1400582"/>
            <a:ext cx="7830926" cy="4895964"/>
            <a:chOff x="827583" y="1400582"/>
            <a:chExt cx="7830926" cy="4895964"/>
          </a:xfrm>
        </p:grpSpPr>
        <p:pic>
          <p:nvPicPr>
            <p:cNvPr id="3" name="Picture 4" descr="C:\Users\Projektor\AppData\Local\Microsoft\Windows\Temporary Internet Files\Content.IE5\PNVXNOW5\MC900300049[1]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rgbClr val="20E838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7744" y="2204864"/>
              <a:ext cx="3744416" cy="30503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987824" y="5373216"/>
              <a:ext cx="289374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>
                  <a:solidFill>
                    <a:srgbClr val="00B050"/>
                  </a:solidFill>
                </a:rPr>
                <a:t>8 . 3 = 24 </a:t>
              </a:r>
              <a:endParaRPr lang="cs-CZ" sz="5400" dirty="0">
                <a:solidFill>
                  <a:srgbClr val="00B050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827583" y="1400582"/>
              <a:ext cx="783092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rgbClr val="00B050"/>
                  </a:solidFill>
                </a:rPr>
                <a:t>Děti postavily věž ze zelených kostek.</a:t>
              </a:r>
              <a:endParaRPr lang="cs-CZ" sz="4000" dirty="0">
                <a:solidFill>
                  <a:srgbClr val="00B050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95536" y="332656"/>
            <a:ext cx="33268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Už to víte ?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1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4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16400" y="569705"/>
            <a:ext cx="18099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3399"/>
                </a:solidFill>
              </a:rPr>
              <a:t>A je to !</a:t>
            </a:r>
            <a:endParaRPr lang="cs-CZ" sz="4000" dirty="0">
              <a:solidFill>
                <a:srgbClr val="FF3399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884966"/>
            <a:ext cx="81857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C0066"/>
                </a:solidFill>
              </a:rPr>
              <a:t>Kdo vyřešil všechny hádanky správně ?</a:t>
            </a:r>
            <a:endParaRPr lang="cs-CZ" sz="4000" dirty="0">
              <a:solidFill>
                <a:srgbClr val="CC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70564" y="2708920"/>
            <a:ext cx="2301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3399"/>
                </a:solidFill>
              </a:rPr>
              <a:t>Pochvala !</a:t>
            </a:r>
            <a:endParaRPr lang="cs-CZ" sz="4000" dirty="0">
              <a:solidFill>
                <a:srgbClr val="FF3399"/>
              </a:solidFill>
            </a:endParaRPr>
          </a:p>
        </p:txBody>
      </p:sp>
      <p:pic>
        <p:nvPicPr>
          <p:cNvPr id="4099" name="Picture 3" descr="C:\Users\Projektor\AppData\Local\Microsoft\Windows\Temporary Internet Files\Content.IE5\D013XS6I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309" y="5013176"/>
            <a:ext cx="2070100" cy="130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ojektor\AppData\Local\Microsoft\Windows\Temporary Internet Files\Content.IE5\TL0AG0I5\MC90043595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16437"/>
            <a:ext cx="2425127" cy="2728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ojektor\AppData\Local\Microsoft\Windows\Temporary Internet Files\Content.IE5\4RRDSMX9\MC900440416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64" y="3592298"/>
            <a:ext cx="2964579" cy="217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82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3429000"/>
            <a:ext cx="5308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 : použité ilustrace: galerie Microsoft PowerPoint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25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346</Words>
  <Application>Microsoft Office PowerPoint</Application>
  <PresentationFormat>Předvádění na obrazovce (4:3)</PresentationFormat>
  <Paragraphs>85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Matematické hádanky – opakování násobení a dělení   POZOR: Čti a počítej!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Matematické hádanky – opakování násobení a dělení </dc:title>
  <dc:creator>Projektor</dc:creator>
  <cp:lastModifiedBy>Projektor</cp:lastModifiedBy>
  <cp:revision>18</cp:revision>
  <dcterms:created xsi:type="dcterms:W3CDTF">2012-06-01T20:31:58Z</dcterms:created>
  <dcterms:modified xsi:type="dcterms:W3CDTF">2012-06-08T19:38:08Z</dcterms:modified>
</cp:coreProperties>
</file>