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6" r:id="rId3"/>
    <p:sldId id="257" r:id="rId4"/>
    <p:sldId id="264" r:id="rId5"/>
    <p:sldId id="272" r:id="rId6"/>
    <p:sldId id="265" r:id="rId7"/>
    <p:sldId id="266" r:id="rId8"/>
    <p:sldId id="268" r:id="rId9"/>
    <p:sldId id="270" r:id="rId10"/>
    <p:sldId id="260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6600"/>
    <a:srgbClr val="009900"/>
    <a:srgbClr val="33CC33"/>
    <a:srgbClr val="990033"/>
    <a:srgbClr val="00E66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DD338-63F4-4446-AFB9-1D4EF10A77E7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45EDD-9E9E-4FE1-B4D4-3ADB60D06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978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DD338-63F4-4446-AFB9-1D4EF10A77E7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45EDD-9E9E-4FE1-B4D4-3ADB60D06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233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DD338-63F4-4446-AFB9-1D4EF10A77E7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45EDD-9E9E-4FE1-B4D4-3ADB60D06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018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DD338-63F4-4446-AFB9-1D4EF10A77E7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45EDD-9E9E-4FE1-B4D4-3ADB60D06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786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DD338-63F4-4446-AFB9-1D4EF10A77E7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45EDD-9E9E-4FE1-B4D4-3ADB60D06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101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DD338-63F4-4446-AFB9-1D4EF10A77E7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45EDD-9E9E-4FE1-B4D4-3ADB60D06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37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DD338-63F4-4446-AFB9-1D4EF10A77E7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45EDD-9E9E-4FE1-B4D4-3ADB60D06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893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DD338-63F4-4446-AFB9-1D4EF10A77E7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45EDD-9E9E-4FE1-B4D4-3ADB60D06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449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DD338-63F4-4446-AFB9-1D4EF10A77E7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45EDD-9E9E-4FE1-B4D4-3ADB60D06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961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DD338-63F4-4446-AFB9-1D4EF10A77E7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45EDD-9E9E-4FE1-B4D4-3ADB60D06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612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DD338-63F4-4446-AFB9-1D4EF10A77E7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45EDD-9E9E-4FE1-B4D4-3ADB60D06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899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CDD338-63F4-4446-AFB9-1D4EF10A77E7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945EDD-9E9E-4FE1-B4D4-3ADB60D06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25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9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0" y="4845844"/>
            <a:ext cx="5665788" cy="1239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131840" y="697880"/>
            <a:ext cx="2761140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05 Květiny a stromy na jaře</a:t>
            </a:r>
            <a:endParaRPr lang="cs-CZ" dirty="0"/>
          </a:p>
          <a:p>
            <a:pPr algn="ctr"/>
            <a:r>
              <a:rPr lang="cs-CZ" sz="2400" b="1" dirty="0" smtClean="0"/>
              <a:t>VY_32_INOVACE_05</a:t>
            </a:r>
            <a:endParaRPr lang="cs-CZ" sz="2400" b="1" dirty="0"/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673739" y="2132856"/>
            <a:ext cx="8064500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/>
              <a:t>Mgr. Jana Kobylková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B3 - 05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2.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Prvouka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Žáci poznávají první jarní květiny, umí popsat části kvetoucích rostlin. Poznávají ovocné    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dirty="0"/>
              <a:t> </a:t>
            </a:r>
            <a:r>
              <a:rPr lang="cs-CZ" sz="1200" dirty="0" smtClean="0"/>
              <a:t>                                          stromy a jejich plody, umí popsat části stromu, seznámí se s vývojem plodů ovocných  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dirty="0"/>
              <a:t> </a:t>
            </a:r>
            <a:r>
              <a:rPr lang="cs-CZ" sz="1200" dirty="0" smtClean="0"/>
              <a:t>                                          stromů. Poznávají jarní práce na zahradě a na poli.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091117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33CC33"/>
                </a:solidFill>
              </a:rPr>
              <a:t>Květiny a </a:t>
            </a:r>
            <a:r>
              <a:rPr lang="cs-CZ" sz="6000" dirty="0" smtClean="0">
                <a:solidFill>
                  <a:srgbClr val="33CC33"/>
                </a:solidFill>
              </a:rPr>
              <a:t>stromy </a:t>
            </a:r>
            <a:r>
              <a:rPr lang="cs-CZ" sz="6000" dirty="0" smtClean="0">
                <a:solidFill>
                  <a:srgbClr val="33CC33"/>
                </a:solidFill>
              </a:rPr>
              <a:t>na jaře</a:t>
            </a:r>
            <a:endParaRPr lang="cs-CZ" sz="6000" dirty="0">
              <a:solidFill>
                <a:srgbClr val="33CC3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212976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rgbClr val="00E668"/>
                </a:solidFill>
              </a:rPr>
              <a:t>Příroda se probouzí ze zimního spánku, má sílu a chuť do nového života.</a:t>
            </a:r>
            <a:endParaRPr lang="cs-CZ" dirty="0">
              <a:solidFill>
                <a:srgbClr val="00E66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2933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 descr="C:\Users\Projektor\AppData\Local\Microsoft\Windows\Temporary Internet Files\Content.IE5\V3YIPP6X\MC9001232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488" y="1797378"/>
            <a:ext cx="1604249" cy="1431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rojektor\AppData\Local\Microsoft\Windows\Temporary Internet Files\Content.IE5\D013XS6I\MC9000882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691" y="1797378"/>
            <a:ext cx="1128044" cy="1431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Projektor\AppData\Local\Microsoft\Windows\Temporary Internet Files\Content.IE5\IPMRDGEY\MC9001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110" y="1797378"/>
            <a:ext cx="1274003" cy="1431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Projektor\AppData\Local\Microsoft\Windows\Temporary Internet Files\Content.IE5\V3YIPP6X\MP9004331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294" y="4290706"/>
            <a:ext cx="1251738" cy="1604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Projektor\AppData\Local\Microsoft\Windows\Temporary Internet Files\Content.IE5\LWZG0AQB\MP9003416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584" y="4221088"/>
            <a:ext cx="1296144" cy="1681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Projektor\AppData\Local\Microsoft\Windows\Temporary Internet Files\Content.IE5\Q5SIP1T6\MP900201342[1]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38" t="14898" r="27511" b="14272"/>
          <a:stretch/>
        </p:blipFill>
        <p:spPr bwMode="auto">
          <a:xfrm>
            <a:off x="707239" y="4240819"/>
            <a:ext cx="1389438" cy="1642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jektor\AppData\Local\Microsoft\Windows\Temporary Internet Files\Content.IE5\UIG1W4PH\MC90012285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1112" y="1700808"/>
            <a:ext cx="1423088" cy="1527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ojektor\AppData\Local\Microsoft\Windows\Temporary Internet Files\Content.IE5\X2C6737N\MC90029628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6693" y="4340711"/>
            <a:ext cx="1152128" cy="1542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36469" y="769059"/>
            <a:ext cx="9107531" cy="954107"/>
            <a:chOff x="83094" y="402795"/>
            <a:chExt cx="9107531" cy="954107"/>
          </a:xfrm>
        </p:grpSpPr>
        <p:sp>
          <p:nvSpPr>
            <p:cNvPr id="2" name="TextovéPole 1"/>
            <p:cNvSpPr txBox="1"/>
            <p:nvPr/>
          </p:nvSpPr>
          <p:spPr>
            <a:xfrm>
              <a:off x="83094" y="402795"/>
              <a:ext cx="9107531" cy="95410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solidFill>
                    <a:srgbClr val="006600"/>
                  </a:solidFill>
                </a:rPr>
                <a:t>Brzy na jaře se začíná tráva zelenat, rostou první jarní květiny. Poznáte je? </a:t>
              </a:r>
              <a:r>
                <a:rPr lang="cs-CZ" sz="1200" dirty="0" smtClean="0">
                  <a:solidFill>
                    <a:srgbClr val="006600"/>
                  </a:solidFill>
                </a:rPr>
                <a:t>(Správné odpovědi zjistíte po kliknutí.)</a:t>
              </a:r>
              <a:endParaRPr lang="cs-CZ" sz="1200" dirty="0">
                <a:solidFill>
                  <a:srgbClr val="006600"/>
                </a:solidFill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144989" y="538794"/>
              <a:ext cx="8910805" cy="707886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958567" y="3243003"/>
            <a:ext cx="886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bledule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88422" y="3277815"/>
            <a:ext cx="1043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sněženka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40396" y="3290569"/>
            <a:ext cx="682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fialka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48432" y="3243003"/>
            <a:ext cx="20402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Pampeliška</a:t>
            </a:r>
          </a:p>
          <a:p>
            <a:pPr algn="ctr"/>
            <a:r>
              <a:rPr lang="cs-CZ" dirty="0" smtClean="0"/>
              <a:t>(smetánka lékařská)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34806" y="5939988"/>
            <a:ext cx="734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narcis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5945490"/>
            <a:ext cx="843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tulipán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89900" y="5902833"/>
            <a:ext cx="14086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Sedmikráska </a:t>
            </a:r>
          </a:p>
          <a:p>
            <a:r>
              <a:rPr lang="cs-CZ" dirty="0" smtClean="0"/>
              <a:t> (chudobka)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08600" y="604133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krokus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8496" y="184284"/>
            <a:ext cx="8880673" cy="584775"/>
          </a:xfrm>
          <a:prstGeom prst="rect">
            <a:avLst/>
          </a:prstGeom>
          <a:solidFill>
            <a:srgbClr val="66FF33"/>
          </a:solidFill>
          <a:ln w="38100">
            <a:solidFill>
              <a:srgbClr val="0099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6600"/>
                </a:solidFill>
              </a:rPr>
              <a:t>KVĚTINY  NA  JAŘE                             </a:t>
            </a:r>
            <a:endParaRPr lang="cs-CZ" sz="3200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4490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8" grpId="0"/>
      <p:bldP spid="19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Projektor\AppData\Local\Microsoft\Windows\Temporary Internet Files\Content.IE5\Q5SIP1T6\MC900333986[1].wmf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4490" y="1424266"/>
            <a:ext cx="2738809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2411760" y="2032766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4572000" y="2792418"/>
            <a:ext cx="1241299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411760" y="3656514"/>
            <a:ext cx="172819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4788024" y="4448602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783486" y="5624114"/>
            <a:ext cx="52871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k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ořeny  -  listy  -  stonek  -  květ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1662" y="332656"/>
            <a:ext cx="8880673" cy="584775"/>
          </a:xfrm>
          <a:prstGeom prst="rect">
            <a:avLst/>
          </a:prstGeom>
          <a:solidFill>
            <a:srgbClr val="66FF33"/>
          </a:solidFill>
          <a:ln w="38100">
            <a:solidFill>
              <a:srgbClr val="0099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srgbClr val="006600"/>
                </a:solidFill>
              </a:rPr>
              <a:t>Umíte pojmenovat části kvetoucí rostliny?</a:t>
            </a:r>
            <a:endParaRPr lang="cs-CZ" sz="1200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970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9918" y="326452"/>
            <a:ext cx="8880673" cy="584775"/>
          </a:xfrm>
          <a:prstGeom prst="rect">
            <a:avLst/>
          </a:prstGeom>
          <a:solidFill>
            <a:srgbClr val="66FF33"/>
          </a:solidFill>
          <a:ln w="38100">
            <a:solidFill>
              <a:srgbClr val="0099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6600"/>
                </a:solidFill>
              </a:rPr>
              <a:t>Vyluštěte křížovku:</a:t>
            </a:r>
            <a:endParaRPr lang="cs-CZ" sz="1200" dirty="0">
              <a:solidFill>
                <a:srgbClr val="0066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8659671"/>
              </p:ext>
            </p:extLst>
          </p:nvPr>
        </p:nvGraphicFramePr>
        <p:xfrm>
          <a:off x="1259632" y="1353638"/>
          <a:ext cx="7224464" cy="48125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1526"/>
                <a:gridCol w="471526"/>
                <a:gridCol w="471526"/>
                <a:gridCol w="471526"/>
                <a:gridCol w="471526"/>
                <a:gridCol w="471526"/>
                <a:gridCol w="471526"/>
                <a:gridCol w="513607"/>
                <a:gridCol w="487361"/>
                <a:gridCol w="554249"/>
                <a:gridCol w="475071"/>
                <a:gridCol w="475071"/>
                <a:gridCol w="475071"/>
                <a:gridCol w="559648"/>
                <a:gridCol w="383704"/>
              </a:tblGrid>
              <a:tr h="792088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R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804089"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804089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804089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804089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04089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9" name="Picture 2" descr="C:\Users\Projektor\AppData\Local\Microsoft\Windows\Temporary Internet Files\Content.IE5\D013XS6I\MC9000882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1655" y="1118317"/>
            <a:ext cx="1319660" cy="1245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Projektor\AppData\Local\Microsoft\Windows\Temporary Internet Files\Content.IE5\IPMRDGEY\MC9001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6229" y="971939"/>
            <a:ext cx="1046421" cy="117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Projektor\AppData\Local\Microsoft\Windows\Temporary Internet Files\Content.IE5\V3YIPP6X\MP9004331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920" y="2135692"/>
            <a:ext cx="1214422" cy="1255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Projektor\AppData\Local\Microsoft\Windows\Temporary Internet Files\Content.IE5\Q5SIP1T6\MP900201342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38" t="14898" r="27511" b="14272"/>
          <a:stretch/>
        </p:blipFill>
        <p:spPr bwMode="auto">
          <a:xfrm>
            <a:off x="7480369" y="2663216"/>
            <a:ext cx="915177" cy="1081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Projektor\AppData\Local\Microsoft\Windows\Temporary Internet Files\Content.IE5\UIG1W4PH\MC9001228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60" y="5281858"/>
            <a:ext cx="1225838" cy="1316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148064" y="3930808"/>
            <a:ext cx="15310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lékařská</a:t>
            </a:r>
            <a:endParaRPr lang="cs-CZ" sz="3200" dirty="0"/>
          </a:p>
        </p:txBody>
      </p:sp>
      <p:pic>
        <p:nvPicPr>
          <p:cNvPr id="15" name="Picture 15" descr="C:\Users\Projektor\AppData\Local\Microsoft\Windows\Temporary Internet Files\Content.IE5\X2C6737N\MC9002962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2592" y="3969874"/>
            <a:ext cx="845907" cy="1132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068368" y="1387171"/>
            <a:ext cx="574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1.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03382" y="1725725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937958" y="2095057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29971" y="2235372"/>
            <a:ext cx="574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2.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-27474" y="301941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29971" y="3030194"/>
            <a:ext cx="574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3.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3773" y="6263173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2033" y="3807697"/>
            <a:ext cx="574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4.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64288" y="3358724"/>
            <a:ext cx="527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4666248"/>
            <a:ext cx="574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5.</a:t>
            </a:r>
            <a:endParaRPr lang="cs-CZ" sz="4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758260" y="4650859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529971" y="5442181"/>
            <a:ext cx="574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25965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8496" y="184284"/>
            <a:ext cx="8880673" cy="584775"/>
          </a:xfrm>
          <a:prstGeom prst="rect">
            <a:avLst/>
          </a:prstGeom>
          <a:solidFill>
            <a:srgbClr val="66FF33"/>
          </a:solidFill>
          <a:ln w="38100">
            <a:solidFill>
              <a:srgbClr val="0099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6600"/>
                </a:solidFill>
              </a:rPr>
              <a:t>STROMY  NA  JAŘE                             </a:t>
            </a:r>
            <a:endParaRPr lang="cs-CZ" sz="3200" dirty="0">
              <a:solidFill>
                <a:srgbClr val="0066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33180" y="1052736"/>
            <a:ext cx="912756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6600"/>
                </a:solidFill>
              </a:rPr>
              <a:t>Na jaře začínají na větvích rašit pupeny. Z nich pak vyrostou</a:t>
            </a:r>
          </a:p>
          <a:p>
            <a:pPr algn="ctr"/>
            <a:r>
              <a:rPr lang="cs-CZ" sz="2800" dirty="0" smtClean="0">
                <a:solidFill>
                  <a:srgbClr val="006600"/>
                </a:solidFill>
              </a:rPr>
              <a:t>listy a květy. Květy opylují včelky, čmeláci nebo motýli. </a:t>
            </a:r>
          </a:p>
          <a:p>
            <a:pPr algn="ctr"/>
            <a:r>
              <a:rPr lang="cs-CZ" sz="2800" dirty="0" smtClean="0">
                <a:solidFill>
                  <a:srgbClr val="006600"/>
                </a:solidFill>
              </a:rPr>
              <a:t>Po opylování se z květu vyvine plod (jablko, třešně, hruška…).</a:t>
            </a:r>
            <a:endParaRPr lang="cs-CZ" sz="2800" dirty="0">
              <a:solidFill>
                <a:srgbClr val="006600"/>
              </a:solidFill>
            </a:endParaRPr>
          </a:p>
        </p:txBody>
      </p:sp>
      <p:pic>
        <p:nvPicPr>
          <p:cNvPr id="5" name="Picture 3" descr="C:\Users\Projektor\AppData\Local\Microsoft\Windows\Temporary Internet Files\Content.IE5\PNVXNOW5\MP9003996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3293" y="2856664"/>
            <a:ext cx="2919492" cy="3602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jektor\AppData\Local\Microsoft\Windows\Temporary Internet Files\Content.IE5\NOK3JUQM\MP9004328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479" y="2854851"/>
            <a:ext cx="2520280" cy="3602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Projektor\AppData\Local\Microsoft\Windows\Temporary Internet Files\Content.IE5\IXIDNQWG\MP9004278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25476"/>
            <a:ext cx="2518072" cy="3602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4099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ojektor\AppData\Local\Microsoft\Windows\Temporary Internet Files\Content.IE5\VMUKIEE7\MC9003585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822" y="1540852"/>
            <a:ext cx="2473206" cy="195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jektor\AppData\Local\Microsoft\Windows\Temporary Internet Files\Content.IE5\UIG1W4PH\MC9003586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079" y="1570187"/>
            <a:ext cx="2474793" cy="1921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jektor\AppData\Local\Microsoft\Windows\Temporary Internet Files\Content.IE5\V3YIPP6X\MC9003585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161" y="4590308"/>
            <a:ext cx="2473207" cy="1893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jektor\AppData\Local\Microsoft\Windows\Temporary Internet Files\Content.IE5\IXIDNQWG\MC9003830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855" y="4535434"/>
            <a:ext cx="2474794" cy="1948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jektor\AppData\Local\Microsoft\Windows\Temporary Internet Files\Content.IE5\D013XS6I\MC900423876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007" y="4591790"/>
            <a:ext cx="2474795" cy="189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jektor\AppData\Local\Microsoft\Windows\Temporary Internet Files\Content.IE5\31CSFEEN\MP90040653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9307" y="1556792"/>
            <a:ext cx="2331494" cy="1948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28496" y="184284"/>
            <a:ext cx="8880673" cy="584775"/>
          </a:xfrm>
          <a:prstGeom prst="rect">
            <a:avLst/>
          </a:prstGeom>
          <a:solidFill>
            <a:srgbClr val="66FF33"/>
          </a:solidFill>
          <a:ln w="38100">
            <a:solidFill>
              <a:srgbClr val="0099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6600"/>
                </a:solidFill>
              </a:rPr>
              <a:t>OVOCNÉ  STROMY</a:t>
            </a:r>
            <a:endParaRPr lang="cs-CZ" sz="3200" dirty="0">
              <a:solidFill>
                <a:srgbClr val="0066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051720" y="771427"/>
            <a:ext cx="47146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6600"/>
                </a:solidFill>
              </a:rPr>
              <a:t>Přiřaďte správné názvy stromů:</a:t>
            </a:r>
            <a:endParaRPr lang="cs-CZ" sz="2800" dirty="0">
              <a:solidFill>
                <a:srgbClr val="0066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04392" y="3612951"/>
            <a:ext cx="10919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jabloň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8910" y="3967327"/>
            <a:ext cx="1196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hrušeň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11979" y="3988464"/>
            <a:ext cx="14817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meruňka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09032" y="3624449"/>
            <a:ext cx="1523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broskvoň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9475" y="3623720"/>
            <a:ext cx="11112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třešeň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44988" y="4010569"/>
            <a:ext cx="12427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švestka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108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2959" y="363396"/>
            <a:ext cx="8880673" cy="584775"/>
          </a:xfrm>
          <a:prstGeom prst="rect">
            <a:avLst/>
          </a:prstGeom>
          <a:solidFill>
            <a:srgbClr val="66FF33"/>
          </a:solidFill>
          <a:ln w="38100">
            <a:solidFill>
              <a:srgbClr val="0099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srgbClr val="006600"/>
                </a:solidFill>
              </a:rPr>
              <a:t>Umíte pojmenovat části </a:t>
            </a:r>
            <a:r>
              <a:rPr lang="cs-CZ" sz="3200" dirty="0" smtClean="0">
                <a:solidFill>
                  <a:srgbClr val="006600"/>
                </a:solidFill>
              </a:rPr>
              <a:t>stromu?</a:t>
            </a:r>
            <a:endParaRPr lang="cs-CZ" sz="1200" dirty="0">
              <a:solidFill>
                <a:srgbClr val="006600"/>
              </a:solidFill>
            </a:endParaRPr>
          </a:p>
        </p:txBody>
      </p:sp>
      <p:pic>
        <p:nvPicPr>
          <p:cNvPr id="3074" name="Picture 2" descr="C:\Users\Projektor\AppData\Local\Microsoft\Windows\Temporary Internet Files\Content.IE5\NDS11M1L\MC900441870[1].wmf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66FF33">
                <a:tint val="45000"/>
                <a:satMod val="400000"/>
              </a:srgbClr>
            </a:duotone>
            <a:lum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1066" y="1772816"/>
            <a:ext cx="4104457" cy="4104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5710617" y="2132856"/>
            <a:ext cx="180020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043608" y="2677375"/>
            <a:ext cx="278360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5436096" y="3212976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710617" y="4800631"/>
            <a:ext cx="234026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267744" y="3825044"/>
            <a:ext cx="231555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744367" y="6016932"/>
            <a:ext cx="57664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0070C0"/>
                </a:solidFill>
              </a:rPr>
              <a:t>k</a:t>
            </a:r>
            <a:r>
              <a:rPr lang="cs-CZ" sz="3200" dirty="0" smtClean="0">
                <a:solidFill>
                  <a:srgbClr val="0070C0"/>
                </a:solidFill>
              </a:rPr>
              <a:t>oruna, větve, kořeny, kmen, listy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5498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227" y="188640"/>
            <a:ext cx="8880673" cy="1077218"/>
          </a:xfrm>
          <a:prstGeom prst="rect">
            <a:avLst/>
          </a:prstGeom>
          <a:solidFill>
            <a:srgbClr val="66FF33"/>
          </a:solidFill>
          <a:ln w="38100">
            <a:solidFill>
              <a:srgbClr val="0099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6600"/>
                </a:solidFill>
              </a:rPr>
              <a:t>Na jaře začínají práce na zahradě a na poli. </a:t>
            </a:r>
          </a:p>
          <a:p>
            <a:pPr algn="ctr"/>
            <a:r>
              <a:rPr lang="cs-CZ" sz="3200" dirty="0" smtClean="0">
                <a:solidFill>
                  <a:srgbClr val="006600"/>
                </a:solidFill>
              </a:rPr>
              <a:t>Říkejte, co lidé dělají.</a:t>
            </a:r>
            <a:endParaRPr lang="cs-CZ" sz="1200" dirty="0">
              <a:solidFill>
                <a:srgbClr val="006600"/>
              </a:solidFill>
            </a:endParaRPr>
          </a:p>
        </p:txBody>
      </p:sp>
      <p:pic>
        <p:nvPicPr>
          <p:cNvPr id="4098" name="Picture 2" descr="C:\Users\Projektor\AppData\Local\Microsoft\Windows\Temporary Internet Files\Content.IE5\Q5SIP1T6\MC900396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7809" y="1972469"/>
            <a:ext cx="1717675" cy="181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rojektor\AppData\Local\Microsoft\Windows\Temporary Internet Files\Content.IE5\4RRDSMX9\MC9002807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2589" y="4633801"/>
            <a:ext cx="1990749" cy="1997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rojektor\AppData\Local\Microsoft\Windows\Temporary Internet Files\Content.IE5\X2C6737N\MC900338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967" y="4730190"/>
            <a:ext cx="1328737" cy="180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rojektor\AppData\Local\Microsoft\Windows\Temporary Internet Files\Content.IE5\IXIDNQWG\MC9004282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844824"/>
            <a:ext cx="163512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rojektor\AppData\Local\Microsoft\Windows\Temporary Internet Files\Content.IE5\NOK3JUQM\MC9004259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988" y="4730190"/>
            <a:ext cx="161925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Projektor\AppData\Local\Microsoft\Windows\Temporary Internet Files\Content.IE5\K6FQX20L\MC9003964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156" y="1972469"/>
            <a:ext cx="1798638" cy="1668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Projektor\AppData\Local\Microsoft\Windows\Temporary Internet Files\Content.IE5\X2C6737N\MC9003383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1820862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4192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959" y="363396"/>
            <a:ext cx="8880673" cy="584775"/>
          </a:xfrm>
          <a:prstGeom prst="rect">
            <a:avLst/>
          </a:prstGeom>
          <a:solidFill>
            <a:srgbClr val="66FF33"/>
          </a:solidFill>
          <a:ln w="38100">
            <a:solidFill>
              <a:srgbClr val="0099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6600"/>
                </a:solidFill>
              </a:rPr>
              <a:t>Seřaďte věty:</a:t>
            </a:r>
            <a:endParaRPr lang="cs-CZ" sz="1200" dirty="0">
              <a:solidFill>
                <a:srgbClr val="0066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0801" y="1412776"/>
            <a:ext cx="841300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Potom přiletí včely a květy opylují.</a:t>
            </a:r>
          </a:p>
          <a:p>
            <a:r>
              <a:rPr lang="cs-CZ" sz="3600" dirty="0" smtClean="0"/>
              <a:t>Brzy na jaře na nich vyraší pupeny.</a:t>
            </a:r>
          </a:p>
          <a:p>
            <a:r>
              <a:rPr lang="cs-CZ" sz="3600" dirty="0" smtClean="0"/>
              <a:t>Na </a:t>
            </a:r>
            <a:r>
              <a:rPr lang="cs-CZ" sz="3600" dirty="0"/>
              <a:t>jabloni vyrostou jablka, na hrušni hrušky.</a:t>
            </a:r>
          </a:p>
          <a:p>
            <a:r>
              <a:rPr lang="cs-CZ" sz="3600" dirty="0" smtClean="0"/>
              <a:t>Po </a:t>
            </a:r>
            <a:r>
              <a:rPr lang="cs-CZ" sz="3600" dirty="0"/>
              <a:t>zimě jsou stromy </a:t>
            </a:r>
            <a:r>
              <a:rPr lang="cs-CZ" sz="3600" dirty="0" smtClean="0"/>
              <a:t>odpočaté a plné </a:t>
            </a:r>
            <a:r>
              <a:rPr lang="cs-CZ" sz="3600" dirty="0"/>
              <a:t>síly.</a:t>
            </a:r>
          </a:p>
          <a:p>
            <a:r>
              <a:rPr lang="cs-CZ" sz="3600" dirty="0"/>
              <a:t>Z pupenů vyrostou listy a květy.</a:t>
            </a:r>
          </a:p>
          <a:p>
            <a:r>
              <a:rPr lang="cs-CZ" sz="3600" dirty="0"/>
              <a:t>Sklízet se však budou až na podzim.</a:t>
            </a:r>
          </a:p>
          <a:p>
            <a:r>
              <a:rPr lang="cs-CZ" sz="3600" dirty="0" smtClean="0"/>
              <a:t>Z opylených květů vyrostou plody.</a:t>
            </a:r>
          </a:p>
          <a:p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142959" y="1976839"/>
            <a:ext cx="467842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2959" y="1412776"/>
            <a:ext cx="467842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42959" y="3669028"/>
            <a:ext cx="467842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2959" y="3104965"/>
            <a:ext cx="467842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2959" y="2540902"/>
            <a:ext cx="467842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42959" y="4797152"/>
            <a:ext cx="467842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42959" y="4233091"/>
            <a:ext cx="467842" cy="5040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Projektor\AppData\Local\Microsoft\Windows\Temporary Internet Files\Content.IE5\G6EK19EX\MC9002372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1825" y="4008591"/>
            <a:ext cx="1790700" cy="212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8399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3212976"/>
            <a:ext cx="5385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 použité ilustrace - galerie Microsoft PowerPoint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86251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261</Words>
  <Application>Microsoft Office PowerPoint</Application>
  <PresentationFormat>Předvádění na obrazovce (4:3)</PresentationFormat>
  <Paragraphs>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Květiny a stromy na jaře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Projektor</dc:creator>
  <cp:lastModifiedBy>Projektor</cp:lastModifiedBy>
  <cp:revision>32</cp:revision>
  <dcterms:created xsi:type="dcterms:W3CDTF">2012-06-01T22:09:08Z</dcterms:created>
  <dcterms:modified xsi:type="dcterms:W3CDTF">2012-06-08T19:59:29Z</dcterms:modified>
</cp:coreProperties>
</file>