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9" r:id="rId4"/>
    <p:sldId id="262" r:id="rId5"/>
    <p:sldId id="261" r:id="rId6"/>
    <p:sldId id="260" r:id="rId7"/>
    <p:sldId id="264" r:id="rId8"/>
    <p:sldId id="263" r:id="rId9"/>
    <p:sldId id="266" r:id="rId10"/>
    <p:sldId id="269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0066"/>
    <a:srgbClr val="FFCCFF"/>
    <a:srgbClr val="99FFCC"/>
    <a:srgbClr val="DDB9B5"/>
    <a:srgbClr val="FF99CC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2195F-27C8-4164-A307-D053E54FD9E0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14A14-D5E5-422B-B54A-9D85D7C30D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4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643188" y="1071563"/>
            <a:ext cx="276114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06 </a:t>
            </a:r>
            <a:r>
              <a:rPr lang="cs-CZ" b="1" dirty="0" smtClean="0"/>
              <a:t>Hospodářská zvířata</a:t>
            </a:r>
            <a:endParaRPr lang="cs-CZ" dirty="0"/>
          </a:p>
          <a:p>
            <a:pPr algn="ctr"/>
            <a:r>
              <a:rPr lang="cs-CZ" sz="2400" b="1" dirty="0" smtClean="0"/>
              <a:t>VY_32_INOVACE_06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571472" y="2143116"/>
            <a:ext cx="80645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B3- </a:t>
            </a:r>
            <a:r>
              <a:rPr lang="cs-CZ" sz="1200" dirty="0" smtClean="0"/>
              <a:t>06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Prvouka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slouží k opakování a  procvičení učiva o hospodářských zvířatech. Žáci si zopakují druhy 		hospodářských zvířat (samec, samice, mládě), připomenou si, čím se živí a jaký užitek přináší 		člověku. V  procvičovacích úlohách žáci přiřazují samice a mláďata, doplňují chybějící členy 		zvířecích rodin, hledají zvířata ukrytá ve větách a vyplní křížovku zaměřenou na probírané učivo. </a:t>
            </a:r>
            <a:endParaRPr lang="cs-CZ" sz="1200" dirty="0"/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rojektor\AppData\Local\Microsoft\Windows\Temporary Internet Files\Content.IE5\NDS11M1L\MP900262828[1].jpg"/>
          <p:cNvPicPr>
            <a:picLocks noChangeAspect="1" noChangeArrowheads="1"/>
          </p:cNvPicPr>
          <p:nvPr/>
        </p:nvPicPr>
        <p:blipFill>
          <a:blip r:embed="rId2"/>
          <a:srcRect l="18711" t="25728" r="15801" b="6445"/>
          <a:stretch>
            <a:fillRect/>
          </a:stretch>
        </p:blipFill>
        <p:spPr bwMode="auto">
          <a:xfrm flipH="1">
            <a:off x="2000232" y="1214422"/>
            <a:ext cx="4552325" cy="3143272"/>
          </a:xfrm>
          <a:prstGeom prst="rect">
            <a:avLst/>
          </a:prstGeom>
          <a:noFill/>
        </p:spPr>
      </p:pic>
      <p:pic>
        <p:nvPicPr>
          <p:cNvPr id="3" name="Picture 5" descr="C:\Users\Projektor\AppData\Local\Microsoft\Windows\Temporary Internet Files\Content.IE5\NOK3JUQM\MC9003826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143248"/>
            <a:ext cx="2643206" cy="2972607"/>
          </a:xfrm>
          <a:prstGeom prst="rect">
            <a:avLst/>
          </a:prstGeom>
          <a:noFill/>
        </p:spPr>
      </p:pic>
      <p:pic>
        <p:nvPicPr>
          <p:cNvPr id="4" name="Picture 4" descr="C:\Users\Projektor\AppData\Local\Microsoft\Windows\Temporary Internet Files\Content.IE5\PNVXNOW5\MP900262276[1].jpg"/>
          <p:cNvPicPr>
            <a:picLocks noChangeAspect="1" noChangeArrowheads="1"/>
          </p:cNvPicPr>
          <p:nvPr/>
        </p:nvPicPr>
        <p:blipFill>
          <a:blip r:embed="rId4"/>
          <a:srcRect l="23300" t="10588" r="18450"/>
          <a:stretch>
            <a:fillRect/>
          </a:stretch>
        </p:blipFill>
        <p:spPr bwMode="auto">
          <a:xfrm>
            <a:off x="6143636" y="3429000"/>
            <a:ext cx="2786082" cy="28231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142852"/>
            <a:ext cx="5695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Býk – kráva - tele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2198" y="1428736"/>
            <a:ext cx="3251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senem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(v zimě)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86050" y="4643446"/>
            <a:ext cx="328614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kůže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85786" y="214290"/>
            <a:ext cx="73196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Kanec – prasnice - sele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2198" y="1428736"/>
            <a:ext cx="3251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šrot z obilí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zbytky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8926" y="4643446"/>
            <a:ext cx="328614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maso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sádlo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kůže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štětiny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1" name="Picture 3" descr="C:\Users\Projektor\AppData\Local\Microsoft\Windows\Temporary Internet Files\Content.IE5\D013XS6I\MP9001805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4857784" cy="3190030"/>
          </a:xfrm>
          <a:prstGeom prst="rect">
            <a:avLst/>
          </a:prstGeom>
          <a:noFill/>
        </p:spPr>
      </p:pic>
      <p:pic>
        <p:nvPicPr>
          <p:cNvPr id="2053" name="Picture 5" descr="C:\Users\Projektor\AppData\Local\Microsoft\Windows\Temporary Internet Files\Content.IE5\LWZG0AQB\MP900431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071942"/>
            <a:ext cx="2914996" cy="2143140"/>
          </a:xfrm>
          <a:prstGeom prst="rect">
            <a:avLst/>
          </a:prstGeom>
          <a:noFill/>
        </p:spPr>
      </p:pic>
      <p:pic>
        <p:nvPicPr>
          <p:cNvPr id="2050" name="Picture 2" descr="C:\Users\Projektor\AppData\Local\Microsoft\Windows\Temporary Internet Files\Content.IE5\X2C6737N\MP900178658[1].jpg"/>
          <p:cNvPicPr>
            <a:picLocks noChangeAspect="1" noChangeArrowheads="1"/>
          </p:cNvPicPr>
          <p:nvPr/>
        </p:nvPicPr>
        <p:blipFill>
          <a:blip r:embed="rId4"/>
          <a:srcRect l="11718" r="4297" b="6493"/>
          <a:stretch>
            <a:fillRect/>
          </a:stretch>
        </p:blipFill>
        <p:spPr bwMode="auto">
          <a:xfrm>
            <a:off x="357158" y="4429132"/>
            <a:ext cx="2687855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85786" y="142852"/>
            <a:ext cx="75552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Hřebec – klisna – hříbě 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2789" y="1357298"/>
            <a:ext cx="32512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 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senem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ovsem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43174" y="4643446"/>
            <a:ext cx="328614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algn="ctr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koňské žíně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hud.nástroje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 algn="ctr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pro potěšení :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jízda,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hipoterapie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8" name="Picture 6" descr="C:\Users\Projektor\AppData\Local\Microsoft\Windows\Temporary Internet Files\Content.IE5\YHIGNTG8\MP9004317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142984"/>
            <a:ext cx="4357686" cy="333294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84" name="Picture 12" descr="C:\Users\Projektor\AppData\Local\Microsoft\Windows\Temporary Internet Files\Content.IE5\VMUKIEE7\MP9004387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5" y="3476786"/>
            <a:ext cx="2071702" cy="3095461"/>
          </a:xfrm>
          <a:prstGeom prst="rect">
            <a:avLst/>
          </a:prstGeom>
          <a:noFill/>
        </p:spPr>
      </p:pic>
      <p:pic>
        <p:nvPicPr>
          <p:cNvPr id="3076" name="Picture 4" descr="C:\Users\Projektor\AppData\Local\Microsoft\Windows\Temporary Internet Files\Content.IE5\4RRDSMX9\MP90026292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571876"/>
            <a:ext cx="2571768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85852" y="142852"/>
            <a:ext cx="6550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Beran – ovce - jehně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43636" y="1500174"/>
            <a:ext cx="3251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senem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(v zimě)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86050" y="4643446"/>
            <a:ext cx="328614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(ovčí sýr)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srst – vlna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054" name="Picture 6" descr="C:\Users\Projektor\AppData\Local\Microsoft\Windows\Temporary Internet Files\Content.IE5\NOK3JUQM\MP900178447[1].jpg"/>
          <p:cNvPicPr>
            <a:picLocks noChangeAspect="1" noChangeArrowheads="1"/>
          </p:cNvPicPr>
          <p:nvPr/>
        </p:nvPicPr>
        <p:blipFill>
          <a:blip r:embed="rId2"/>
          <a:srcRect l="25391" t="14649"/>
          <a:stretch>
            <a:fillRect/>
          </a:stretch>
        </p:blipFill>
        <p:spPr bwMode="auto">
          <a:xfrm>
            <a:off x="5857884" y="4143380"/>
            <a:ext cx="2997450" cy="2286016"/>
          </a:xfrm>
          <a:prstGeom prst="rect">
            <a:avLst/>
          </a:prstGeom>
          <a:noFill/>
        </p:spPr>
      </p:pic>
      <p:pic>
        <p:nvPicPr>
          <p:cNvPr id="2055" name="Picture 7" descr="C:\Users\Projektor\AppData\Local\Microsoft\Windows\Temporary Internet Files\Content.IE5\PNVXNOW5\MP900262667[1].jpg"/>
          <p:cNvPicPr>
            <a:picLocks noChangeAspect="1" noChangeArrowheads="1"/>
          </p:cNvPicPr>
          <p:nvPr/>
        </p:nvPicPr>
        <p:blipFill>
          <a:blip r:embed="rId3"/>
          <a:srcRect l="34188" t="17949" b="7692"/>
          <a:stretch>
            <a:fillRect/>
          </a:stretch>
        </p:blipFill>
        <p:spPr bwMode="auto">
          <a:xfrm>
            <a:off x="2500298" y="1214422"/>
            <a:ext cx="4286280" cy="3228627"/>
          </a:xfrm>
          <a:prstGeom prst="rect">
            <a:avLst/>
          </a:prstGeom>
          <a:noFill/>
        </p:spPr>
      </p:pic>
      <p:pic>
        <p:nvPicPr>
          <p:cNvPr id="2061" name="Picture 13" descr="C:\Users\Projektor\AppData\Local\Microsoft\Windows\Temporary Internet Files\Content.IE5\Q5SIP1T6\MP90018055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286256"/>
            <a:ext cx="2725562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85852" y="142852"/>
            <a:ext cx="6550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Kozel – koza - kůzle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2198" y="1428736"/>
            <a:ext cx="3251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senem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(v zimě)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86050" y="4643447"/>
            <a:ext cx="442915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 (kozí sýr)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endParaRPr lang="cs-CZ" dirty="0"/>
          </a:p>
        </p:txBody>
      </p:sp>
      <p:pic>
        <p:nvPicPr>
          <p:cNvPr id="1029" name="Picture 5" descr="C:\Users\Projektor\AppData\Local\Microsoft\Windows\Temporary Internet Files\Content.IE5\PNVXNOW5\MC9000363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357298"/>
            <a:ext cx="3759018" cy="2857520"/>
          </a:xfrm>
          <a:prstGeom prst="rect">
            <a:avLst/>
          </a:prstGeom>
          <a:noFill/>
        </p:spPr>
      </p:pic>
      <p:pic>
        <p:nvPicPr>
          <p:cNvPr id="3076" name="Picture 4" descr="C:\Users\Projektor\AppData\Local\Microsoft\Windows\Temporary Internet Files\Content.IE5\31CSFEEN\MP90018065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786058"/>
            <a:ext cx="2309812" cy="3657600"/>
          </a:xfrm>
          <a:prstGeom prst="rect">
            <a:avLst/>
          </a:prstGeom>
          <a:noFill/>
        </p:spPr>
      </p:pic>
      <p:grpSp>
        <p:nvGrpSpPr>
          <p:cNvPr id="18" name="Skupina 17"/>
          <p:cNvGrpSpPr/>
          <p:nvPr/>
        </p:nvGrpSpPr>
        <p:grpSpPr>
          <a:xfrm>
            <a:off x="6643702" y="3929066"/>
            <a:ext cx="2201893" cy="2533516"/>
            <a:chOff x="6715140" y="4000504"/>
            <a:chExt cx="2201893" cy="2533516"/>
          </a:xfrm>
        </p:grpSpPr>
        <p:pic>
          <p:nvPicPr>
            <p:cNvPr id="1026" name="Picture 2" descr="C:\Users\Projektor\AppData\Local\Microsoft\Windows\Temporary Internet Files\Content.IE5\YHIGNTG8\MC900319078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715140" y="4071942"/>
              <a:ext cx="2201893" cy="2462078"/>
            </a:xfrm>
            <a:prstGeom prst="rect">
              <a:avLst/>
            </a:prstGeom>
            <a:noFill/>
          </p:spPr>
        </p:pic>
        <p:sp>
          <p:nvSpPr>
            <p:cNvPr id="14" name="Obdélník 13"/>
            <p:cNvSpPr/>
            <p:nvPr/>
          </p:nvSpPr>
          <p:spPr>
            <a:xfrm>
              <a:off x="6929454" y="4000504"/>
              <a:ext cx="500066" cy="4286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786578" y="5072074"/>
              <a:ext cx="285752" cy="28575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5072074"/>
            <a:ext cx="65934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Úkoly k procvičení učiva:</a:t>
            </a:r>
            <a:endParaRPr lang="cs-CZ" sz="48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500042"/>
            <a:ext cx="8058616" cy="378565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Hospodářská  zvířata  chováme </a:t>
            </a:r>
          </a:p>
          <a:p>
            <a:pPr algn="ctr"/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 užitek  a  pro  radost. </a:t>
            </a:r>
          </a:p>
          <a:p>
            <a:pPr algn="ctr"/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Dobře  se  o  ně  staráme,  </a:t>
            </a:r>
          </a:p>
          <a:p>
            <a:pPr algn="ctr"/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krmíme  je  a  máme  je  rádi.</a:t>
            </a:r>
          </a:p>
          <a:p>
            <a:pPr algn="ctr"/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85786" y="500042"/>
            <a:ext cx="762260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Doplňte chybějící členy zvířecích rodin: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714348" y="1714488"/>
            <a:ext cx="7643866" cy="4643470"/>
            <a:chOff x="714348" y="1714488"/>
            <a:chExt cx="7643866" cy="4643470"/>
          </a:xfrm>
        </p:grpSpPr>
        <p:grpSp>
          <p:nvGrpSpPr>
            <p:cNvPr id="40" name="Skupina 39"/>
            <p:cNvGrpSpPr/>
            <p:nvPr/>
          </p:nvGrpSpPr>
          <p:grpSpPr>
            <a:xfrm>
              <a:off x="714348" y="2678901"/>
              <a:ext cx="7643866" cy="785818"/>
              <a:chOff x="714348" y="2678901"/>
              <a:chExt cx="7643866" cy="785818"/>
            </a:xfrm>
            <a:solidFill>
              <a:srgbClr val="FFFF99"/>
            </a:solidFill>
          </p:grpSpPr>
          <p:sp>
            <p:nvSpPr>
              <p:cNvPr id="21" name="Obdélník 20"/>
              <p:cNvSpPr/>
              <p:nvPr/>
            </p:nvSpPr>
            <p:spPr>
              <a:xfrm>
                <a:off x="714348" y="2678901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6000760" y="2678901"/>
                <a:ext cx="2357454" cy="785818"/>
              </a:xfrm>
              <a:prstGeom prst="rect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3357554" y="2678901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714348" y="1714488"/>
              <a:ext cx="7643866" cy="785818"/>
              <a:chOff x="714348" y="1714488"/>
              <a:chExt cx="7643866" cy="785818"/>
            </a:xfrm>
            <a:solidFill>
              <a:srgbClr val="DDB9B5"/>
            </a:solidFill>
          </p:grpSpPr>
          <p:sp>
            <p:nvSpPr>
              <p:cNvPr id="4" name="Obdélník 3"/>
              <p:cNvSpPr/>
              <p:nvPr/>
            </p:nvSpPr>
            <p:spPr>
              <a:xfrm>
                <a:off x="714348" y="1714488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6000760" y="1714488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357554" y="1714488"/>
                <a:ext cx="2357454" cy="785818"/>
              </a:xfrm>
              <a:prstGeom prst="rect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285852" y="1714488"/>
                <a:ext cx="1172116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 býk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715140" y="1714488"/>
                <a:ext cx="998991" cy="769441"/>
              </a:xfrm>
              <a:prstGeom prst="rect">
                <a:avLst/>
              </a:prstGeom>
              <a:grpFill/>
            </p:spPr>
            <p:txBody>
              <a:bodyPr wrap="none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tele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31" name="TextovéPole 30"/>
            <p:cNvSpPr txBox="1"/>
            <p:nvPr/>
          </p:nvSpPr>
          <p:spPr>
            <a:xfrm>
              <a:off x="1142976" y="2643182"/>
              <a:ext cx="149912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latin typeface="Times New Roman" pitchFamily="18" charset="0"/>
                  <a:cs typeface="Times New Roman" pitchFamily="18" charset="0"/>
                </a:rPr>
                <a:t>kanec</a:t>
              </a:r>
              <a:endParaRPr lang="cs-CZ" sz="4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500430" y="2643182"/>
              <a:ext cx="2104743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latin typeface="Times New Roman" pitchFamily="18" charset="0"/>
                  <a:cs typeface="Times New Roman" pitchFamily="18" charset="0"/>
                </a:rPr>
                <a:t>prasnice</a:t>
              </a:r>
              <a:endParaRPr lang="cs-CZ" sz="4400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41" name="Skupina 40"/>
            <p:cNvGrpSpPr/>
            <p:nvPr/>
          </p:nvGrpSpPr>
          <p:grpSpPr>
            <a:xfrm>
              <a:off x="714348" y="3643314"/>
              <a:ext cx="7643866" cy="785818"/>
              <a:chOff x="714348" y="3643314"/>
              <a:chExt cx="7643866" cy="785818"/>
            </a:xfrm>
            <a:solidFill>
              <a:schemeClr val="tx2">
                <a:lumMod val="20000"/>
                <a:lumOff val="80000"/>
              </a:schemeClr>
            </a:solidFill>
          </p:grpSpPr>
          <p:sp>
            <p:nvSpPr>
              <p:cNvPr id="9" name="Obdélník 8"/>
              <p:cNvSpPr/>
              <p:nvPr/>
            </p:nvSpPr>
            <p:spPr>
              <a:xfrm>
                <a:off x="714348" y="3643314"/>
                <a:ext cx="2357454" cy="785818"/>
              </a:xfrm>
              <a:prstGeom prst="rect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6000760" y="3643314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3357554" y="3643314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3857620" y="3643314"/>
                <a:ext cx="1247714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ovce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6500826" y="3643314"/>
                <a:ext cx="1406154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jehně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714348" y="4572008"/>
              <a:ext cx="7643866" cy="840880"/>
              <a:chOff x="714348" y="4572008"/>
              <a:chExt cx="7643866" cy="840880"/>
            </a:xfrm>
            <a:solidFill>
              <a:srgbClr val="99FFCC"/>
            </a:solidFill>
          </p:grpSpPr>
          <p:sp>
            <p:nvSpPr>
              <p:cNvPr id="13" name="Obdélník 12"/>
              <p:cNvSpPr/>
              <p:nvPr/>
            </p:nvSpPr>
            <p:spPr>
              <a:xfrm>
                <a:off x="714348" y="4607727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6000760" y="4607727"/>
                <a:ext cx="2357454" cy="785818"/>
              </a:xfrm>
              <a:prstGeom prst="rect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3357554" y="4607727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000100" y="4572008"/>
                <a:ext cx="1686680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hřebec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714744" y="4643447"/>
                <a:ext cx="1532792" cy="769441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klisna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714348" y="5572140"/>
              <a:ext cx="7643866" cy="785818"/>
              <a:chOff x="714348" y="5572140"/>
              <a:chExt cx="7643866" cy="785818"/>
            </a:xfrm>
            <a:solidFill>
              <a:srgbClr val="FFCCFF"/>
            </a:solidFill>
          </p:grpSpPr>
          <p:sp>
            <p:nvSpPr>
              <p:cNvPr id="17" name="Obdélník 16"/>
              <p:cNvSpPr/>
              <p:nvPr/>
            </p:nvSpPr>
            <p:spPr>
              <a:xfrm>
                <a:off x="714348" y="5572140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000760" y="5572140"/>
                <a:ext cx="2357454" cy="78581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3357554" y="5572140"/>
                <a:ext cx="2357454" cy="785818"/>
              </a:xfrm>
              <a:prstGeom prst="rect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1214414" y="5572140"/>
                <a:ext cx="1406154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kozel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500826" y="5572140"/>
                <a:ext cx="1406154" cy="769441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latin typeface="Times New Roman" pitchFamily="18" charset="0"/>
                    <a:cs typeface="Times New Roman" pitchFamily="18" charset="0"/>
                  </a:rPr>
                  <a:t>kůzle</a:t>
                </a:r>
                <a:endParaRPr lang="cs-CZ" sz="4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357686" y="1571612"/>
          <a:ext cx="4500592" cy="4857786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562574"/>
                <a:gridCol w="562574"/>
                <a:gridCol w="562574"/>
                <a:gridCol w="562574"/>
                <a:gridCol w="562574"/>
                <a:gridCol w="562574"/>
                <a:gridCol w="562574"/>
                <a:gridCol w="562574"/>
              </a:tblGrid>
              <a:tr h="8096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8096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8096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8096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8096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096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14282" y="214290"/>
            <a:ext cx="874790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Vyluštěte křížovku: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785794"/>
            <a:ext cx="833753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Hospodářská zvířata chováme pro užitek a pro …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7422" y="1643050"/>
            <a:ext cx="2625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Maminka telátka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5786" y="2571744"/>
            <a:ext cx="3300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ovci a jehněti patří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14480" y="3357562"/>
            <a:ext cx="2316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koních rádi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4143380"/>
            <a:ext cx="2378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Tatínek kůzlete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57422" y="5000636"/>
            <a:ext cx="3358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Kanec a prasnice mají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5786454"/>
            <a:ext cx="2533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Seno je usušená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428604"/>
            <a:ext cx="6317755" cy="120032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Maminkám se ztratila mláďátka. 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Pomozte je najít!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8234" y="1857364"/>
            <a:ext cx="88857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kráva   		     koza 		     ovce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42844" y="1857364"/>
            <a:ext cx="8715436" cy="1214446"/>
            <a:chOff x="142844" y="1857364"/>
            <a:chExt cx="8715436" cy="1214446"/>
          </a:xfrm>
        </p:grpSpPr>
        <p:sp>
          <p:nvSpPr>
            <p:cNvPr id="4" name="TextovéPole 3"/>
            <p:cNvSpPr txBox="1"/>
            <p:nvPr/>
          </p:nvSpPr>
          <p:spPr>
            <a:xfrm>
              <a:off x="1571604" y="2071678"/>
              <a:ext cx="67866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latin typeface="Times New Roman" pitchFamily="18" charset="0"/>
                  <a:cs typeface="Times New Roman" pitchFamily="18" charset="0"/>
                </a:rPr>
                <a:t>  klisna           prasnice</a:t>
              </a:r>
              <a:endParaRPr lang="cs-CZ" sz="4800" dirty="0"/>
            </a:p>
          </p:txBody>
        </p:sp>
        <p:sp>
          <p:nvSpPr>
            <p:cNvPr id="5" name="Elipsa 4"/>
            <p:cNvSpPr/>
            <p:nvPr/>
          </p:nvSpPr>
          <p:spPr>
            <a:xfrm>
              <a:off x="142844" y="1928802"/>
              <a:ext cx="1714512" cy="785818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Elipsa 5"/>
            <p:cNvSpPr/>
            <p:nvPr/>
          </p:nvSpPr>
          <p:spPr>
            <a:xfrm>
              <a:off x="1857356" y="2071678"/>
              <a:ext cx="1643074" cy="92869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3643306" y="1857364"/>
              <a:ext cx="1428760" cy="85725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5000628" y="2143116"/>
              <a:ext cx="2286016" cy="92869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7286644" y="1857364"/>
              <a:ext cx="1571636" cy="92869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2" name="Picture 4" descr="C:\Users\Projektor\AppData\Local\Microsoft\Windows\Temporary Internet Files\Content.IE5\K6FQX20L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286388"/>
            <a:ext cx="2000264" cy="1325175"/>
          </a:xfrm>
          <a:prstGeom prst="rect">
            <a:avLst/>
          </a:prstGeom>
          <a:noFill/>
        </p:spPr>
      </p:pic>
      <p:pic>
        <p:nvPicPr>
          <p:cNvPr id="2053" name="Picture 5" descr="C:\Users\Projektor\AppData\Local\Microsoft\Windows\Temporary Internet Files\Content.IE5\UIG1W4PH\MP900178447[1].jpg"/>
          <p:cNvPicPr>
            <a:picLocks noChangeAspect="1" noChangeArrowheads="1"/>
          </p:cNvPicPr>
          <p:nvPr/>
        </p:nvPicPr>
        <p:blipFill>
          <a:blip r:embed="rId3"/>
          <a:srcRect l="47152" t="27800" r="7926" b="4817"/>
          <a:stretch>
            <a:fillRect/>
          </a:stretch>
        </p:blipFill>
        <p:spPr bwMode="auto">
          <a:xfrm>
            <a:off x="6000760" y="4714884"/>
            <a:ext cx="1643074" cy="1643074"/>
          </a:xfrm>
          <a:prstGeom prst="rect">
            <a:avLst/>
          </a:prstGeom>
          <a:noFill/>
        </p:spPr>
      </p:pic>
      <p:pic>
        <p:nvPicPr>
          <p:cNvPr id="2054" name="Picture 6" descr="C:\Users\Projektor\AppData\Local\Microsoft\Windows\Temporary Internet Files\Content.IE5\X2C6737N\MP900431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1" y="3429000"/>
            <a:ext cx="2273417" cy="1509690"/>
          </a:xfrm>
          <a:prstGeom prst="rect">
            <a:avLst/>
          </a:prstGeom>
          <a:noFill/>
        </p:spPr>
      </p:pic>
      <p:pic>
        <p:nvPicPr>
          <p:cNvPr id="2055" name="Picture 7" descr="C:\Users\Projektor\AppData\Local\Microsoft\Windows\Temporary Internet Files\Content.IE5\V3YIPP6X\MP900262276[1].jpg"/>
          <p:cNvPicPr>
            <a:picLocks noChangeAspect="1" noChangeArrowheads="1"/>
          </p:cNvPicPr>
          <p:nvPr/>
        </p:nvPicPr>
        <p:blipFill>
          <a:blip r:embed="rId5"/>
          <a:srcRect l="26867" t="22551" r="28211" b="6443"/>
          <a:stretch>
            <a:fillRect/>
          </a:stretch>
        </p:blipFill>
        <p:spPr bwMode="auto">
          <a:xfrm>
            <a:off x="3929058" y="3357562"/>
            <a:ext cx="1643074" cy="1714512"/>
          </a:xfrm>
          <a:prstGeom prst="rect">
            <a:avLst/>
          </a:prstGeom>
          <a:noFill/>
        </p:spPr>
      </p:pic>
      <p:grpSp>
        <p:nvGrpSpPr>
          <p:cNvPr id="18" name="Skupina 17"/>
          <p:cNvGrpSpPr/>
          <p:nvPr/>
        </p:nvGrpSpPr>
        <p:grpSpPr>
          <a:xfrm>
            <a:off x="7358082" y="3286124"/>
            <a:ext cx="1357322" cy="1428760"/>
            <a:chOff x="6715140" y="4000504"/>
            <a:chExt cx="2201893" cy="2533516"/>
          </a:xfrm>
        </p:grpSpPr>
        <p:pic>
          <p:nvPicPr>
            <p:cNvPr id="19" name="Picture 2" descr="C:\Users\Projektor\AppData\Local\Microsoft\Windows\Temporary Internet Files\Content.IE5\YHIGNTG8\MC900319078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715140" y="4071942"/>
              <a:ext cx="2201893" cy="2462078"/>
            </a:xfrm>
            <a:prstGeom prst="rect">
              <a:avLst/>
            </a:prstGeom>
            <a:noFill/>
          </p:spPr>
        </p:pic>
        <p:sp>
          <p:nvSpPr>
            <p:cNvPr id="20" name="Obdélník 19"/>
            <p:cNvSpPr/>
            <p:nvPr/>
          </p:nvSpPr>
          <p:spPr>
            <a:xfrm>
              <a:off x="6929454" y="4000504"/>
              <a:ext cx="500066" cy="4286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786578" y="5072074"/>
              <a:ext cx="285752" cy="28575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357166"/>
            <a:ext cx="5726248" cy="89255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Hledejte zvířata ukrytá ve větách: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(kontrola na další straně)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050" y="1571612"/>
            <a:ext cx="909095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Tátova oblíbená barva je hnědá.</a:t>
            </a: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Leonce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se lesknou oči.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Babička se ráda dívá na televizi.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Jitko, za chvíli se vrať!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Zloději utekli s nakradenými věcmi.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786050" y="5143512"/>
            <a:ext cx="1785950" cy="785818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57422" y="4286256"/>
            <a:ext cx="1571636" cy="785818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500826" y="3429000"/>
            <a:ext cx="1000132" cy="7143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14744" y="2571744"/>
            <a:ext cx="1143008" cy="7143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43636" y="1643050"/>
            <a:ext cx="1643074" cy="785818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28926" y="357166"/>
            <a:ext cx="255550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KONTROLA: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050" y="1571612"/>
            <a:ext cx="909095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Tátova oblíbená barva je hnědá.</a:t>
            </a: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Leonce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se lesknou oči.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Babička se ráda dívá na televizi.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Jitko, za chvíli se vrať!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Zloději utekli s nakradenými věcmi.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643050"/>
            <a:ext cx="814402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Citace:</a:t>
            </a:r>
          </a:p>
          <a:p>
            <a:r>
              <a:rPr lang="cs-CZ" sz="3200" dirty="0" smtClean="0">
                <a:latin typeface="+mj-lt"/>
              </a:rPr>
              <a:t>Použité ilustrace – galerie Microsoft PowerPoint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327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Projektor</dc:creator>
  <cp:lastModifiedBy>Projektor</cp:lastModifiedBy>
  <cp:revision>34</cp:revision>
  <dcterms:created xsi:type="dcterms:W3CDTF">2012-04-21T21:24:58Z</dcterms:created>
  <dcterms:modified xsi:type="dcterms:W3CDTF">2012-06-08T20:00:11Z</dcterms:modified>
</cp:coreProperties>
</file>